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9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Default Extension="dotx" ContentType="application/vnd.openxmlformats-officedocument.wordprocessingml.template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10" r:id="rId1"/>
    <p:sldMasterId id="2147483722" r:id="rId2"/>
    <p:sldMasterId id="2147483734" r:id="rId3"/>
  </p:sldMasterIdLst>
  <p:notesMasterIdLst>
    <p:notesMasterId r:id="rId27"/>
  </p:notesMasterIdLst>
  <p:handoutMasterIdLst>
    <p:handoutMasterId r:id="rId28"/>
  </p:handoutMasterIdLst>
  <p:sldIdLst>
    <p:sldId id="279" r:id="rId4"/>
    <p:sldId id="302" r:id="rId5"/>
    <p:sldId id="256" r:id="rId6"/>
    <p:sldId id="271" r:id="rId7"/>
    <p:sldId id="272" r:id="rId8"/>
    <p:sldId id="280" r:id="rId9"/>
    <p:sldId id="300" r:id="rId10"/>
    <p:sldId id="259" r:id="rId11"/>
    <p:sldId id="260" r:id="rId12"/>
    <p:sldId id="266" r:id="rId13"/>
    <p:sldId id="263" r:id="rId14"/>
    <p:sldId id="267" r:id="rId15"/>
    <p:sldId id="289" r:id="rId16"/>
    <p:sldId id="291" r:id="rId17"/>
    <p:sldId id="297" r:id="rId18"/>
    <p:sldId id="294" r:id="rId19"/>
    <p:sldId id="304" r:id="rId20"/>
    <p:sldId id="292" r:id="rId21"/>
    <p:sldId id="264" r:id="rId22"/>
    <p:sldId id="276" r:id="rId23"/>
    <p:sldId id="303" r:id="rId24"/>
    <p:sldId id="285" r:id="rId25"/>
    <p:sldId id="298" r:id="rId2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AF12"/>
    <a:srgbClr val="0066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699" autoAdjust="0"/>
  </p:normalViewPr>
  <p:slideViewPr>
    <p:cSldViewPr>
      <p:cViewPr>
        <p:scale>
          <a:sx n="60" d="100"/>
          <a:sy n="60" d="100"/>
        </p:scale>
        <p:origin x="-744" y="8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60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079549-0603-4DB0-8E41-C738C151134E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fr-FR"/>
        </a:p>
      </dgm:t>
    </dgm:pt>
    <dgm:pt modelId="{40FAEF79-B387-4D0A-8B7E-C92944273070}">
      <dgm:prSet phldrT="[Texte]" phldr="1"/>
      <dgm:spPr/>
      <dgm:t>
        <a:bodyPr/>
        <a:lstStyle/>
        <a:p>
          <a:endParaRPr lang="fr-FR" dirty="0"/>
        </a:p>
      </dgm:t>
    </dgm:pt>
    <dgm:pt modelId="{0E4AFE56-4964-48E0-AE3C-28B086A02E6D}" type="parTrans" cxnId="{356AB89B-B176-4764-8620-6992032F1395}">
      <dgm:prSet/>
      <dgm:spPr/>
      <dgm:t>
        <a:bodyPr/>
        <a:lstStyle/>
        <a:p>
          <a:endParaRPr lang="fr-FR"/>
        </a:p>
      </dgm:t>
    </dgm:pt>
    <dgm:pt modelId="{C361D28F-228D-4545-A9C7-C87DA47E223A}" type="sibTrans" cxnId="{356AB89B-B176-4764-8620-6992032F1395}">
      <dgm:prSet/>
      <dgm:spPr/>
      <dgm:t>
        <a:bodyPr/>
        <a:lstStyle/>
        <a:p>
          <a:endParaRPr lang="fr-FR"/>
        </a:p>
      </dgm:t>
    </dgm:pt>
    <dgm:pt modelId="{1C324B63-55AE-475D-91C9-3937073EB5AB}">
      <dgm:prSet phldrT="[Texte]" phldr="1"/>
      <dgm:spPr/>
      <dgm:t>
        <a:bodyPr/>
        <a:lstStyle/>
        <a:p>
          <a:endParaRPr lang="fr-FR" dirty="0"/>
        </a:p>
      </dgm:t>
    </dgm:pt>
    <dgm:pt modelId="{CD367FAD-9562-46E8-B148-D19223943179}" type="parTrans" cxnId="{9EDC4A82-3AA4-4AC9-AC6E-D361CC345877}">
      <dgm:prSet/>
      <dgm:spPr/>
      <dgm:t>
        <a:bodyPr/>
        <a:lstStyle/>
        <a:p>
          <a:endParaRPr lang="fr-FR"/>
        </a:p>
      </dgm:t>
    </dgm:pt>
    <dgm:pt modelId="{27920047-3437-4FCD-A0ED-4F9C5666345E}" type="sibTrans" cxnId="{9EDC4A82-3AA4-4AC9-AC6E-D361CC345877}">
      <dgm:prSet/>
      <dgm:spPr/>
      <dgm:t>
        <a:bodyPr/>
        <a:lstStyle/>
        <a:p>
          <a:endParaRPr lang="fr-FR"/>
        </a:p>
      </dgm:t>
    </dgm:pt>
    <dgm:pt modelId="{9EF06613-EB8B-4FEF-B072-174C6929FF3B}">
      <dgm:prSet phldrT="[Texte]" phldr="1"/>
      <dgm:spPr/>
      <dgm:t>
        <a:bodyPr/>
        <a:lstStyle/>
        <a:p>
          <a:endParaRPr lang="fr-FR" dirty="0"/>
        </a:p>
      </dgm:t>
    </dgm:pt>
    <dgm:pt modelId="{B5ED7868-E778-4808-9C04-1E570C1F52AB}" type="parTrans" cxnId="{53DB280A-FE75-4C7A-B574-AB73CE7CD945}">
      <dgm:prSet/>
      <dgm:spPr/>
      <dgm:t>
        <a:bodyPr/>
        <a:lstStyle/>
        <a:p>
          <a:endParaRPr lang="fr-FR"/>
        </a:p>
      </dgm:t>
    </dgm:pt>
    <dgm:pt modelId="{B2230ADE-02BB-413E-8F24-B7D77C509803}" type="sibTrans" cxnId="{53DB280A-FE75-4C7A-B574-AB73CE7CD945}">
      <dgm:prSet/>
      <dgm:spPr/>
      <dgm:t>
        <a:bodyPr/>
        <a:lstStyle/>
        <a:p>
          <a:endParaRPr lang="fr-FR"/>
        </a:p>
      </dgm:t>
    </dgm:pt>
    <dgm:pt modelId="{58DEAEE8-F472-40DF-9C05-0AA42D781135}">
      <dgm:prSet phldrT="[Texte]" phldr="1"/>
      <dgm:spPr/>
      <dgm:t>
        <a:bodyPr/>
        <a:lstStyle/>
        <a:p>
          <a:endParaRPr lang="fr-FR" dirty="0"/>
        </a:p>
      </dgm:t>
    </dgm:pt>
    <dgm:pt modelId="{FD9BFF2E-F99D-41E9-AA55-76B1B357099B}" type="parTrans" cxnId="{B299959B-1DA8-4591-9639-DCFD3740CFD2}">
      <dgm:prSet/>
      <dgm:spPr/>
      <dgm:t>
        <a:bodyPr/>
        <a:lstStyle/>
        <a:p>
          <a:endParaRPr lang="fr-FR"/>
        </a:p>
      </dgm:t>
    </dgm:pt>
    <dgm:pt modelId="{BFF857E8-D0BF-44F7-B3BE-EA8ECD83698F}" type="sibTrans" cxnId="{B299959B-1DA8-4591-9639-DCFD3740CFD2}">
      <dgm:prSet/>
      <dgm:spPr/>
      <dgm:t>
        <a:bodyPr/>
        <a:lstStyle/>
        <a:p>
          <a:endParaRPr lang="fr-FR"/>
        </a:p>
      </dgm:t>
    </dgm:pt>
    <dgm:pt modelId="{B8819486-BE3A-4E88-A055-1252B976A17D}">
      <dgm:prSet phldrT="[Texte]" phldr="1"/>
      <dgm:spPr/>
      <dgm:t>
        <a:bodyPr/>
        <a:lstStyle/>
        <a:p>
          <a:endParaRPr lang="fr-FR" dirty="0"/>
        </a:p>
      </dgm:t>
    </dgm:pt>
    <dgm:pt modelId="{71128241-F16A-49F4-8872-CDC7B1DB8216}" type="parTrans" cxnId="{D9EF4B52-74A7-41D1-836D-9C1F43351765}">
      <dgm:prSet/>
      <dgm:spPr/>
      <dgm:t>
        <a:bodyPr/>
        <a:lstStyle/>
        <a:p>
          <a:endParaRPr lang="fr-FR"/>
        </a:p>
      </dgm:t>
    </dgm:pt>
    <dgm:pt modelId="{7FB73342-EE1E-41C4-8C02-020B312CC272}" type="sibTrans" cxnId="{D9EF4B52-74A7-41D1-836D-9C1F43351765}">
      <dgm:prSet/>
      <dgm:spPr/>
      <dgm:t>
        <a:bodyPr/>
        <a:lstStyle/>
        <a:p>
          <a:endParaRPr lang="fr-FR"/>
        </a:p>
      </dgm:t>
    </dgm:pt>
    <dgm:pt modelId="{6893C75C-1000-44E4-8276-8EDC3FA8DA9F}">
      <dgm:prSet phldrT="[Texte]" phldr="1"/>
      <dgm:spPr/>
      <dgm:t>
        <a:bodyPr/>
        <a:lstStyle/>
        <a:p>
          <a:endParaRPr lang="fr-FR" dirty="0"/>
        </a:p>
      </dgm:t>
    </dgm:pt>
    <dgm:pt modelId="{DFFE3E32-DC57-4834-A8E6-123A75A33777}" type="parTrans" cxnId="{2A618CA9-6F79-4A04-81FE-96FDA8566FB4}">
      <dgm:prSet/>
      <dgm:spPr/>
      <dgm:t>
        <a:bodyPr/>
        <a:lstStyle/>
        <a:p>
          <a:endParaRPr lang="fr-FR"/>
        </a:p>
      </dgm:t>
    </dgm:pt>
    <dgm:pt modelId="{5FDAF102-CFAE-4C2C-8F18-204615FDAAFE}" type="sibTrans" cxnId="{2A618CA9-6F79-4A04-81FE-96FDA8566FB4}">
      <dgm:prSet/>
      <dgm:spPr/>
      <dgm:t>
        <a:bodyPr/>
        <a:lstStyle/>
        <a:p>
          <a:endParaRPr lang="fr-FR"/>
        </a:p>
      </dgm:t>
    </dgm:pt>
    <dgm:pt modelId="{BDCED753-488A-4D36-8644-F107C2F6333E}">
      <dgm:prSet phldrT="[Texte]" phldr="1"/>
      <dgm:spPr/>
      <dgm:t>
        <a:bodyPr/>
        <a:lstStyle/>
        <a:p>
          <a:endParaRPr lang="fr-FR" dirty="0"/>
        </a:p>
      </dgm:t>
    </dgm:pt>
    <dgm:pt modelId="{0FA91511-6D00-4220-9C66-DBEE6CE51483}" type="parTrans" cxnId="{345E5EDB-75D7-4293-9ECC-4BA2A1C3A20C}">
      <dgm:prSet/>
      <dgm:spPr/>
      <dgm:t>
        <a:bodyPr/>
        <a:lstStyle/>
        <a:p>
          <a:endParaRPr lang="fr-FR"/>
        </a:p>
      </dgm:t>
    </dgm:pt>
    <dgm:pt modelId="{10B899DE-9C1F-4F00-9897-0A2F69F4823E}" type="sibTrans" cxnId="{345E5EDB-75D7-4293-9ECC-4BA2A1C3A20C}">
      <dgm:prSet/>
      <dgm:spPr/>
      <dgm:t>
        <a:bodyPr/>
        <a:lstStyle/>
        <a:p>
          <a:endParaRPr lang="fr-FR"/>
        </a:p>
      </dgm:t>
    </dgm:pt>
    <dgm:pt modelId="{CBBD0210-65F6-4593-93E5-CFA1214773A1}" type="pres">
      <dgm:prSet presAssocID="{6D079549-0603-4DB0-8E41-C738C151134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fr-FR"/>
        </a:p>
      </dgm:t>
    </dgm:pt>
    <dgm:pt modelId="{B3A4FC8D-B435-40D3-A189-E0821E4E5D9F}" type="pres">
      <dgm:prSet presAssocID="{B8819486-BE3A-4E88-A055-1252B976A17D}" presName="boxAndChildren" presStyleCnt="0"/>
      <dgm:spPr/>
    </dgm:pt>
    <dgm:pt modelId="{CC9A4BB5-0C4B-496A-9C1E-CA7BBCCDEF7B}" type="pres">
      <dgm:prSet presAssocID="{B8819486-BE3A-4E88-A055-1252B976A17D}" presName="parentTextBox" presStyleLbl="node1" presStyleIdx="0" presStyleCnt="3"/>
      <dgm:spPr/>
      <dgm:t>
        <a:bodyPr/>
        <a:lstStyle/>
        <a:p>
          <a:endParaRPr lang="fr-FR"/>
        </a:p>
      </dgm:t>
    </dgm:pt>
    <dgm:pt modelId="{CF7FD246-58E0-4912-A3E0-64E7BBC91545}" type="pres">
      <dgm:prSet presAssocID="{B8819486-BE3A-4E88-A055-1252B976A17D}" presName="entireBox" presStyleLbl="node1" presStyleIdx="0" presStyleCnt="3"/>
      <dgm:spPr/>
      <dgm:t>
        <a:bodyPr/>
        <a:lstStyle/>
        <a:p>
          <a:endParaRPr lang="fr-FR"/>
        </a:p>
      </dgm:t>
    </dgm:pt>
    <dgm:pt modelId="{ECF817F8-86BB-413B-A750-3E071E990D8D}" type="pres">
      <dgm:prSet presAssocID="{B8819486-BE3A-4E88-A055-1252B976A17D}" presName="descendantBox" presStyleCnt="0"/>
      <dgm:spPr/>
    </dgm:pt>
    <dgm:pt modelId="{CDCCD491-84B0-45A5-BBEE-6A935BBF24AB}" type="pres">
      <dgm:prSet presAssocID="{6893C75C-1000-44E4-8276-8EDC3FA8DA9F}" presName="childTextBox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209F933-1633-4259-94B9-87D3F417E584}" type="pres">
      <dgm:prSet presAssocID="{BDCED753-488A-4D36-8644-F107C2F6333E}" presName="childTextBox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DD5A927C-F706-4206-A3DB-D9A74F89C043}" type="pres">
      <dgm:prSet presAssocID="{27920047-3437-4FCD-A0ED-4F9C5666345E}" presName="sp" presStyleCnt="0"/>
      <dgm:spPr/>
    </dgm:pt>
    <dgm:pt modelId="{31F6EADF-9388-4AF1-B84A-F89387E99CC3}" type="pres">
      <dgm:prSet presAssocID="{1C324B63-55AE-475D-91C9-3937073EB5AB}" presName="arrowAndChildren" presStyleCnt="0"/>
      <dgm:spPr/>
    </dgm:pt>
    <dgm:pt modelId="{2A773B05-5B87-4304-A7F0-D9F9AFF94AB0}" type="pres">
      <dgm:prSet presAssocID="{1C324B63-55AE-475D-91C9-3937073EB5AB}" presName="parentTextArrow" presStyleLbl="node1" presStyleIdx="0" presStyleCnt="3"/>
      <dgm:spPr/>
      <dgm:t>
        <a:bodyPr/>
        <a:lstStyle/>
        <a:p>
          <a:endParaRPr lang="fr-FR"/>
        </a:p>
      </dgm:t>
    </dgm:pt>
    <dgm:pt modelId="{112B435D-9612-4EA6-9F9E-1247391CD377}" type="pres">
      <dgm:prSet presAssocID="{1C324B63-55AE-475D-91C9-3937073EB5AB}" presName="arrow" presStyleLbl="node1" presStyleIdx="1" presStyleCnt="3"/>
      <dgm:spPr/>
      <dgm:t>
        <a:bodyPr/>
        <a:lstStyle/>
        <a:p>
          <a:endParaRPr lang="fr-FR"/>
        </a:p>
      </dgm:t>
    </dgm:pt>
    <dgm:pt modelId="{86C5FD0C-D0FB-483B-B940-09565BE791DC}" type="pres">
      <dgm:prSet presAssocID="{1C324B63-55AE-475D-91C9-3937073EB5AB}" presName="descendantArrow" presStyleCnt="0"/>
      <dgm:spPr/>
    </dgm:pt>
    <dgm:pt modelId="{71F9B853-248F-4323-926A-9365F2BEC52A}" type="pres">
      <dgm:prSet presAssocID="{9EF06613-EB8B-4FEF-B072-174C6929FF3B}" presName="childTextArrow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011637E-F318-4E33-918A-7916DB93D943}" type="pres">
      <dgm:prSet presAssocID="{58DEAEE8-F472-40DF-9C05-0AA42D781135}" presName="childTextArrow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2F15FCC3-1A61-421D-B53D-A198063E50AB}" type="pres">
      <dgm:prSet presAssocID="{C361D28F-228D-4545-A9C7-C87DA47E223A}" presName="sp" presStyleCnt="0"/>
      <dgm:spPr/>
    </dgm:pt>
    <dgm:pt modelId="{CE2D06D9-BD57-4598-AE62-ECD0EE657478}" type="pres">
      <dgm:prSet presAssocID="{40FAEF79-B387-4D0A-8B7E-C92944273070}" presName="arrowAndChildren" presStyleCnt="0"/>
      <dgm:spPr/>
    </dgm:pt>
    <dgm:pt modelId="{88A1462B-58A8-4A6F-B324-92008D51BB29}" type="pres">
      <dgm:prSet presAssocID="{40FAEF79-B387-4D0A-8B7E-C92944273070}" presName="parentTextArrow" presStyleLbl="node1" presStyleIdx="2" presStyleCnt="3"/>
      <dgm:spPr/>
      <dgm:t>
        <a:bodyPr/>
        <a:lstStyle/>
        <a:p>
          <a:endParaRPr lang="fr-FR"/>
        </a:p>
      </dgm:t>
    </dgm:pt>
  </dgm:ptLst>
  <dgm:cxnLst>
    <dgm:cxn modelId="{1EC92E4D-45BA-457F-8EC3-9C7440B2C063}" type="presOf" srcId="{B8819486-BE3A-4E88-A055-1252B976A17D}" destId="{CC9A4BB5-0C4B-496A-9C1E-CA7BBCCDEF7B}" srcOrd="0" destOrd="0" presId="urn:microsoft.com/office/officeart/2005/8/layout/process4"/>
    <dgm:cxn modelId="{6D0BD4F5-125D-431E-AA90-888353DC1A50}" type="presOf" srcId="{9EF06613-EB8B-4FEF-B072-174C6929FF3B}" destId="{71F9B853-248F-4323-926A-9365F2BEC52A}" srcOrd="0" destOrd="0" presId="urn:microsoft.com/office/officeart/2005/8/layout/process4"/>
    <dgm:cxn modelId="{2A618CA9-6F79-4A04-81FE-96FDA8566FB4}" srcId="{B8819486-BE3A-4E88-A055-1252B976A17D}" destId="{6893C75C-1000-44E4-8276-8EDC3FA8DA9F}" srcOrd="0" destOrd="0" parTransId="{DFFE3E32-DC57-4834-A8E6-123A75A33777}" sibTransId="{5FDAF102-CFAE-4C2C-8F18-204615FDAAFE}"/>
    <dgm:cxn modelId="{181991BD-3E73-4E80-8025-ABFB2555090A}" type="presOf" srcId="{1C324B63-55AE-475D-91C9-3937073EB5AB}" destId="{2A773B05-5B87-4304-A7F0-D9F9AFF94AB0}" srcOrd="0" destOrd="0" presId="urn:microsoft.com/office/officeart/2005/8/layout/process4"/>
    <dgm:cxn modelId="{C74ED049-7EB6-4AF4-898D-1F290E50463B}" type="presOf" srcId="{BDCED753-488A-4D36-8644-F107C2F6333E}" destId="{4209F933-1633-4259-94B9-87D3F417E584}" srcOrd="0" destOrd="0" presId="urn:microsoft.com/office/officeart/2005/8/layout/process4"/>
    <dgm:cxn modelId="{7A9516D0-7277-4C06-97DB-450348DDCC8E}" type="presOf" srcId="{6D079549-0603-4DB0-8E41-C738C151134E}" destId="{CBBD0210-65F6-4593-93E5-CFA1214773A1}" srcOrd="0" destOrd="0" presId="urn:microsoft.com/office/officeart/2005/8/layout/process4"/>
    <dgm:cxn modelId="{9EDC4A82-3AA4-4AC9-AC6E-D361CC345877}" srcId="{6D079549-0603-4DB0-8E41-C738C151134E}" destId="{1C324B63-55AE-475D-91C9-3937073EB5AB}" srcOrd="1" destOrd="0" parTransId="{CD367FAD-9562-46E8-B148-D19223943179}" sibTransId="{27920047-3437-4FCD-A0ED-4F9C5666345E}"/>
    <dgm:cxn modelId="{53DB280A-FE75-4C7A-B574-AB73CE7CD945}" srcId="{1C324B63-55AE-475D-91C9-3937073EB5AB}" destId="{9EF06613-EB8B-4FEF-B072-174C6929FF3B}" srcOrd="0" destOrd="0" parTransId="{B5ED7868-E778-4808-9C04-1E570C1F52AB}" sibTransId="{B2230ADE-02BB-413E-8F24-B7D77C509803}"/>
    <dgm:cxn modelId="{7FD3CEAD-2282-445C-8017-A2DB27976EF3}" type="presOf" srcId="{58DEAEE8-F472-40DF-9C05-0AA42D781135}" destId="{F011637E-F318-4E33-918A-7916DB93D943}" srcOrd="0" destOrd="0" presId="urn:microsoft.com/office/officeart/2005/8/layout/process4"/>
    <dgm:cxn modelId="{B4E2BCDB-4A31-4C08-8A8D-F239BCD5894F}" type="presOf" srcId="{40FAEF79-B387-4D0A-8B7E-C92944273070}" destId="{88A1462B-58A8-4A6F-B324-92008D51BB29}" srcOrd="0" destOrd="0" presId="urn:microsoft.com/office/officeart/2005/8/layout/process4"/>
    <dgm:cxn modelId="{73DEBD0C-773A-41F7-869A-AD698ADAA516}" type="presOf" srcId="{1C324B63-55AE-475D-91C9-3937073EB5AB}" destId="{112B435D-9612-4EA6-9F9E-1247391CD377}" srcOrd="1" destOrd="0" presId="urn:microsoft.com/office/officeart/2005/8/layout/process4"/>
    <dgm:cxn modelId="{B299959B-1DA8-4591-9639-DCFD3740CFD2}" srcId="{1C324B63-55AE-475D-91C9-3937073EB5AB}" destId="{58DEAEE8-F472-40DF-9C05-0AA42D781135}" srcOrd="1" destOrd="0" parTransId="{FD9BFF2E-F99D-41E9-AA55-76B1B357099B}" sibTransId="{BFF857E8-D0BF-44F7-B3BE-EA8ECD83698F}"/>
    <dgm:cxn modelId="{ADA96162-FB98-475E-9484-306046441EE6}" type="presOf" srcId="{B8819486-BE3A-4E88-A055-1252B976A17D}" destId="{CF7FD246-58E0-4912-A3E0-64E7BBC91545}" srcOrd="1" destOrd="0" presId="urn:microsoft.com/office/officeart/2005/8/layout/process4"/>
    <dgm:cxn modelId="{345E5EDB-75D7-4293-9ECC-4BA2A1C3A20C}" srcId="{B8819486-BE3A-4E88-A055-1252B976A17D}" destId="{BDCED753-488A-4D36-8644-F107C2F6333E}" srcOrd="1" destOrd="0" parTransId="{0FA91511-6D00-4220-9C66-DBEE6CE51483}" sibTransId="{10B899DE-9C1F-4F00-9897-0A2F69F4823E}"/>
    <dgm:cxn modelId="{356AB89B-B176-4764-8620-6992032F1395}" srcId="{6D079549-0603-4DB0-8E41-C738C151134E}" destId="{40FAEF79-B387-4D0A-8B7E-C92944273070}" srcOrd="0" destOrd="0" parTransId="{0E4AFE56-4964-48E0-AE3C-28B086A02E6D}" sibTransId="{C361D28F-228D-4545-A9C7-C87DA47E223A}"/>
    <dgm:cxn modelId="{D9EF4B52-74A7-41D1-836D-9C1F43351765}" srcId="{6D079549-0603-4DB0-8E41-C738C151134E}" destId="{B8819486-BE3A-4E88-A055-1252B976A17D}" srcOrd="2" destOrd="0" parTransId="{71128241-F16A-49F4-8872-CDC7B1DB8216}" sibTransId="{7FB73342-EE1E-41C4-8C02-020B312CC272}"/>
    <dgm:cxn modelId="{F9787EDD-F361-448C-A837-94EA05F9A287}" type="presOf" srcId="{6893C75C-1000-44E4-8276-8EDC3FA8DA9F}" destId="{CDCCD491-84B0-45A5-BBEE-6A935BBF24AB}" srcOrd="0" destOrd="0" presId="urn:microsoft.com/office/officeart/2005/8/layout/process4"/>
    <dgm:cxn modelId="{65620270-80F6-451E-9D30-AC5723910C48}" type="presParOf" srcId="{CBBD0210-65F6-4593-93E5-CFA1214773A1}" destId="{B3A4FC8D-B435-40D3-A189-E0821E4E5D9F}" srcOrd="0" destOrd="0" presId="urn:microsoft.com/office/officeart/2005/8/layout/process4"/>
    <dgm:cxn modelId="{240E8EDC-3B0E-4803-AB21-06038722C559}" type="presParOf" srcId="{B3A4FC8D-B435-40D3-A189-E0821E4E5D9F}" destId="{CC9A4BB5-0C4B-496A-9C1E-CA7BBCCDEF7B}" srcOrd="0" destOrd="0" presId="urn:microsoft.com/office/officeart/2005/8/layout/process4"/>
    <dgm:cxn modelId="{156A36D4-BB22-4A25-B153-11EBDF796227}" type="presParOf" srcId="{B3A4FC8D-B435-40D3-A189-E0821E4E5D9F}" destId="{CF7FD246-58E0-4912-A3E0-64E7BBC91545}" srcOrd="1" destOrd="0" presId="urn:microsoft.com/office/officeart/2005/8/layout/process4"/>
    <dgm:cxn modelId="{E00B3D1F-32F3-467E-8E88-9E23C702E6A8}" type="presParOf" srcId="{B3A4FC8D-B435-40D3-A189-E0821E4E5D9F}" destId="{ECF817F8-86BB-413B-A750-3E071E990D8D}" srcOrd="2" destOrd="0" presId="urn:microsoft.com/office/officeart/2005/8/layout/process4"/>
    <dgm:cxn modelId="{D173516B-A7B0-48A4-BBF0-513812B2721C}" type="presParOf" srcId="{ECF817F8-86BB-413B-A750-3E071E990D8D}" destId="{CDCCD491-84B0-45A5-BBEE-6A935BBF24AB}" srcOrd="0" destOrd="0" presId="urn:microsoft.com/office/officeart/2005/8/layout/process4"/>
    <dgm:cxn modelId="{996A3234-00D0-41C2-8745-0B41877E48EA}" type="presParOf" srcId="{ECF817F8-86BB-413B-A750-3E071E990D8D}" destId="{4209F933-1633-4259-94B9-87D3F417E584}" srcOrd="1" destOrd="0" presId="urn:microsoft.com/office/officeart/2005/8/layout/process4"/>
    <dgm:cxn modelId="{3C85062E-8FA3-45D7-BC1E-937A3ABD85F0}" type="presParOf" srcId="{CBBD0210-65F6-4593-93E5-CFA1214773A1}" destId="{DD5A927C-F706-4206-A3DB-D9A74F89C043}" srcOrd="1" destOrd="0" presId="urn:microsoft.com/office/officeart/2005/8/layout/process4"/>
    <dgm:cxn modelId="{AF5F9466-4505-4CB2-8CBE-56130AD019B1}" type="presParOf" srcId="{CBBD0210-65F6-4593-93E5-CFA1214773A1}" destId="{31F6EADF-9388-4AF1-B84A-F89387E99CC3}" srcOrd="2" destOrd="0" presId="urn:microsoft.com/office/officeart/2005/8/layout/process4"/>
    <dgm:cxn modelId="{72E42748-A35E-4DE3-B58A-32F349882A3B}" type="presParOf" srcId="{31F6EADF-9388-4AF1-B84A-F89387E99CC3}" destId="{2A773B05-5B87-4304-A7F0-D9F9AFF94AB0}" srcOrd="0" destOrd="0" presId="urn:microsoft.com/office/officeart/2005/8/layout/process4"/>
    <dgm:cxn modelId="{FE308B63-18F8-4F8F-BDEA-2F37CF2383DE}" type="presParOf" srcId="{31F6EADF-9388-4AF1-B84A-F89387E99CC3}" destId="{112B435D-9612-4EA6-9F9E-1247391CD377}" srcOrd="1" destOrd="0" presId="urn:microsoft.com/office/officeart/2005/8/layout/process4"/>
    <dgm:cxn modelId="{592D0ABC-F91D-437D-AF68-9EE331C91797}" type="presParOf" srcId="{31F6EADF-9388-4AF1-B84A-F89387E99CC3}" destId="{86C5FD0C-D0FB-483B-B940-09565BE791DC}" srcOrd="2" destOrd="0" presId="urn:microsoft.com/office/officeart/2005/8/layout/process4"/>
    <dgm:cxn modelId="{5E4F3B1F-F55A-4DB6-915A-A96C44D109F6}" type="presParOf" srcId="{86C5FD0C-D0FB-483B-B940-09565BE791DC}" destId="{71F9B853-248F-4323-926A-9365F2BEC52A}" srcOrd="0" destOrd="0" presId="urn:microsoft.com/office/officeart/2005/8/layout/process4"/>
    <dgm:cxn modelId="{F317D707-ED14-4B93-B26B-D3A9BD926AC7}" type="presParOf" srcId="{86C5FD0C-D0FB-483B-B940-09565BE791DC}" destId="{F011637E-F318-4E33-918A-7916DB93D943}" srcOrd="1" destOrd="0" presId="urn:microsoft.com/office/officeart/2005/8/layout/process4"/>
    <dgm:cxn modelId="{94717799-9834-4971-9854-2E0E9636508B}" type="presParOf" srcId="{CBBD0210-65F6-4593-93E5-CFA1214773A1}" destId="{2F15FCC3-1A61-421D-B53D-A198063E50AB}" srcOrd="3" destOrd="0" presId="urn:microsoft.com/office/officeart/2005/8/layout/process4"/>
    <dgm:cxn modelId="{B5E70885-C0C4-480C-BF3A-9A469EEF6BE6}" type="presParOf" srcId="{CBBD0210-65F6-4593-93E5-CFA1214773A1}" destId="{CE2D06D9-BD57-4598-AE62-ECD0EE657478}" srcOrd="4" destOrd="0" presId="urn:microsoft.com/office/officeart/2005/8/layout/process4"/>
    <dgm:cxn modelId="{EA4267B3-6C33-46CB-8FA4-588C98869EAE}" type="presParOf" srcId="{CE2D06D9-BD57-4598-AE62-ECD0EE657478}" destId="{88A1462B-58A8-4A6F-B324-92008D51BB29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F7FD246-58E0-4912-A3E0-64E7BBC91545}">
      <dsp:nvSpPr>
        <dsp:cNvPr id="0" name=""/>
        <dsp:cNvSpPr/>
      </dsp:nvSpPr>
      <dsp:spPr>
        <a:xfrm>
          <a:off x="0" y="3059187"/>
          <a:ext cx="6096000" cy="100409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900" kern="1200" dirty="0"/>
        </a:p>
      </dsp:txBody>
      <dsp:txXfrm>
        <a:off x="0" y="3059187"/>
        <a:ext cx="6096000" cy="542210"/>
      </dsp:txXfrm>
    </dsp:sp>
    <dsp:sp modelId="{CDCCD491-84B0-45A5-BBEE-6A935BBF24AB}">
      <dsp:nvSpPr>
        <dsp:cNvPr id="0" name=""/>
        <dsp:cNvSpPr/>
      </dsp:nvSpPr>
      <dsp:spPr>
        <a:xfrm>
          <a:off x="0" y="3581316"/>
          <a:ext cx="3047999" cy="46188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35560" rIns="199136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800" kern="1200" dirty="0"/>
        </a:p>
      </dsp:txBody>
      <dsp:txXfrm>
        <a:off x="0" y="3581316"/>
        <a:ext cx="3047999" cy="461883"/>
      </dsp:txXfrm>
    </dsp:sp>
    <dsp:sp modelId="{4209F933-1633-4259-94B9-87D3F417E584}">
      <dsp:nvSpPr>
        <dsp:cNvPr id="0" name=""/>
        <dsp:cNvSpPr/>
      </dsp:nvSpPr>
      <dsp:spPr>
        <a:xfrm>
          <a:off x="3048000" y="3581316"/>
          <a:ext cx="3047999" cy="46188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35560" rIns="199136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800" kern="1200" dirty="0"/>
        </a:p>
      </dsp:txBody>
      <dsp:txXfrm>
        <a:off x="3048000" y="3581316"/>
        <a:ext cx="3047999" cy="461883"/>
      </dsp:txXfrm>
    </dsp:sp>
    <dsp:sp modelId="{112B435D-9612-4EA6-9F9E-1247391CD377}">
      <dsp:nvSpPr>
        <dsp:cNvPr id="0" name=""/>
        <dsp:cNvSpPr/>
      </dsp:nvSpPr>
      <dsp:spPr>
        <a:xfrm rot="10800000">
          <a:off x="0" y="1529953"/>
          <a:ext cx="6096000" cy="1544296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900" kern="1200" dirty="0"/>
        </a:p>
      </dsp:txBody>
      <dsp:txXfrm>
        <a:off x="0" y="1529953"/>
        <a:ext cx="6096000" cy="542047"/>
      </dsp:txXfrm>
    </dsp:sp>
    <dsp:sp modelId="{71F9B853-248F-4323-926A-9365F2BEC52A}">
      <dsp:nvSpPr>
        <dsp:cNvPr id="0" name=""/>
        <dsp:cNvSpPr/>
      </dsp:nvSpPr>
      <dsp:spPr>
        <a:xfrm>
          <a:off x="0" y="2072001"/>
          <a:ext cx="3047999" cy="4617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34290" rIns="192024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700" kern="1200" dirty="0"/>
        </a:p>
      </dsp:txBody>
      <dsp:txXfrm>
        <a:off x="0" y="2072001"/>
        <a:ext cx="3047999" cy="461744"/>
      </dsp:txXfrm>
    </dsp:sp>
    <dsp:sp modelId="{F011637E-F318-4E33-918A-7916DB93D943}">
      <dsp:nvSpPr>
        <dsp:cNvPr id="0" name=""/>
        <dsp:cNvSpPr/>
      </dsp:nvSpPr>
      <dsp:spPr>
        <a:xfrm>
          <a:off x="3048000" y="2072001"/>
          <a:ext cx="3047999" cy="46174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2024" tIns="34290" rIns="192024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2700" kern="1200" dirty="0"/>
        </a:p>
      </dsp:txBody>
      <dsp:txXfrm>
        <a:off x="3048000" y="2072001"/>
        <a:ext cx="3047999" cy="461744"/>
      </dsp:txXfrm>
    </dsp:sp>
    <dsp:sp modelId="{88A1462B-58A8-4A6F-B324-92008D51BB29}">
      <dsp:nvSpPr>
        <dsp:cNvPr id="0" name=""/>
        <dsp:cNvSpPr/>
      </dsp:nvSpPr>
      <dsp:spPr>
        <a:xfrm rot="10800000">
          <a:off x="0" y="718"/>
          <a:ext cx="6096000" cy="1544296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8920" tIns="248920" rIns="248920" bIns="24892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3500" kern="1200" dirty="0"/>
        </a:p>
      </dsp:txBody>
      <dsp:txXfrm rot="10800000">
        <a:off x="0" y="718"/>
        <a:ext cx="6096000" cy="15442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r-FR" smtClean="0"/>
              <a:t>Analyse des OP 07/09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BE1F3C-5454-4AFA-8411-B50CE3953853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EE3F1-CE24-457A-830F-AE4493543D43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r-FR" smtClean="0"/>
              <a:t>Analyse des OP 07/09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F14882-A6F0-45A0-B886-2ECE0F9252C8}" type="datetimeFigureOut">
              <a:rPr lang="fr-FR" smtClean="0"/>
              <a:pPr/>
              <a:t>15/04/2015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86B1C5-00D3-4183-AEFC-5431CF945DBB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5" name="Espace réservé de l'en-tête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FR" smtClean="0"/>
              <a:t>Analyse des OP 07/09</a:t>
            </a:r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IO 71 , IO 77, IO 82, Circulaire 87, OP 91, OP 2000, OP07 Sec qualifiant , OP 09 sec </a:t>
            </a:r>
            <a:r>
              <a:rPr lang="fr-FR" dirty="0" err="1" smtClean="0"/>
              <a:t>Collegiale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FR" smtClean="0"/>
              <a:t>Analyse des OP 07/09</a:t>
            </a:r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uhihiuhiuhccnn</a:t>
            </a:r>
            <a:endParaRPr lang="fr-FR" dirty="0"/>
          </a:p>
        </p:txBody>
      </p:sp>
      <p:sp>
        <p:nvSpPr>
          <p:cNvPr id="5" name="Espace réservé de l'en-tête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FR" smtClean="0"/>
              <a:t>Analyse des OP 07/09</a:t>
            </a:r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5" name="Espace réservé de l'en-tête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FR" smtClean="0"/>
              <a:t>Analyse des OP 07/09</a:t>
            </a:r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e l'en-tête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FR" smtClean="0"/>
              <a:t>Analyse des OP 07/09</a:t>
            </a:r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5" name="Espace réservé de l'en-tête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FR" smtClean="0"/>
              <a:t>Analyse des OP 07/09</a:t>
            </a:r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5" name="Espace réservé de l'en-tête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FR" smtClean="0"/>
              <a:t>Analyse des OP 07/09</a:t>
            </a:r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e l'en-tête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fr-FR" smtClean="0"/>
              <a:t>Analyse des OP 07/09</a:t>
            </a:r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88068" name="Espace réservé de l'en-tête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fr-FR" smtClean="0"/>
              <a:t>Analyse des OP 07/09</a:t>
            </a:r>
            <a:endParaRPr lang="fr-FR" dirty="0" smtClean="0"/>
          </a:p>
        </p:txBody>
      </p:sp>
      <p:sp>
        <p:nvSpPr>
          <p:cNvPr id="88069" name="Espace réservé du pied de page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fr-FR" smtClean="0"/>
              <a:t>KAROUACH Mohamed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Espace réservé de la date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F34BE6C-3810-4D9D-9622-B6F2169A8FA3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17" name="Espace réservé du pied de pag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29" name="Espace réservé du numéro de diapositiv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2" name="Rectangle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Rectangle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Rectangle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Rectangle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56" name="Rectangle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Rectangle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Rectangle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Rectangle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ECD744-6A13-42F8-BF6C-DBF9B84ED155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C21720F-B053-42AB-8284-9983166826FE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rrondir un rectangle avec un coin diagonal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9D4CCD11-9EA0-4849-A95F-810F632F015C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20878F2-9085-415C-A0EA-AB762A50F20C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3E7B688-B853-4CE8-BCB5-28D1D69DE031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B0B0E99-199F-4BD1-AA1B-B27F092E3AE1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6EE84B-6ECF-4B54-9C9B-5A5A443390D0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760C0F-9060-462B-9E54-CB7A067A927A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88E6B80-AACE-44DD-AD39-1E459E8083E3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67DD52AF-5184-46DE-BBB2-F92159CDF86D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26C0C71-2622-4B61-86C8-3758E984E60F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3" name="Espace réservé pour une image 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fr-F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Cliquez sur l'icône pour ajouter une image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365D1B8C-ED9B-495C-BCA5-89245B523905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3747DFB-8C17-482C-81C2-08397EFBF9CD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BC785C-3C5A-42D7-AE0E-8AC6D46979D6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rrondir un rectangle avec un coin diagonal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r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C31E4F42-4FC9-4829-9B99-872C8B467387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2" name="Espace réservé du pied de page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83AE49A-C37C-4381-92B2-8E2543436723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8B3776B2-0D7D-48A1-8BB5-57E7E2B51F86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E10606-D53D-4EED-A7EE-125337E44E94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244B895-6278-4899-99F3-B0D7986A6489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A0AC8EC-D4C6-4ADD-A3E4-93B18D23E82F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9BE919-AE14-4E2A-BC49-8F7D79ADF309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orme libre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Forme libre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Forme libre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Forme libre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Forme libre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Forme libre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Forme libre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Forme libre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Forme libre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Forme libre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Forme libre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Forme libre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Forme libre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Forme libre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Forme libre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C34FAF2-795A-4560-859A-A67131D162C0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7" name="Rectangle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Rectangle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Rectangle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heel spokes="8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9" name="Espace réservé de la date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FCB9065D-5A91-41F2-949B-EB4802B96F65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13" name="Espace réservé pour une image 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fr-F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Cliquez sur l'icône pour ajouter une image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Espace réservé de la date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3B4A656D-9E11-4638-8C63-3274008FD1C1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0BD3804-AAB0-4E44-8A2D-A5BD22F40ECA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BA6F03E-7A67-4890-8DFD-8E595B726ADA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5CBEA31-2F7C-44D0-9B48-8B6A291FE61C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F8718B-F35B-4C4C-AFCA-3B9E1A2AF664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Rectangle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Rectangle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Rectangle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Rectangle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Rectangle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Rectangle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882AFA-9459-4FAB-9D46-2BE7892F2DA4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BE3BCD6-0A31-4748-88C2-FEC7B4D1625B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6EEE21F-174C-4A4A-87A7-C12A7D51659F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Connecteur droit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Groupe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Connecteur droit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grpSp>
        <p:nvGrpSpPr>
          <p:cNvPr id="14" name="Groupe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Connecteur droit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Groupe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Connecteur droit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BBEA02A3-D4BF-4E79-8B18-E7B96C32045A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Rectangle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Rectangle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Rectangle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6B40366-15C1-440A-85B3-3AA8403BB111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ransition>
    <p:wheel spokes="8"/>
  </p:transition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rrondir un rectangle avec un coin diagonal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A7E3796D-E4F6-4E71-B75B-534359453FFA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transition>
    <p:wheel spokes="8"/>
  </p:transition>
  <p:hf hdr="0" ftr="0" dt="0"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rrondir un rectangle avec un coin diagonal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fr-FR"/>
          </a:p>
        </p:txBody>
      </p:sp>
      <p:sp>
        <p:nvSpPr>
          <p:cNvPr id="14" name="Espace réservé de la date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0770B472-C622-40BB-AE28-3D12F7070FFE}" type="datetime1">
              <a:rPr lang="fr-FR" smtClean="0"/>
              <a:pPr/>
              <a:t>15/04/2015</a:t>
            </a:fld>
            <a:endParaRPr lang="fr-FR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3FFC9174-9281-45EA-992C-3DD96C7B951D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22" name="Espace réservé du titre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ransition>
    <p:wheel spokes="8"/>
  </p:transition>
  <p:hf hdr="0" ftr="0" dt="0"/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MODULE.pptx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od_le_Microsoft_Office_Word1.dotx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/>
          <p:cNvSpPr txBox="1"/>
          <p:nvPr/>
        </p:nvSpPr>
        <p:spPr>
          <a:xfrm>
            <a:off x="4572000" y="5415607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u="sng" dirty="0" smtClean="0"/>
              <a:t>Réalisé par : </a:t>
            </a:r>
            <a:r>
              <a:rPr lang="fr-FR" sz="2400" dirty="0" smtClean="0"/>
              <a:t>                  </a:t>
            </a:r>
            <a:endParaRPr lang="fr-FR" sz="2400" b="1" dirty="0" smtClean="0"/>
          </a:p>
        </p:txBody>
      </p:sp>
      <p:sp>
        <p:nvSpPr>
          <p:cNvPr id="10" name="Plaque 9"/>
          <p:cNvSpPr/>
          <p:nvPr/>
        </p:nvSpPr>
        <p:spPr>
          <a:xfrm>
            <a:off x="1043608" y="2083648"/>
            <a:ext cx="7344816" cy="2425472"/>
          </a:xfrm>
          <a:prstGeom prst="bevel">
            <a:avLst/>
          </a:prstGeom>
          <a:solidFill>
            <a:schemeClr val="accent3">
              <a:lumMod val="75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perspectiveRelaxedModerately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b="1" dirty="0" smtClean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115616" y="2538771"/>
            <a:ext cx="70567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gency FB" pitchFamily="34" charset="0"/>
              </a:rPr>
              <a:t>ANALYSE DES ORIONTATIONS PEDAGOGIQUES 2009 </a:t>
            </a:r>
            <a:endParaRPr lang="fr-FR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gency FB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139952" y="5949280"/>
            <a:ext cx="4528468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Abdellah BAKOUCH</a:t>
            </a:r>
            <a:endParaRPr lang="fr-FR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1</a:t>
            </a:fld>
            <a:endParaRPr lang="fr-FR"/>
          </a:p>
        </p:txBody>
      </p:sp>
      <p:sp>
        <p:nvSpPr>
          <p:cNvPr id="13" name="Titre 1"/>
          <p:cNvSpPr>
            <a:spLocks noGrp="1"/>
          </p:cNvSpPr>
          <p:nvPr>
            <p:ph type="title" idx="4294967295"/>
          </p:nvPr>
        </p:nvSpPr>
        <p:spPr>
          <a:xfrm>
            <a:off x="683568" y="404664"/>
            <a:ext cx="7632848" cy="1872208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fr-FR" sz="20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Formation continue</a:t>
            </a:r>
            <a:br>
              <a:rPr lang="fr-FR" sz="20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fr-FR" sz="20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au  profit des enseignantes  et enseignants  du secondaire collégiale</a:t>
            </a:r>
            <a:br>
              <a:rPr lang="fr-FR" sz="20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fr-FR" sz="20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Délégation  Sidi </a:t>
            </a:r>
            <a:r>
              <a:rPr lang="fr-FR" sz="2000" u="sng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Bennour</a:t>
            </a:r>
            <a:r>
              <a:rPr lang="fr-FR" sz="2000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  </a:t>
            </a:r>
            <a:endParaRPr lang="fr-FR" sz="2000" u="sng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10</a:t>
            </a:fld>
            <a:endParaRPr lang="fr-FR"/>
          </a:p>
        </p:txBody>
      </p:sp>
      <p:sp>
        <p:nvSpPr>
          <p:cNvPr id="4" name="Titre 4"/>
          <p:cNvSpPr>
            <a:spLocks noGrp="1"/>
          </p:cNvSpPr>
          <p:nvPr>
            <p:ph type="title" idx="4294967295"/>
          </p:nvPr>
        </p:nvSpPr>
        <p:spPr>
          <a:xfrm>
            <a:off x="35496" y="428625"/>
            <a:ext cx="5400675" cy="52387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anchor="t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fr-FR" sz="2800" b="1" dirty="0" smtClean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5) LE PROJET PÉDAGOGIQUE</a:t>
            </a:r>
            <a:endParaRPr lang="fr-FR"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14282" y="1974827"/>
            <a:ext cx="8715436" cy="954107"/>
          </a:xfrm>
          <a:prstGeom prst="rect">
            <a:avLst/>
          </a:prstGeom>
          <a:solidFill>
            <a:srgbClr val="0070C0"/>
          </a:solidFill>
          <a:ln w="57150">
            <a:solidFill>
              <a:schemeClr val="accent3">
                <a:lumMod val="60000"/>
                <a:lumOff val="40000"/>
              </a:schemeClr>
            </a:solidFill>
          </a:ln>
          <a:scene3d>
            <a:camera prst="perspectiveRelaxedModerately"/>
            <a:lightRig rig="twoPt" dir="t"/>
          </a:scene3d>
          <a:sp3d>
            <a:bevelT w="254000" h="254000"/>
          </a:sp3d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2800" b="1" dirty="0" smtClean="0">
                <a:solidFill>
                  <a:srgbClr val="FF0000"/>
                </a:solidFill>
              </a:rPr>
              <a:t>le projet pédagogique </a:t>
            </a:r>
            <a:r>
              <a:rPr lang="fr-FR" sz="2800" b="1" dirty="0" smtClean="0"/>
              <a:t>c’est la </a:t>
            </a:r>
            <a:r>
              <a:rPr lang="fr-FR" sz="2800" b="1" dirty="0" smtClean="0">
                <a:solidFill>
                  <a:srgbClr val="FF0000"/>
                </a:solidFill>
              </a:rPr>
              <a:t>référence théorique </a:t>
            </a:r>
            <a:r>
              <a:rPr lang="fr-FR" sz="2800" b="1" dirty="0" smtClean="0"/>
              <a:t>et pratique ( c’est le programme) </a:t>
            </a:r>
            <a:endParaRPr lang="fr-FR" sz="2800" b="1" dirty="0"/>
          </a:p>
        </p:txBody>
      </p:sp>
      <p:sp>
        <p:nvSpPr>
          <p:cNvPr id="7" name="ZoneTexte 6"/>
          <p:cNvSpPr txBox="1"/>
          <p:nvPr/>
        </p:nvSpPr>
        <p:spPr>
          <a:xfrm>
            <a:off x="285720" y="3978196"/>
            <a:ext cx="8572560" cy="2677656"/>
          </a:xfrm>
          <a:prstGeom prst="rect">
            <a:avLst/>
          </a:prstGeom>
          <a:solidFill>
            <a:srgbClr val="00B050"/>
          </a:solidFill>
          <a:ln w="57150">
            <a:solidFill>
              <a:schemeClr val="accent3">
                <a:lumMod val="60000"/>
                <a:lumOff val="40000"/>
              </a:schemeClr>
            </a:solidFill>
          </a:ln>
          <a:scene3d>
            <a:camera prst="perspectiveRelaxedModerately"/>
            <a:lightRig rig="twoPt" dir="t"/>
          </a:scene3d>
          <a:sp3d>
            <a:bevelT w="254000" h="254000"/>
          </a:sp3d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2800" b="1" dirty="0" smtClean="0"/>
              <a:t> </a:t>
            </a:r>
            <a:r>
              <a:rPr lang="fr-FR" sz="2800" b="1" dirty="0" smtClean="0">
                <a:solidFill>
                  <a:srgbClr val="FF0000"/>
                </a:solidFill>
              </a:rPr>
              <a:t>Le programme nationale  </a:t>
            </a:r>
            <a:r>
              <a:rPr lang="fr-FR" sz="2800" b="1" dirty="0" smtClean="0"/>
              <a:t>constitue </a:t>
            </a:r>
            <a:r>
              <a:rPr lang="fr-FR" sz="2800" b="1" dirty="0" smtClean="0">
                <a:solidFill>
                  <a:srgbClr val="FF0000"/>
                </a:solidFill>
              </a:rPr>
              <a:t>la référence  </a:t>
            </a:r>
            <a:r>
              <a:rPr lang="fr-FR" sz="2800" b="1" dirty="0" smtClean="0"/>
              <a:t>de la discipline.</a:t>
            </a:r>
          </a:p>
          <a:p>
            <a:pPr>
              <a:buFont typeface="Arial" pitchFamily="34" charset="0"/>
              <a:buChar char="•"/>
            </a:pPr>
            <a:r>
              <a:rPr lang="fr-FR" sz="2800" b="1" dirty="0" smtClean="0"/>
              <a:t>  L’enseignant s’occupe du  </a:t>
            </a:r>
            <a:r>
              <a:rPr lang="fr-FR" sz="2800" b="1" dirty="0" smtClean="0">
                <a:solidFill>
                  <a:srgbClr val="FF0000"/>
                </a:solidFill>
              </a:rPr>
              <a:t>choix des compétences visées</a:t>
            </a:r>
            <a:r>
              <a:rPr lang="fr-FR" sz="2800" b="1" dirty="0" smtClean="0"/>
              <a:t> à partir du module ,  du choix des APS en fonction de l’infrastructure, des ressources disponibles.</a:t>
            </a:r>
          </a:p>
        </p:txBody>
      </p:sp>
      <p:sp>
        <p:nvSpPr>
          <p:cNvPr id="5" name="Rectangle 4"/>
          <p:cNvSpPr/>
          <p:nvPr/>
        </p:nvSpPr>
        <p:spPr>
          <a:xfrm>
            <a:off x="35496" y="1285860"/>
            <a:ext cx="2357454" cy="500066"/>
          </a:xfrm>
          <a:prstGeom prst="wedgeRectCallout">
            <a:avLst>
              <a:gd name="adj1" fmla="val -21477"/>
              <a:gd name="adj2" fmla="val 107012"/>
            </a:avLst>
          </a:prstGeom>
          <a:solidFill>
            <a:srgbClr val="FFFF00"/>
          </a:solidFill>
          <a:ln w="38100">
            <a:solidFill>
              <a:srgbClr val="0070C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 smtClean="0">
                <a:solidFill>
                  <a:srgbClr val="FF0000"/>
                </a:solidFill>
              </a:rPr>
              <a:t>OP  91</a:t>
            </a:r>
          </a:p>
        </p:txBody>
      </p:sp>
      <p:sp>
        <p:nvSpPr>
          <p:cNvPr id="8" name="Rectangle 7"/>
          <p:cNvSpPr/>
          <p:nvPr/>
        </p:nvSpPr>
        <p:spPr>
          <a:xfrm>
            <a:off x="6679042" y="3429000"/>
            <a:ext cx="2357454" cy="500066"/>
          </a:xfrm>
          <a:prstGeom prst="wedgeRectCallout">
            <a:avLst>
              <a:gd name="adj1" fmla="val -21477"/>
              <a:gd name="adj2" fmla="val 107012"/>
            </a:avLst>
          </a:prstGeom>
          <a:solidFill>
            <a:srgbClr val="FFFF00"/>
          </a:solidFill>
          <a:ln w="38100">
            <a:solidFill>
              <a:srgbClr val="0070C0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 smtClean="0">
                <a:solidFill>
                  <a:srgbClr val="FF0000"/>
                </a:solidFill>
              </a:rPr>
              <a:t>OP 07/09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uiExpand="1" build="allAtOnce" animBg="1"/>
      <p:bldP spid="7" grpId="0" animBg="1"/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11</a:t>
            </a:fld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title" idx="4294967295"/>
          </p:nvPr>
        </p:nvSpPr>
        <p:spPr>
          <a:xfrm>
            <a:off x="35496" y="428625"/>
            <a:ext cx="7143750" cy="52387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anchor="t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fr-FR" sz="2800" b="1" dirty="0" smtClean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6) -OBJECTIF TERMINAL D’INTEGRATION (OTI)</a:t>
            </a:r>
            <a:endParaRPr lang="fr-FR"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4026763"/>
            <a:ext cx="9144000" cy="954107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8575">
            <a:solidFill>
              <a:srgbClr val="FFFF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perspectiveAbove"/>
            <a:lightRig rig="threePt" dir="t"/>
          </a:scene3d>
          <a:sp3d>
            <a:bevelT w="254000" h="508000"/>
          </a:sp3d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Unité d’apprentissage permettant l’acquisition de 2 à 3 compétences  en fonction de la population scolarisée.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5312647"/>
            <a:ext cx="9144000" cy="954107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8575">
            <a:solidFill>
              <a:srgbClr val="FFFF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perspectiveAbove"/>
            <a:lightRig rig="threePt" dir="t"/>
          </a:scene3d>
          <a:sp3d>
            <a:bevelT w="254000" h="508000"/>
          </a:sp3d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Module est Composé de trois cycles contenant chacun  dix à douze séances (soit 30 ou 36h)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1285861"/>
            <a:ext cx="9144000" cy="954107"/>
          </a:xfrm>
          <a:prstGeom prst="rect">
            <a:avLst/>
          </a:prstGeom>
          <a:solidFill>
            <a:schemeClr val="accent2">
              <a:lumMod val="75000"/>
            </a:schemeClr>
          </a:solidFill>
          <a:ln w="28575">
            <a:solidFill>
              <a:srgbClr val="FFFF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perspectiveAbove"/>
            <a:lightRig rig="threePt" dir="t"/>
          </a:scene3d>
          <a:sp3d>
            <a:bevelT w="254000" h="508000"/>
          </a:sp3d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 méta compétence qui décrit le profil de sortie de l’élève . </a:t>
            </a:r>
          </a:p>
        </p:txBody>
      </p:sp>
      <p:sp>
        <p:nvSpPr>
          <p:cNvPr id="9" name="Titre 3">
            <a:hlinkClick r:id="rId2" action="ppaction://hlinkpres?slideindex=1&amp;slidetitle="/>
          </p:cNvPr>
          <p:cNvSpPr txBox="1">
            <a:spLocks/>
          </p:cNvSpPr>
          <p:nvPr/>
        </p:nvSpPr>
        <p:spPr>
          <a:xfrm>
            <a:off x="35496" y="3120094"/>
            <a:ext cx="3143272" cy="52322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anchor="t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-100" normalizeH="0" baseline="0" noProof="0" dirty="0" smtClean="0">
                <a:ln>
                  <a:noFill/>
                </a:ln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fr-FR" sz="2800" b="1" spc="-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7)- </a:t>
            </a:r>
            <a:r>
              <a:rPr kumimoji="0" lang="fr-FR" sz="2800" b="1" i="0" u="none" strike="noStrike" kern="1200" cap="none" spc="-100" normalizeH="0" baseline="0" noProof="0" dirty="0" smtClean="0">
                <a:ln>
                  <a:noFill/>
                </a:ln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LE MODULE</a:t>
            </a:r>
            <a:endParaRPr kumimoji="0" lang="fr-FR" sz="2800" b="1" i="0" u="none" strike="noStrike" kern="1200" cap="none" spc="-100" normalizeH="0" baseline="0" noProof="0" dirty="0">
              <a:ln>
                <a:noFill/>
              </a:ln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4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4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 txBox="1">
            <a:spLocks/>
          </p:cNvSpPr>
          <p:nvPr/>
        </p:nvSpPr>
        <p:spPr>
          <a:xfrm>
            <a:off x="10332" y="214290"/>
            <a:ext cx="2257412" cy="523220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anchor="t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marL="0" marR="0" lvl="0" indent="0" defTabSz="914400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2800" b="1" spc="-100" dirty="0" smtClean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8) LE CYCLE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0" y="3844205"/>
            <a:ext cx="9144000" cy="1815882"/>
          </a:xfrm>
          <a:prstGeom prst="rect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perspectiveAbove"/>
            <a:lightRig rig="threePt" dir="t"/>
          </a:scene3d>
          <a:sp3d>
            <a:bevelT w="254000" h="508000"/>
          </a:sp3d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cycle est un ensemble de séances d’apprentissages de la même activité sportive organisé en séquences </a:t>
            </a:r>
            <a:r>
              <a:rPr lang="fr-FR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d’apprentissages</a:t>
            </a:r>
            <a:r>
              <a:rPr lang="ar-MA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fr-FR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Epsmaroc.net</a:t>
            </a:r>
            <a:endParaRPr lang="fr-F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179512" y="764704"/>
            <a:ext cx="3168352" cy="310854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OP91 :</a:t>
            </a:r>
          </a:p>
          <a:p>
            <a:r>
              <a:rPr lang="fr-F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Le cycle est formé de 6 à 8 séances , </a:t>
            </a:r>
          </a:p>
          <a:p>
            <a:r>
              <a:rPr lang="fr-F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Il est orienté vers l’objectif plancher de l’ APS</a:t>
            </a:r>
          </a:p>
          <a:p>
            <a:endParaRPr lang="fr-F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283968" y="764704"/>
            <a:ext cx="4752528" cy="30469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 07/09:</a:t>
            </a:r>
          </a:p>
          <a:p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Travail modulaire, de trois cycles (APSA);</a:t>
            </a:r>
          </a:p>
          <a:p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cycle est long de 10 à 12 séances  : (Une observation , une d’évaluation et une théorique ). </a:t>
            </a:r>
          </a:p>
          <a:p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tout est orienté vers l’OTC.  L’OII  et l’OTI .</a:t>
            </a:r>
            <a:endParaRPr lang="fr-F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0" y="5357826"/>
            <a:ext cx="9144000" cy="1384995"/>
          </a:xfrm>
          <a:prstGeom prst="rect">
            <a:avLst/>
          </a:prstGeom>
          <a:solidFill>
            <a:schemeClr val="tx2">
              <a:lumMod val="50000"/>
            </a:schemeClr>
          </a:solidFill>
          <a:ln w="28575">
            <a:solidFill>
              <a:schemeClr val="tx1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perspectiveAbove"/>
            <a:lightRig rig="threePt" dir="t"/>
          </a:scene3d>
          <a:sp3d>
            <a:bevelT w="254000" h="508000"/>
          </a:sp3d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cycle peut contenir  2 à 3 séquences , chaque séquence a un objectif bien déterminé et elle est constituée de trois à quatre séances . </a:t>
            </a:r>
            <a:endParaRPr lang="fr-FR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12</a:t>
            </a:fld>
            <a:endParaRPr lang="fr-F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3"/>
          <p:cNvSpPr>
            <a:spLocks noGrp="1"/>
          </p:cNvSpPr>
          <p:nvPr>
            <p:ph type="title"/>
          </p:nvPr>
        </p:nvSpPr>
        <p:spPr>
          <a:xfrm>
            <a:off x="600076" y="476888"/>
            <a:ext cx="2900354" cy="523220"/>
          </a:xfrm>
          <a:prstGeom prst="rect">
            <a:avLst/>
          </a:prstGeom>
          <a:noFill/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soft" dir="t">
              <a:rot lat="0" lon="0" rev="2400000"/>
            </a:lightRig>
          </a:scene3d>
          <a:sp3d contourW="12700">
            <a:bevelB/>
            <a:contourClr>
              <a:schemeClr val="bg1"/>
            </a:contourClr>
          </a:sp3d>
        </p:spPr>
        <p:txBody>
          <a:bodyPr wrap="square">
            <a:sp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algn="l"/>
            <a:r>
              <a:rPr lang="fr-F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9) La séquence </a:t>
            </a:r>
            <a:endParaRPr lang="fr-FR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Group 103"/>
          <p:cNvGraphicFramePr>
            <a:graphicFrameLocks/>
          </p:cNvGraphicFramePr>
          <p:nvPr/>
        </p:nvGraphicFramePr>
        <p:xfrm>
          <a:off x="5072066" y="571480"/>
          <a:ext cx="2971800" cy="5852160"/>
        </p:xfrm>
        <a:graphic>
          <a:graphicData uri="http://schemas.openxmlformats.org/drawingml/2006/table">
            <a:tbl>
              <a:tblPr/>
              <a:tblGrid>
                <a:gridCol w="2971800"/>
              </a:tblGrid>
              <a:tr h="4603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Séance 1(TO)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3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B050"/>
                    </a:solidFill>
                  </a:tcPr>
                </a:tc>
              </a:tr>
              <a:tr h="4603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4603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4603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4603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4603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4603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</a:tr>
              <a:tr h="4603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4603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4603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4603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fr-FR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12(TB)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Accolade ouvrante 4"/>
          <p:cNvSpPr/>
          <p:nvPr/>
        </p:nvSpPr>
        <p:spPr>
          <a:xfrm>
            <a:off x="4286248" y="1500174"/>
            <a:ext cx="571504" cy="1428760"/>
          </a:xfrm>
          <a:prstGeom prst="leftBrace">
            <a:avLst/>
          </a:prstGeom>
          <a:ln w="571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b="1" dirty="0"/>
          </a:p>
        </p:txBody>
      </p:sp>
      <p:sp>
        <p:nvSpPr>
          <p:cNvPr id="6" name="Accolade ouvrante 5"/>
          <p:cNvSpPr/>
          <p:nvPr/>
        </p:nvSpPr>
        <p:spPr>
          <a:xfrm>
            <a:off x="4000496" y="3071810"/>
            <a:ext cx="642942" cy="1357322"/>
          </a:xfrm>
          <a:prstGeom prst="leftBrace">
            <a:avLst/>
          </a:prstGeom>
          <a:ln w="571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b="1" dirty="0"/>
          </a:p>
        </p:txBody>
      </p:sp>
      <p:sp>
        <p:nvSpPr>
          <p:cNvPr id="7" name="Accolade ouvrante 6"/>
          <p:cNvSpPr/>
          <p:nvPr/>
        </p:nvSpPr>
        <p:spPr>
          <a:xfrm>
            <a:off x="4357686" y="4500570"/>
            <a:ext cx="642942" cy="1357322"/>
          </a:xfrm>
          <a:prstGeom prst="leftBrace">
            <a:avLst/>
          </a:prstGeom>
          <a:ln w="571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b="1" dirty="0"/>
          </a:p>
        </p:txBody>
      </p:sp>
      <p:cxnSp>
        <p:nvCxnSpPr>
          <p:cNvPr id="11" name="Connecteur droit avec flèche 10"/>
          <p:cNvCxnSpPr>
            <a:endCxn id="5" idx="1"/>
          </p:cNvCxnSpPr>
          <p:nvPr/>
        </p:nvCxnSpPr>
        <p:spPr>
          <a:xfrm flipV="1">
            <a:off x="2928926" y="2214554"/>
            <a:ext cx="1357322" cy="857258"/>
          </a:xfrm>
          <a:prstGeom prst="straightConnector1">
            <a:avLst/>
          </a:prstGeom>
          <a:ln w="571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avec flèche 12"/>
          <p:cNvCxnSpPr>
            <a:endCxn id="6" idx="1"/>
          </p:cNvCxnSpPr>
          <p:nvPr/>
        </p:nvCxnSpPr>
        <p:spPr>
          <a:xfrm>
            <a:off x="2928926" y="3071810"/>
            <a:ext cx="1071570" cy="678661"/>
          </a:xfrm>
          <a:prstGeom prst="straightConnector1">
            <a:avLst/>
          </a:prstGeom>
          <a:ln w="571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avec flèche 16"/>
          <p:cNvCxnSpPr>
            <a:endCxn id="7" idx="1"/>
          </p:cNvCxnSpPr>
          <p:nvPr/>
        </p:nvCxnSpPr>
        <p:spPr>
          <a:xfrm rot="16200000" flipH="1">
            <a:off x="2589596" y="3411140"/>
            <a:ext cx="2107421" cy="1428760"/>
          </a:xfrm>
          <a:prstGeom prst="straightConnector1">
            <a:avLst/>
          </a:prstGeom>
          <a:ln w="57150"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ZoneTexte 18"/>
          <p:cNvSpPr txBox="1"/>
          <p:nvPr/>
        </p:nvSpPr>
        <p:spPr>
          <a:xfrm>
            <a:off x="642910" y="2786058"/>
            <a:ext cx="1928826" cy="461665"/>
          </a:xfrm>
          <a:prstGeom prst="rect">
            <a:avLst/>
          </a:prstGeom>
          <a:solidFill>
            <a:srgbClr val="00B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/>
              <a:t>Séquences</a:t>
            </a:r>
            <a:endParaRPr lang="fr-FR" b="1" dirty="0"/>
          </a:p>
        </p:txBody>
      </p:sp>
      <p:sp>
        <p:nvSpPr>
          <p:cNvPr id="12" name="ZoneTexte 11"/>
          <p:cNvSpPr txBox="1"/>
          <p:nvPr/>
        </p:nvSpPr>
        <p:spPr>
          <a:xfrm>
            <a:off x="500034" y="5357826"/>
            <a:ext cx="3786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Une séquence = 2 où 3  séances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500166" y="1142984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Séance  théorique 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Espace réservé du numéro de diapositive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13</a:t>
            </a:fld>
            <a:endParaRPr lang="fr-F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5" grpId="0" animBg="1"/>
      <p:bldP spid="6" grpId="0" animBg="1"/>
      <p:bldP spid="7" grpId="0" animBg="1"/>
      <p:bldP spid="19" grpId="0" animBg="1"/>
      <p:bldP spid="12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14</a:t>
            </a:fld>
            <a:endParaRPr lang="fr-FR"/>
          </a:p>
        </p:txBody>
      </p:sp>
      <p:sp>
        <p:nvSpPr>
          <p:cNvPr id="5" name="Titre 1"/>
          <p:cNvSpPr>
            <a:spLocks noGrp="1"/>
          </p:cNvSpPr>
          <p:nvPr>
            <p:ph type="title" idx="4294967295"/>
          </p:nvPr>
        </p:nvSpPr>
        <p:spPr>
          <a:xfrm>
            <a:off x="35496" y="285750"/>
            <a:ext cx="4929187" cy="523875"/>
          </a:xfr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anchor="t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fr-FR" sz="2800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10) - La fiche de la séance ( OP 91)  </a:t>
            </a:r>
            <a:endParaRPr lang="fr-FR" sz="28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aphicFrame>
        <p:nvGraphicFramePr>
          <p:cNvPr id="4" name="Espace réservé du contenu 3"/>
          <p:cNvGraphicFramePr>
            <a:graphicFrameLocks noGrp="1"/>
          </p:cNvGraphicFramePr>
          <p:nvPr>
            <p:ph idx="4294967295"/>
          </p:nvPr>
        </p:nvGraphicFramePr>
        <p:xfrm>
          <a:off x="251520" y="2046288"/>
          <a:ext cx="8686800" cy="4424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95300"/>
                <a:gridCol w="1071570"/>
                <a:gridCol w="2576530"/>
                <a:gridCol w="2425352"/>
                <a:gridCol w="1284662"/>
                <a:gridCol w="633386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endParaRPr lang="fr-FR" sz="1400" dirty="0" smtClean="0"/>
                    </a:p>
                    <a:p>
                      <a:pPr algn="ctr"/>
                      <a:endParaRPr lang="fr-FR" sz="1400" dirty="0" smtClean="0"/>
                    </a:p>
                    <a:p>
                      <a:pPr algn="ctr"/>
                      <a:r>
                        <a:rPr lang="fr-FR" sz="1400" dirty="0" smtClean="0"/>
                        <a:t>Durée</a:t>
                      </a:r>
                      <a:endParaRPr lang="fr-FR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fr-FR" sz="1600" dirty="0" smtClean="0"/>
                    </a:p>
                    <a:p>
                      <a:pPr algn="ctr"/>
                      <a:endParaRPr lang="fr-FR" sz="1600" dirty="0" smtClean="0"/>
                    </a:p>
                    <a:p>
                      <a:pPr algn="ctr"/>
                      <a:r>
                        <a:rPr lang="fr-FR" sz="1600" dirty="0" smtClean="0"/>
                        <a:t>Etapes</a:t>
                      </a:r>
                      <a:endParaRPr lang="fr-FR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fr-FR" sz="1600" dirty="0" smtClean="0"/>
                    </a:p>
                    <a:p>
                      <a:pPr algn="ctr"/>
                      <a:endParaRPr lang="fr-FR" sz="1600" dirty="0" smtClean="0"/>
                    </a:p>
                    <a:p>
                      <a:pPr algn="ctr"/>
                      <a:r>
                        <a:rPr lang="fr-FR" sz="1600" dirty="0" smtClean="0"/>
                        <a:t>Objectifs opérationnels</a:t>
                      </a:r>
                      <a:endParaRPr lang="fr-FR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Moyens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fr-FR" sz="1600" dirty="0" smtClean="0"/>
                        <a:t>C.R</a:t>
                      </a:r>
                      <a:endParaRPr lang="fr-FR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/>
                        <a:t>Situations</a:t>
                      </a:r>
                    </a:p>
                    <a:p>
                      <a:pPr algn="ctr"/>
                      <a:endParaRPr lang="fr-FR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dirty="0" err="1" smtClean="0"/>
                        <a:t>Org</a:t>
                      </a:r>
                      <a:r>
                        <a:rPr lang="fr-FR" sz="1600" dirty="0" smtClean="0"/>
                        <a:t>. Hum. et matériel.</a:t>
                      </a:r>
                      <a:endParaRPr lang="fr-FR" sz="1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 smtClean="0"/>
                        <a:t>10 à 15</a:t>
                      </a:r>
                    </a:p>
                    <a:p>
                      <a:endParaRPr lang="fr-FR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200" b="1" dirty="0" smtClean="0"/>
                    </a:p>
                    <a:p>
                      <a:endParaRPr lang="fr-FR" sz="1200" b="1" dirty="0" smtClean="0"/>
                    </a:p>
                    <a:p>
                      <a:endParaRPr lang="fr-FR" sz="1200" b="1" dirty="0" smtClean="0"/>
                    </a:p>
                    <a:p>
                      <a:r>
                        <a:rPr lang="fr-FR" sz="1200" b="1" dirty="0" smtClean="0"/>
                        <a:t>Préparatoire</a:t>
                      </a:r>
                    </a:p>
                    <a:p>
                      <a:endParaRPr lang="fr-FR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endParaRPr lang="fr-FR" sz="1400" b="1" dirty="0" smtClean="0"/>
                    </a:p>
                    <a:p>
                      <a:pPr>
                        <a:buFontTx/>
                        <a:buChar char="-"/>
                      </a:pPr>
                      <a:r>
                        <a:rPr lang="fr-FR" sz="1400" b="1" dirty="0" smtClean="0"/>
                        <a:t>Prise en main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fr-FR" sz="1400" b="1" dirty="0" smtClean="0"/>
                        <a:t>Préparation psychique et physiologique</a:t>
                      </a:r>
                      <a:endParaRPr lang="fr-FR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fr-FR" sz="1200" b="1" dirty="0" smtClean="0"/>
                        <a:t>Contrôle des absence,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fr-FR" sz="1200" b="1" dirty="0" smtClean="0"/>
                        <a:t>Vérification de la tenue,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fr-FR" sz="1200" b="1" dirty="0" smtClean="0"/>
                        <a:t>Respect de la structuration de la classe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fr-FR" sz="1200" b="1" dirty="0" smtClean="0"/>
                        <a:t>Présentation Des objectifs de la séance 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fr-FR" sz="1200" b="1" dirty="0" smtClean="0"/>
                        <a:t>Echauf. Genéral</a:t>
                      </a:r>
                      <a:r>
                        <a:rPr lang="fr-FR" sz="1200" b="1" baseline="0" dirty="0" smtClean="0"/>
                        <a:t>  </a:t>
                      </a:r>
                      <a:r>
                        <a:rPr lang="fr-FR" sz="1200" b="1" dirty="0" smtClean="0"/>
                        <a:t>et spécifique</a:t>
                      </a:r>
                      <a:endParaRPr lang="fr-FR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fr-FR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endParaRPr lang="fr-FR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dirty="0" smtClean="0"/>
                        <a:t>35 à 45</a:t>
                      </a:r>
                    </a:p>
                    <a:p>
                      <a:endParaRPr lang="fr-FR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 smtClean="0"/>
                        <a:t>Fondamentale</a:t>
                      </a:r>
                      <a:endParaRPr lang="fr-FR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 smtClean="0"/>
                        <a:t>Les objectifs opérationnels dans les domaines</a:t>
                      </a:r>
                      <a:r>
                        <a:rPr lang="fr-FR" sz="1400" b="1" baseline="0" dirty="0" smtClean="0"/>
                        <a:t> Pcycho-moteur , cognitif  Et socio-affectif</a:t>
                      </a:r>
                      <a:endParaRPr lang="fr-FR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 smtClean="0"/>
                        <a:t>Les situations pédagogiques</a:t>
                      </a:r>
                      <a:endParaRPr lang="fr-FR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fr-FR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b="1" dirty="0" smtClean="0"/>
                        <a:t>5 et plus</a:t>
                      </a:r>
                    </a:p>
                    <a:p>
                      <a:endParaRPr lang="fr-FR" sz="11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400" b="1" dirty="0" smtClean="0"/>
                    </a:p>
                    <a:p>
                      <a:endParaRPr lang="fr-FR" sz="1400" b="1" dirty="0" smtClean="0"/>
                    </a:p>
                    <a:p>
                      <a:r>
                        <a:rPr lang="fr-FR" sz="1400" b="1" dirty="0" smtClean="0"/>
                        <a:t>Finale</a:t>
                      </a:r>
                      <a:endParaRPr lang="fr-FR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 smtClean="0"/>
                        <a:t>-Retour</a:t>
                      </a:r>
                      <a:r>
                        <a:rPr lang="fr-FR" sz="1400" b="1" baseline="0" dirty="0" smtClean="0"/>
                        <a:t> à l’état de repos relatif</a:t>
                      </a:r>
                    </a:p>
                    <a:p>
                      <a:r>
                        <a:rPr lang="fr-FR" sz="1400" b="1" baseline="0" dirty="0" smtClean="0"/>
                        <a:t>-Bilan de la séance </a:t>
                      </a:r>
                    </a:p>
                    <a:p>
                      <a:r>
                        <a:rPr lang="fr-FR" sz="1400" b="1" baseline="0" dirty="0" smtClean="0"/>
                        <a:t>-Présentation des objectifs de la séance prochaine </a:t>
                      </a:r>
                      <a:endParaRPr lang="fr-FR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 smtClean="0"/>
                        <a:t>-Relâchement musculaire </a:t>
                      </a:r>
                    </a:p>
                    <a:p>
                      <a:r>
                        <a:rPr lang="fr-FR" sz="1400" b="1" dirty="0" smtClean="0"/>
                        <a:t>-Evaluation de la séance en associant les élèves pour émettre</a:t>
                      </a:r>
                      <a:r>
                        <a:rPr lang="fr-FR" sz="1400" b="1" baseline="0" dirty="0" smtClean="0"/>
                        <a:t> leurs avis et leurs remarques</a:t>
                      </a:r>
                      <a:endParaRPr lang="fr-FR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fr-FR" sz="14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ZoneTexte 5"/>
          <p:cNvSpPr txBox="1"/>
          <p:nvPr/>
        </p:nvSpPr>
        <p:spPr>
          <a:xfrm>
            <a:off x="1907704" y="962725"/>
            <a:ext cx="5357850" cy="95410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fr-FR" sz="1400" b="1" dirty="0" smtClean="0"/>
              <a:t>Activité :  …………………………………………………………..………….</a:t>
            </a:r>
          </a:p>
          <a:p>
            <a:r>
              <a:rPr lang="fr-FR" sz="1400" b="1" dirty="0" smtClean="0"/>
              <a:t>Objectif Psychomoteur :…………………………………………………...</a:t>
            </a:r>
          </a:p>
          <a:p>
            <a:r>
              <a:rPr lang="fr-FR" sz="1400" b="1" dirty="0" smtClean="0"/>
              <a:t>Objectif cognitif :……………………………………………………..…….</a:t>
            </a:r>
          </a:p>
          <a:p>
            <a:r>
              <a:rPr lang="fr-FR" sz="1400" b="1" dirty="0" smtClean="0"/>
              <a:t>Objectif socio affectif :………………………………………………………</a:t>
            </a:r>
            <a:endParaRPr lang="fr-FR" sz="1400" b="1" dirty="0"/>
          </a:p>
        </p:txBody>
      </p:sp>
      <p:sp>
        <p:nvSpPr>
          <p:cNvPr id="7" name="ZoneTexte 6"/>
          <p:cNvSpPr txBox="1"/>
          <p:nvPr/>
        </p:nvSpPr>
        <p:spPr>
          <a:xfrm>
            <a:off x="357158" y="1142984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Niveau :</a:t>
            </a:r>
          </a:p>
          <a:p>
            <a:r>
              <a:rPr lang="fr-FR" sz="1600" dirty="0" smtClean="0"/>
              <a:t>Séance n°:</a:t>
            </a:r>
            <a:endParaRPr lang="fr-FR" sz="1600" dirty="0"/>
          </a:p>
        </p:txBody>
      </p:sp>
      <p:sp>
        <p:nvSpPr>
          <p:cNvPr id="8" name="ZoneTexte 7"/>
          <p:cNvSpPr txBox="1"/>
          <p:nvPr/>
        </p:nvSpPr>
        <p:spPr>
          <a:xfrm>
            <a:off x="7572396" y="1142984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smtClean="0"/>
              <a:t>Date  :</a:t>
            </a:r>
          </a:p>
          <a:p>
            <a:r>
              <a:rPr lang="fr-FR" sz="1600" dirty="0" smtClean="0"/>
              <a:t>matériel:</a:t>
            </a:r>
            <a:endParaRPr lang="fr-FR" sz="1600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173038" y="188912"/>
          <a:ext cx="8718550" cy="6336431"/>
        </p:xfrm>
        <a:graphic>
          <a:graphicData uri="http://schemas.openxmlformats.org/presentationml/2006/ole">
            <p:oleObj spid="_x0000_s1026" name="Template" r:id="rId3" imgW="9085680" imgH="4659120" progId="Word.Template.12">
              <p:embed/>
            </p:oleObj>
          </a:graphicData>
        </a:graphic>
      </p:graphicFrame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1547664" y="404664"/>
            <a:ext cx="6357982" cy="523220"/>
          </a:xfrm>
          <a:noFill/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anchor="t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l"/>
            <a:r>
              <a:rPr lang="fr-FR" sz="2800" b="1" spc="-100" dirty="0" smtClean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La fiche de la séance (OP 07/09)  </a:t>
            </a:r>
            <a:endParaRPr lang="fr-FR" sz="2800" b="1" spc="-100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15</a:t>
            </a:fld>
            <a:endParaRPr lang="fr-F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numéro de diapositive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16</a:t>
            </a:fld>
            <a:endParaRPr lang="fr-FR"/>
          </a:p>
        </p:txBody>
      </p:sp>
      <p:sp>
        <p:nvSpPr>
          <p:cNvPr id="5" name="Text Box 25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35496" y="261938"/>
            <a:ext cx="7072312" cy="5238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anchor="t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>
              <a:defRPr/>
            </a:pPr>
            <a:r>
              <a:rPr lang="fr-FR" sz="2800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 11) - Situation  de résolution de problème  (SRP):</a:t>
            </a:r>
            <a:endParaRPr lang="fr-FR" sz="28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à coins arrondis 7"/>
          <p:cNvSpPr/>
          <p:nvPr/>
        </p:nvSpPr>
        <p:spPr>
          <a:xfrm>
            <a:off x="6072166" y="1628800"/>
            <a:ext cx="3071834" cy="50006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Above"/>
            <a:lightRig rig="threePt" dir="t"/>
          </a:scene3d>
          <a:sp3d>
            <a:bevelT w="146050" h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M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الهدف </a:t>
            </a:r>
          </a:p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but 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à coins arrondis 8"/>
          <p:cNvSpPr/>
          <p:nvPr/>
        </p:nvSpPr>
        <p:spPr>
          <a:xfrm>
            <a:off x="6072166" y="2420888"/>
            <a:ext cx="3071834" cy="50006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Above"/>
            <a:lightRig rig="threePt" dir="t"/>
          </a:scene3d>
          <a:sp3d>
            <a:bevelT w="146050" h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M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شروط الانجاز </a:t>
            </a:r>
          </a:p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Conditions de réalisation 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à coins arrondis 9"/>
          <p:cNvSpPr/>
          <p:nvPr/>
        </p:nvSpPr>
        <p:spPr>
          <a:xfrm>
            <a:off x="6072166" y="4729134"/>
            <a:ext cx="3071834" cy="50006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Above"/>
            <a:lightRig rig="threePt" dir="t"/>
          </a:scene3d>
          <a:sp3d>
            <a:bevelT w="146050" h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M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التعليمات </a:t>
            </a:r>
          </a:p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s consignes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5496" y="1628800"/>
            <a:ext cx="4500594" cy="792088"/>
          </a:xfrm>
          <a:prstGeom prst="rect">
            <a:avLst/>
          </a:prstGeom>
          <a:solidFill>
            <a:schemeClr val="accent3">
              <a:lumMod val="50000"/>
            </a:schemeClr>
          </a:solidFill>
          <a:scene3d>
            <a:camera prst="perspectiveRelaxedModerately"/>
            <a:lightRig rig="twoPt" dir="t"/>
          </a:scene3d>
          <a:sp3d prstMaterial="dkEdge">
            <a:bevelT w="127000" h="1270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 qui faut faire </a:t>
            </a:r>
            <a:endParaRPr lang="fr-FR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07504" y="5229200"/>
            <a:ext cx="6552728" cy="1224136"/>
          </a:xfrm>
          <a:prstGeom prst="rect">
            <a:avLst/>
          </a:prstGeom>
          <a:solidFill>
            <a:schemeClr val="accent3">
              <a:lumMod val="50000"/>
            </a:schemeClr>
          </a:solidFill>
          <a:scene3d>
            <a:camera prst="perspectiveRelaxedModerately"/>
            <a:lightRig rig="twoPt" dir="t"/>
          </a:scene3d>
          <a:sp3d prstMaterial="dkEdge">
            <a:bevelT w="127000" h="1270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  <a:defRPr/>
            </a:pPr>
            <a:endParaRPr lang="fr-FR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ct val="0"/>
              </a:spcBef>
              <a:defRPr/>
            </a:pPr>
            <a:r>
              <a:rPr lang="fr-F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Conseils donnés pour faire effectuer un travail </a:t>
            </a:r>
            <a:br>
              <a:rPr lang="fr-F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fr-FR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7504" y="2996952"/>
            <a:ext cx="6480720" cy="1512168"/>
          </a:xfrm>
          <a:prstGeom prst="rect">
            <a:avLst/>
          </a:prstGeom>
          <a:solidFill>
            <a:schemeClr val="accent3">
              <a:lumMod val="50000"/>
            </a:schemeClr>
          </a:solidFill>
          <a:scene3d>
            <a:camera prst="perspectiveRelaxedModerately"/>
            <a:lightRig rig="twoPt" dir="t"/>
          </a:scene3d>
          <a:sp3d prstMaterial="dkEdge">
            <a:bevelT w="127000" h="1270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fr-F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Installation , les modalités de regroupement des élèves , l’environnement ,la durée de  l’activité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4" grpId="0" animBg="1"/>
      <p:bldP spid="15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1"/>
          <p:cNvSpPr>
            <a:spLocks noGrp="1"/>
          </p:cNvSpPr>
          <p:nvPr>
            <p:ph type="sldNum" sz="quarter" idx="12"/>
          </p:nvPr>
        </p:nvSpPr>
        <p:spPr>
          <a:xfrm>
            <a:off x="8610600" y="5912619"/>
            <a:ext cx="457200" cy="365125"/>
          </a:xfrm>
        </p:spPr>
        <p:txBody>
          <a:bodyPr/>
          <a:lstStyle/>
          <a:p>
            <a:fld id="{3FFC9174-9281-45EA-992C-3DD96C7B951D}" type="slidenum">
              <a:rPr lang="fr-FR" smtClean="0"/>
              <a:pPr/>
              <a:t>17</a:t>
            </a:fld>
            <a:endParaRPr lang="fr-FR"/>
          </a:p>
        </p:txBody>
      </p:sp>
      <p:sp>
        <p:nvSpPr>
          <p:cNvPr id="3" name="Rectangle 2"/>
          <p:cNvSpPr/>
          <p:nvPr/>
        </p:nvSpPr>
        <p:spPr>
          <a:xfrm>
            <a:off x="179512" y="4797152"/>
            <a:ext cx="8784976" cy="1728192"/>
          </a:xfrm>
          <a:prstGeom prst="rect">
            <a:avLst/>
          </a:prstGeom>
          <a:solidFill>
            <a:schemeClr val="accent3">
              <a:lumMod val="50000"/>
            </a:schemeClr>
          </a:solidFill>
          <a:scene3d>
            <a:camera prst="perspectiveRelaxedModerately"/>
            <a:lightRig rig="twoPt" dir="t"/>
          </a:scene3d>
          <a:sp3d prstMaterial="dkEdge">
            <a:bevelT w="127000" h="1270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  <a:defRPr/>
            </a:pPr>
            <a:r>
              <a:rPr lang="fr-F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Paramètres d’adaptations, de  régulation permettant de simplifier ou de complexifier la tâche pour avancer la « construction » du savoir  (le temps , l’espace,  la règle  …)</a:t>
            </a:r>
            <a:endParaRPr lang="fr-FR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à coins arrondis 3"/>
          <p:cNvSpPr/>
          <p:nvPr/>
        </p:nvSpPr>
        <p:spPr>
          <a:xfrm>
            <a:off x="5364088" y="4149080"/>
            <a:ext cx="3071834" cy="50006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Above"/>
            <a:lightRig rig="threePt" dir="t"/>
          </a:scene3d>
          <a:sp3d>
            <a:bevelT w="146050" h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M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متغيرات التعديل  </a:t>
            </a:r>
          </a:p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Variables de régulation 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7504" y="3140968"/>
            <a:ext cx="8856984" cy="792088"/>
          </a:xfrm>
          <a:prstGeom prst="rect">
            <a:avLst/>
          </a:prstGeom>
          <a:solidFill>
            <a:schemeClr val="accent3">
              <a:lumMod val="50000"/>
            </a:schemeClr>
          </a:solidFill>
          <a:scene3d>
            <a:camera prst="perspectiveRelaxedModerately"/>
            <a:lightRig rig="twoPt" dir="t"/>
          </a:scene3d>
          <a:sp3d prstMaterial="dkEdge">
            <a:bevelT w="127000" h="1270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endParaRPr lang="fr-F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fr-F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Critères permettant de savoir si l’objectif a été atteint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  <a:defRPr/>
            </a:pPr>
            <a:endParaRPr lang="fr-FR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à coins arrondis 5"/>
          <p:cNvSpPr/>
          <p:nvPr/>
        </p:nvSpPr>
        <p:spPr>
          <a:xfrm>
            <a:off x="5364088" y="2492896"/>
            <a:ext cx="3071834" cy="50006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Above"/>
            <a:lightRig rig="threePt" dir="t"/>
          </a:scene3d>
          <a:sp3d>
            <a:bevelT w="146050" h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M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معايير النجاح</a:t>
            </a:r>
          </a:p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Critère de réussite  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9512" y="1052736"/>
            <a:ext cx="8856984" cy="1224136"/>
          </a:xfrm>
          <a:prstGeom prst="rect">
            <a:avLst/>
          </a:prstGeom>
          <a:solidFill>
            <a:schemeClr val="accent3">
              <a:lumMod val="50000"/>
            </a:schemeClr>
          </a:solidFill>
          <a:scene3d>
            <a:camera prst="perspectiveRelaxedModerately"/>
            <a:lightRig rig="twoPt" dir="t"/>
          </a:scene3d>
          <a:sp3d prstMaterial="dkEdge">
            <a:bevelT w="127000" h="127000" prst="slop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  <a:defRPr/>
            </a:pPr>
            <a:r>
              <a:rPr lang="fr-FR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 que l’élève doit respecter pour atteindre le but.  C’est ce qui va permettre de dire pourquoi l’élève a réussi ou non </a:t>
            </a:r>
            <a:endParaRPr lang="fr-FR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à coins arrondis 7"/>
          <p:cNvSpPr/>
          <p:nvPr/>
        </p:nvSpPr>
        <p:spPr>
          <a:xfrm>
            <a:off x="5220072" y="332656"/>
            <a:ext cx="3071834" cy="50006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Above"/>
            <a:lightRig rig="threePt" dir="t"/>
          </a:scene3d>
          <a:sp3d>
            <a:bevelT w="146050" h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M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معاببر الانجاز </a:t>
            </a:r>
          </a:p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Critère de réalisation 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Espace réservé du numéro de diapositive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18</a:t>
            </a:fld>
            <a:endParaRPr lang="fr-FR"/>
          </a:p>
        </p:txBody>
      </p:sp>
      <p:sp>
        <p:nvSpPr>
          <p:cNvPr id="5" name="Text Box 25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2195736" y="888901"/>
            <a:ext cx="5000625" cy="523875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anchor="t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marL="342900" indent="-342900">
              <a:defRPr/>
            </a:pPr>
            <a:r>
              <a:rPr lang="fr-FR" sz="2800" b="1" dirty="0" smtClean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 EXEMPLE    S.R.P   VOLEY BALL:</a:t>
            </a:r>
            <a:endParaRPr lang="fr-FR"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8" name="Rectangle à coins arrondis 7"/>
          <p:cNvSpPr/>
          <p:nvPr/>
        </p:nvSpPr>
        <p:spPr>
          <a:xfrm>
            <a:off x="5540782" y="1877884"/>
            <a:ext cx="3071834" cy="50006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Above"/>
            <a:lightRig rig="threePt" dir="t"/>
          </a:scene3d>
          <a:sp3d>
            <a:bevelT w="146050" h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M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الهدف </a:t>
            </a:r>
          </a:p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but 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angle à coins arrondis 8"/>
          <p:cNvSpPr/>
          <p:nvPr/>
        </p:nvSpPr>
        <p:spPr>
          <a:xfrm>
            <a:off x="5540782" y="2592264"/>
            <a:ext cx="3071834" cy="50006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Above"/>
            <a:lightRig rig="threePt" dir="t"/>
          </a:scene3d>
          <a:sp3d>
            <a:bevelT w="146050" h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M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شروط الانجاز </a:t>
            </a:r>
          </a:p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Conditions de réalisation 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à coins arrondis 9"/>
          <p:cNvSpPr/>
          <p:nvPr/>
        </p:nvSpPr>
        <p:spPr>
          <a:xfrm>
            <a:off x="5540782" y="3306644"/>
            <a:ext cx="3071834" cy="50006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Above"/>
            <a:lightRig rig="threePt" dir="t"/>
          </a:scene3d>
          <a:sp3d>
            <a:bevelT w="146050" h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M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التعليمات </a:t>
            </a:r>
          </a:p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 s consignes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ectangle à coins arrondis 10"/>
          <p:cNvSpPr/>
          <p:nvPr/>
        </p:nvSpPr>
        <p:spPr>
          <a:xfrm>
            <a:off x="5540782" y="4021024"/>
            <a:ext cx="3071834" cy="50006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Above"/>
            <a:lightRig rig="threePt" dir="t"/>
          </a:scene3d>
          <a:sp3d>
            <a:bevelT w="146050" h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MA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معاببر</a:t>
            </a:r>
            <a:r>
              <a:rPr lang="ar-M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الانجاز </a:t>
            </a:r>
          </a:p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Critère de réalisation 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angle à coins arrondis 11"/>
          <p:cNvSpPr/>
          <p:nvPr/>
        </p:nvSpPr>
        <p:spPr>
          <a:xfrm>
            <a:off x="5540782" y="4735404"/>
            <a:ext cx="3071834" cy="50006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Above"/>
            <a:lightRig rig="threePt" dir="t"/>
          </a:scene3d>
          <a:sp3d>
            <a:bevelT w="146050" h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M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معايير النجاح</a:t>
            </a:r>
          </a:p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Critère de réussite  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ctangle à coins arrondis 12"/>
          <p:cNvSpPr/>
          <p:nvPr/>
        </p:nvSpPr>
        <p:spPr>
          <a:xfrm>
            <a:off x="5540782" y="5449784"/>
            <a:ext cx="3071834" cy="500066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38100">
            <a:solidFill>
              <a:srgbClr val="FFFF00"/>
            </a:solidFill>
          </a:ln>
          <a:scene3d>
            <a:camera prst="perspectiveAbove"/>
            <a:lightRig rig="threePt" dir="t"/>
          </a:scene3d>
          <a:sp3d>
            <a:bevelT w="146050" h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M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متغيرات التعديل  </a:t>
            </a:r>
          </a:p>
          <a:p>
            <a:pPr algn="ctr"/>
            <a:r>
              <a:rPr lang="fr-F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Variables de régulation </a:t>
            </a:r>
            <a:endParaRPr lang="fr-F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11560" y="1877884"/>
            <a:ext cx="4500594" cy="571504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>
            <a:solidFill>
              <a:schemeClr val="accent3">
                <a:lumMod val="60000"/>
                <a:lumOff val="40000"/>
              </a:schemeClr>
            </a:solidFill>
          </a:ln>
          <a:scene3d>
            <a:camera prst="perspectiveAbove"/>
            <a:lightRig rig="threePt" dir="t"/>
          </a:scene3d>
          <a:sp3d>
            <a:bevelT w="146050" h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Chercher le point de chute de la balle </a:t>
            </a:r>
            <a:br>
              <a:rPr lang="fr-F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fr-F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11560" y="3235206"/>
            <a:ext cx="4500594" cy="571504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>
            <a:solidFill>
              <a:schemeClr val="accent3">
                <a:lumMod val="60000"/>
                <a:lumOff val="40000"/>
              </a:schemeClr>
            </a:solidFill>
          </a:ln>
          <a:scene3d>
            <a:camera prst="perspectiveAbove"/>
            <a:lightRig rig="threePt" dir="t"/>
          </a:scene3d>
          <a:sp3d>
            <a:bevelT w="146050" h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defRPr/>
            </a:pPr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Jouer la balle haute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11560" y="3949586"/>
            <a:ext cx="4500594" cy="571504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>
            <a:solidFill>
              <a:schemeClr val="accent3">
                <a:lumMod val="60000"/>
                <a:lumOff val="40000"/>
              </a:schemeClr>
            </a:solidFill>
          </a:ln>
          <a:scene3d>
            <a:camera prst="perspectiveAbove"/>
            <a:lightRig rig="threePt" dir="t"/>
          </a:scene3d>
          <a:sp3d>
            <a:bevelT w="146050" h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defRPr/>
            </a:pPr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jouer avec deux mains</a:t>
            </a:r>
            <a:endParaRPr lang="fr-F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11560" y="4663966"/>
            <a:ext cx="4500594" cy="571504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>
            <a:solidFill>
              <a:schemeClr val="accent3">
                <a:lumMod val="60000"/>
                <a:lumOff val="40000"/>
              </a:schemeClr>
            </a:solidFill>
          </a:ln>
          <a:scene3d>
            <a:camera prst="perspectiveAbove"/>
            <a:lightRig rig="threePt" dir="t"/>
          </a:scene3d>
          <a:sp3d>
            <a:bevelT w="146050" h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Cinq  échanges  de suite</a:t>
            </a:r>
          </a:p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endParaRPr lang="fr-F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11560" y="5449784"/>
            <a:ext cx="4500594" cy="571504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>
            <a:solidFill>
              <a:schemeClr val="accent3">
                <a:lumMod val="60000"/>
                <a:lumOff val="40000"/>
              </a:schemeClr>
            </a:solidFill>
          </a:ln>
          <a:scene3d>
            <a:camera prst="perspectiveAbove"/>
            <a:lightRig rig="threePt" dir="t"/>
          </a:scene3d>
          <a:sp3d>
            <a:bevelT w="146050" h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defRPr/>
            </a:pPr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Passe  avant  ,Passe  arrière</a:t>
            </a:r>
            <a:endParaRPr lang="fr-FR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11560" y="2520826"/>
            <a:ext cx="4500594" cy="571504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>
            <a:solidFill>
              <a:schemeClr val="accent3">
                <a:lumMod val="60000"/>
                <a:lumOff val="40000"/>
              </a:schemeClr>
            </a:solidFill>
          </a:ln>
          <a:scene3d>
            <a:camera prst="perspectiveAbove"/>
            <a:lightRig rig="threePt" dir="t"/>
          </a:scene3d>
          <a:sp3d>
            <a:bevelT w="146050" h="2476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fr-F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Contre  1  Sans obstacle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numéro de diapositiv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19</a:t>
            </a:fld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title" idx="4294967295"/>
          </p:nvPr>
        </p:nvSpPr>
        <p:spPr>
          <a:xfrm>
            <a:off x="-36511" y="274638"/>
            <a:ext cx="5184575" cy="52387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wrap="square" anchor="t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>
              <a:defRPr/>
            </a:pPr>
            <a:r>
              <a:rPr lang="fr-FR" sz="2800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 12)- EVALUATION et notation </a:t>
            </a:r>
            <a:endParaRPr lang="fr-FR" sz="28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>
          <a:xfrm>
            <a:off x="216023" y="1268760"/>
            <a:ext cx="8748465" cy="2359719"/>
          </a:xfrm>
          <a:solidFill>
            <a:srgbClr val="00B050"/>
          </a:solidFill>
          <a:ln w="57150">
            <a:solidFill>
              <a:schemeClr val="tx1"/>
            </a:solidFill>
          </a:ln>
          <a:scene3d>
            <a:camera prst="perspectiveRelaxedModerately"/>
            <a:lightRig rig="threePt" dir="t"/>
          </a:scene3d>
          <a:sp3d extrusionH="158750" contourW="107950" prstMaterial="matte">
            <a:bevelT w="355600" h="469900"/>
          </a:sp3d>
        </p:spPr>
        <p:txBody>
          <a:bodyPr>
            <a:noAutofit/>
          </a:bodyPr>
          <a:lstStyle/>
          <a:p>
            <a:pPr algn="just">
              <a:buNone/>
            </a:pPr>
            <a:r>
              <a:rPr lang="fr-FR" sz="2400" b="1" dirty="0" smtClean="0">
                <a:latin typeface="Comic Sans MS" pitchFamily="66" charset="0"/>
              </a:rPr>
              <a:t>            C’est une pratique qui s’exerce durant tout le processus pédagogique , elle est considérée comme un moyen qui permet de diagnostiquer, de corriger et de maitriser le processus d’enseignement dans tous ses éléments et ses composantes pour s’assurer de l’efficacité souhaitée .       </a:t>
            </a:r>
            <a:endParaRPr lang="fr-FR" sz="2400" b="1" dirty="0">
              <a:latin typeface="Comic Sans MS" pitchFamily="66" charset="0"/>
            </a:endParaRPr>
          </a:p>
        </p:txBody>
      </p:sp>
      <p:sp>
        <p:nvSpPr>
          <p:cNvPr id="5" name="Espace réservé du contenu 2"/>
          <p:cNvSpPr txBox="1">
            <a:spLocks/>
          </p:cNvSpPr>
          <p:nvPr/>
        </p:nvSpPr>
        <p:spPr>
          <a:xfrm>
            <a:off x="179512" y="3933056"/>
            <a:ext cx="8714264" cy="2448272"/>
          </a:xfrm>
          <a:prstGeom prst="rect">
            <a:avLst/>
          </a:prstGeom>
          <a:solidFill>
            <a:srgbClr val="FF0000"/>
          </a:solidFill>
          <a:ln w="57150">
            <a:solidFill>
              <a:schemeClr val="tx1"/>
            </a:solidFill>
          </a:ln>
          <a:scene3d>
            <a:camera prst="perspectiveRelaxedModerately"/>
            <a:lightRig rig="threePt" dir="t"/>
          </a:scene3d>
          <a:sp3d>
            <a:bevelT w="355600" h="469900"/>
            <a:bevelB/>
          </a:sp3d>
        </p:spPr>
        <p:txBody>
          <a:bodyPr vert="horz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</a:rPr>
              <a:t>      Elle consiste à donner une valeur quantitative au produit , une fois les résultats sont acquis , elle permet d’apprécier d’une manière quantitative les habiletés ,les connaissances , les attitudes , les capacités</a:t>
            </a:r>
            <a:r>
              <a:rPr kumimoji="0" lang="fr-FR" sz="24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</a:rPr>
              <a:t> de l’enseigné qui seront traduite en note chiffrée.</a:t>
            </a: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omic Sans MS" pitchFamily="66" charset="0"/>
              </a:rPr>
              <a:t>         </a:t>
            </a:r>
            <a:endParaRPr kumimoji="0" lang="fr-FR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omic Sans MS" pitchFamily="66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8596" y="916528"/>
            <a:ext cx="20233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fr-FR" sz="2800" b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Evaluation :</a:t>
            </a:r>
          </a:p>
        </p:txBody>
      </p:sp>
      <p:sp>
        <p:nvSpPr>
          <p:cNvPr id="7" name="Rectangle 6"/>
          <p:cNvSpPr/>
          <p:nvPr/>
        </p:nvSpPr>
        <p:spPr>
          <a:xfrm>
            <a:off x="486814" y="3697868"/>
            <a:ext cx="21563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70000"/>
              <a:defRPr/>
            </a:pPr>
            <a:r>
              <a:rPr lang="fr-FR" sz="2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notation :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build="p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numéro de diapositive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2</a:t>
            </a:fld>
            <a:endParaRPr lang="fr-FR"/>
          </a:p>
        </p:txBody>
      </p:sp>
      <p:sp>
        <p:nvSpPr>
          <p:cNvPr id="3" name="Titre 2"/>
          <p:cNvSpPr>
            <a:spLocks noGrp="1"/>
          </p:cNvSpPr>
          <p:nvPr>
            <p:ph type="title" idx="4294967295"/>
          </p:nvPr>
        </p:nvSpPr>
        <p:spPr>
          <a:xfrm>
            <a:off x="5112568" y="260648"/>
            <a:ext cx="4211960" cy="777875"/>
          </a:xfrm>
        </p:spPr>
        <p:txBody>
          <a:bodyPr/>
          <a:lstStyle/>
          <a:p>
            <a:pPr algn="ctr"/>
            <a:r>
              <a:rPr lang="ar-MA" sz="5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akkal Majalla" pitchFamily="2" charset="-78"/>
                <a:cs typeface="Sakkal Majalla" pitchFamily="2" charset="-78"/>
              </a:rPr>
              <a:t>لمحة تاريخية </a:t>
            </a:r>
            <a:endParaRPr lang="fr-FR" sz="54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6" name="Organigramme : Alternative 5"/>
          <p:cNvSpPr/>
          <p:nvPr/>
        </p:nvSpPr>
        <p:spPr>
          <a:xfrm>
            <a:off x="5508104" y="1412776"/>
            <a:ext cx="3352536" cy="500066"/>
          </a:xfrm>
          <a:prstGeom prst="flowChartAlternateProcess">
            <a:avLst/>
          </a:prstGeom>
          <a:solidFill>
            <a:schemeClr val="tx2">
              <a:lumMod val="5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perspectiveRelaxed"/>
            <a:lightRig rig="brightRoom" dir="t">
              <a:rot lat="0" lon="0" rev="16200000"/>
            </a:lightRig>
          </a:scene3d>
          <a:sp3d extrusionH="76200" contourW="12700" prstMaterial="matte">
            <a:bevelT w="127000" h="63500"/>
            <a:extrusionClr>
              <a:schemeClr val="tx2">
                <a:lumMod val="50000"/>
              </a:schemeClr>
            </a:extrusionClr>
            <a:contourClr>
              <a:srgbClr val="FFFF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MA" b="1" dirty="0" smtClean="0"/>
              <a:t>التعليمات الرسمية  1964</a:t>
            </a:r>
            <a:endParaRPr lang="fr-FR" b="1" dirty="0"/>
          </a:p>
        </p:txBody>
      </p:sp>
      <p:sp>
        <p:nvSpPr>
          <p:cNvPr id="7" name="Organigramme : Alternative 6"/>
          <p:cNvSpPr/>
          <p:nvPr/>
        </p:nvSpPr>
        <p:spPr>
          <a:xfrm>
            <a:off x="0" y="1052736"/>
            <a:ext cx="5364088" cy="92869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MA" sz="2800" b="1" dirty="0" smtClean="0">
                <a:latin typeface="Sakkal Majalla" pitchFamily="2" charset="-78"/>
                <a:cs typeface="Sakkal Majalla" pitchFamily="2" charset="-78"/>
              </a:rPr>
              <a:t>لا تستجيب لواقع المؤسسات  التعليمية </a:t>
            </a:r>
          </a:p>
          <a:p>
            <a:pPr algn="r" rtl="1"/>
            <a:r>
              <a:rPr lang="ar-MA" sz="2800" b="1" dirty="0" smtClean="0">
                <a:latin typeface="Sakkal Majalla" pitchFamily="2" charset="-78"/>
                <a:cs typeface="Sakkal Majalla" pitchFamily="2" charset="-78"/>
              </a:rPr>
              <a:t>( البنية التحتية،  الإمكانيات المنعدمة ...) </a:t>
            </a:r>
            <a:endParaRPr lang="fr-FR" sz="2800" b="1" dirty="0"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8" name="Organigramme : Alternative 7"/>
          <p:cNvSpPr/>
          <p:nvPr/>
        </p:nvSpPr>
        <p:spPr>
          <a:xfrm>
            <a:off x="5580112" y="2496886"/>
            <a:ext cx="3309678" cy="500066"/>
          </a:xfrm>
          <a:prstGeom prst="flowChartAlternateProcess">
            <a:avLst/>
          </a:prstGeom>
          <a:solidFill>
            <a:schemeClr val="tx2">
              <a:lumMod val="5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perspectiveRelaxed"/>
            <a:lightRig rig="brightRoom" dir="t">
              <a:rot lat="0" lon="0" rev="16200000"/>
            </a:lightRig>
          </a:scene3d>
          <a:sp3d extrusionH="76200" contourW="12700" prstMaterial="matte">
            <a:bevelT w="127000" h="63500"/>
            <a:extrusionClr>
              <a:schemeClr val="tx2">
                <a:lumMod val="50000"/>
              </a:schemeClr>
            </a:extrusionClr>
            <a:contourClr>
              <a:srgbClr val="FFFF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MA" b="1" dirty="0" smtClean="0"/>
              <a:t>التوجيهات التربوية 1991</a:t>
            </a:r>
            <a:endParaRPr lang="fr-FR" b="1" dirty="0"/>
          </a:p>
        </p:txBody>
      </p:sp>
      <p:sp>
        <p:nvSpPr>
          <p:cNvPr id="9" name="Organigramme : Alternative 8"/>
          <p:cNvSpPr/>
          <p:nvPr/>
        </p:nvSpPr>
        <p:spPr>
          <a:xfrm>
            <a:off x="0" y="2132856"/>
            <a:ext cx="5364088" cy="92869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ar-MA" sz="2800" b="1" dirty="0" smtClean="0">
                <a:latin typeface="Sakkal Majalla" pitchFamily="2" charset="-78"/>
                <a:cs typeface="Sakkal Majalla" pitchFamily="2" charset="-78"/>
              </a:rPr>
              <a:t>المشروع </a:t>
            </a:r>
            <a:r>
              <a:rPr lang="ar-MA" sz="2800" b="1" dirty="0" err="1" smtClean="0">
                <a:latin typeface="Sakkal Majalla" pitchFamily="2" charset="-78"/>
                <a:cs typeface="Sakkal Majalla" pitchFamily="2" charset="-78"/>
              </a:rPr>
              <a:t>البيداغوجي</a:t>
            </a:r>
            <a:r>
              <a:rPr lang="ar-MA" sz="2800" b="1" dirty="0" smtClean="0">
                <a:latin typeface="Sakkal Majalla" pitchFamily="2" charset="-78"/>
                <a:cs typeface="Sakkal Majalla" pitchFamily="2" charset="-78"/>
              </a:rPr>
              <a:t>، الحلقات الدراسية ، التدريس بالأهداف </a:t>
            </a:r>
            <a:endParaRPr lang="fr-FR" sz="2800" b="1" dirty="0"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10" name="Organigramme : Alternative 9"/>
          <p:cNvSpPr/>
          <p:nvPr/>
        </p:nvSpPr>
        <p:spPr>
          <a:xfrm>
            <a:off x="5658628" y="3501008"/>
            <a:ext cx="3305860" cy="500066"/>
          </a:xfrm>
          <a:prstGeom prst="flowChartAlternateProcess">
            <a:avLst/>
          </a:prstGeom>
          <a:solidFill>
            <a:schemeClr val="tx2">
              <a:lumMod val="5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perspectiveRelaxed"/>
            <a:lightRig rig="brightRoom" dir="t">
              <a:rot lat="0" lon="0" rev="16200000"/>
            </a:lightRig>
          </a:scene3d>
          <a:sp3d extrusionH="76200" contourW="12700" prstMaterial="matte">
            <a:bevelT w="127000" h="63500"/>
            <a:extrusionClr>
              <a:schemeClr val="tx2">
                <a:lumMod val="50000"/>
              </a:schemeClr>
            </a:extrusionClr>
            <a:contourClr>
              <a:srgbClr val="FFFF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MA" b="1" dirty="0" smtClean="0"/>
              <a:t>التوجيهات التربوية 2000</a:t>
            </a:r>
            <a:endParaRPr lang="fr-FR" b="1" dirty="0"/>
          </a:p>
        </p:txBody>
      </p:sp>
      <p:sp>
        <p:nvSpPr>
          <p:cNvPr id="12" name="Organigramme : Alternative 11"/>
          <p:cNvSpPr/>
          <p:nvPr/>
        </p:nvSpPr>
        <p:spPr>
          <a:xfrm>
            <a:off x="0" y="3140968"/>
            <a:ext cx="5364088" cy="92869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MA" sz="2800" b="1" dirty="0" smtClean="0">
                <a:latin typeface="Sakkal Majalla" pitchFamily="2" charset="-78"/>
                <a:cs typeface="Sakkal Majalla" pitchFamily="2" charset="-78"/>
              </a:rPr>
              <a:t>البيداغوجية الفارقية، البيداغوجية  التعاقدية </a:t>
            </a:r>
            <a:endParaRPr lang="fr-FR" sz="2800" b="1" dirty="0">
              <a:latin typeface="Sakkal Majalla" pitchFamily="2" charset="-78"/>
              <a:cs typeface="Sakkal Majalla" pitchFamily="2" charset="-78"/>
            </a:endParaRPr>
          </a:p>
        </p:txBody>
      </p:sp>
      <p:sp>
        <p:nvSpPr>
          <p:cNvPr id="13" name="Organigramme : Alternative 12"/>
          <p:cNvSpPr/>
          <p:nvPr/>
        </p:nvSpPr>
        <p:spPr>
          <a:xfrm>
            <a:off x="5652120" y="4941168"/>
            <a:ext cx="3264727" cy="500066"/>
          </a:xfrm>
          <a:prstGeom prst="flowChartAlternateProcess">
            <a:avLst/>
          </a:prstGeom>
          <a:solidFill>
            <a:schemeClr val="tx2">
              <a:lumMod val="50000"/>
            </a:scheme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perspectiveRelaxed"/>
            <a:lightRig rig="brightRoom" dir="t">
              <a:rot lat="0" lon="0" rev="16200000"/>
            </a:lightRig>
          </a:scene3d>
          <a:sp3d extrusionH="76200" contourW="12700" prstMaterial="matte">
            <a:bevelT w="127000" h="63500"/>
            <a:extrusionClr>
              <a:schemeClr val="tx2">
                <a:lumMod val="50000"/>
              </a:schemeClr>
            </a:extrusionClr>
            <a:contourClr>
              <a:srgbClr val="FFFF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MA" b="1" dirty="0" smtClean="0"/>
              <a:t>التوجيهات التربوية 2009</a:t>
            </a:r>
            <a:endParaRPr lang="fr-FR" b="1" dirty="0"/>
          </a:p>
        </p:txBody>
      </p:sp>
      <p:sp>
        <p:nvSpPr>
          <p:cNvPr id="14" name="Organigramme : Alternative 13"/>
          <p:cNvSpPr/>
          <p:nvPr/>
        </p:nvSpPr>
        <p:spPr>
          <a:xfrm>
            <a:off x="0" y="4149080"/>
            <a:ext cx="5364088" cy="235743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r-FR" sz="2800" b="1" dirty="0" smtClean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 -</a:t>
            </a:r>
            <a:r>
              <a:rPr lang="ar-MA" sz="2800" b="1" dirty="0" err="1" smtClean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البرنامج </a:t>
            </a:r>
            <a:r>
              <a:rPr lang="ar-MA" sz="2800" b="1" dirty="0" smtClean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( أهداف، أنشطة،  تقويم</a:t>
            </a:r>
            <a:r>
              <a:rPr lang="ar-MA" sz="2800" b="1" dirty="0" err="1" smtClean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)</a:t>
            </a:r>
            <a:r>
              <a:rPr lang="ar-MA" sz="2800" b="1" dirty="0" smtClean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 </a:t>
            </a:r>
            <a:endParaRPr lang="fr-FR" sz="2800" b="1" dirty="0" smtClean="0">
              <a:solidFill>
                <a:schemeClr val="tx1"/>
              </a:solidFill>
              <a:latin typeface="Sakkal Majalla" pitchFamily="2" charset="-78"/>
              <a:cs typeface="Sakkal Majalla" pitchFamily="2" charset="-78"/>
            </a:endParaRPr>
          </a:p>
          <a:p>
            <a:pPr algn="r" rtl="1"/>
            <a:r>
              <a:rPr lang="fr-FR" sz="2800" b="1" dirty="0" smtClean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- </a:t>
            </a:r>
            <a:r>
              <a:rPr lang="ar-MA" sz="2800" b="1" dirty="0" smtClean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 مرجعية أساس للعمل (التدريس </a:t>
            </a:r>
            <a:r>
              <a:rPr lang="ar-MA" sz="2800" b="1" dirty="0" err="1" smtClean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بالكفايات)؛</a:t>
            </a:r>
            <a:r>
              <a:rPr lang="ar-MA" sz="2800" b="1" dirty="0" smtClean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 </a:t>
            </a:r>
            <a:endParaRPr lang="fr-FR" sz="2800" b="1" dirty="0" smtClean="0">
              <a:solidFill>
                <a:schemeClr val="tx1"/>
              </a:solidFill>
              <a:latin typeface="Sakkal Majalla" pitchFamily="2" charset="-78"/>
              <a:cs typeface="Sakkal Majalla" pitchFamily="2" charset="-78"/>
            </a:endParaRPr>
          </a:p>
          <a:p>
            <a:pPr algn="r" rtl="1"/>
            <a:r>
              <a:rPr lang="ar-MA" sz="2800" b="1" dirty="0" smtClean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- توحيد العمل لدى جميع الأساتذة؛</a:t>
            </a:r>
            <a:endParaRPr lang="fr-FR" sz="2800" b="1" dirty="0" smtClean="0">
              <a:solidFill>
                <a:schemeClr val="tx1"/>
              </a:solidFill>
              <a:latin typeface="Sakkal Majalla" pitchFamily="2" charset="-78"/>
              <a:cs typeface="Sakkal Majalla" pitchFamily="2" charset="-78"/>
            </a:endParaRPr>
          </a:p>
          <a:p>
            <a:pPr algn="r"/>
            <a:r>
              <a:rPr lang="ar-MA" sz="2800" b="1" dirty="0" smtClean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- التدريس </a:t>
            </a:r>
            <a:r>
              <a:rPr lang="ar-MA" sz="2800" b="1" dirty="0" err="1" smtClean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بالمجزوءات؛</a:t>
            </a:r>
            <a:r>
              <a:rPr lang="ar-MA" sz="2800" b="1" dirty="0" smtClean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 </a:t>
            </a:r>
            <a:endParaRPr lang="fr-FR" sz="2800" b="1" dirty="0" smtClean="0">
              <a:solidFill>
                <a:schemeClr val="tx1"/>
              </a:solidFill>
              <a:latin typeface="Sakkal Majalla" pitchFamily="2" charset="-78"/>
              <a:cs typeface="Sakkal Majalla" pitchFamily="2" charset="-78"/>
            </a:endParaRPr>
          </a:p>
          <a:p>
            <a:pPr algn="r"/>
            <a:r>
              <a:rPr lang="ar-MA" sz="2800" b="1" dirty="0" smtClean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-التدرج </a:t>
            </a:r>
            <a:r>
              <a:rPr lang="fr-FR" sz="2800" b="1" dirty="0" smtClean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 </a:t>
            </a:r>
            <a:r>
              <a:rPr lang="ar-MA" sz="2800" b="1" dirty="0" smtClean="0">
                <a:solidFill>
                  <a:schemeClr val="tx1"/>
                </a:solidFill>
                <a:latin typeface="Sakkal Majalla" pitchFamily="2" charset="-78"/>
                <a:cs typeface="Sakkal Majalla" pitchFamily="2" charset="-78"/>
              </a:rPr>
              <a:t> </a:t>
            </a:r>
            <a:endParaRPr lang="fr-FR" sz="2800" b="1" dirty="0">
              <a:solidFill>
                <a:schemeClr val="tx1"/>
              </a:solidFill>
              <a:latin typeface="Sakkal Majalla" pitchFamily="2" charset="-78"/>
              <a:cs typeface="Sakkal Majalla" pitchFamily="2" charset="-78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928794" y="142852"/>
            <a:ext cx="5214974" cy="571504"/>
          </a:xfrm>
          <a:solidFill>
            <a:srgbClr val="00B0F0"/>
          </a:solidFill>
          <a:ln w="38100">
            <a:solidFill>
              <a:srgbClr val="FFFF00"/>
            </a:solidFill>
          </a:ln>
          <a:scene3d>
            <a:camera prst="perspectiveRelaxedModerately"/>
            <a:lightRig rig="soft" dir="t">
              <a:rot lat="0" lon="0" rev="2400000"/>
            </a:lightRig>
          </a:scene3d>
          <a:sp3d>
            <a:bevelT w="139700" h="139700" prst="divot"/>
          </a:sp3d>
        </p:spPr>
        <p:txBody>
          <a:bodyPr>
            <a:no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algn="ctr"/>
            <a:r>
              <a:rPr lang="fr-FR" sz="2400" b="1" dirty="0" smtClean="0"/>
              <a:t>Grille  de  notation OP 07/09) </a:t>
            </a:r>
            <a:endParaRPr lang="fr-FR" sz="2400" b="1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785794"/>
            <a:ext cx="8572560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20</a:t>
            </a:fld>
            <a:endParaRPr lang="fr-F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lèche courbée vers la gauche 26"/>
          <p:cNvSpPr/>
          <p:nvPr/>
        </p:nvSpPr>
        <p:spPr>
          <a:xfrm>
            <a:off x="7715272" y="2500306"/>
            <a:ext cx="1285884" cy="2071702"/>
          </a:xfrm>
          <a:prstGeom prst="curvedLeftArrow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5" name="Flèche courbée vers la droite 24"/>
          <p:cNvSpPr/>
          <p:nvPr/>
        </p:nvSpPr>
        <p:spPr>
          <a:xfrm>
            <a:off x="642910" y="2500306"/>
            <a:ext cx="1285884" cy="2143140"/>
          </a:xfrm>
          <a:prstGeom prst="curvedRightArrow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6" name="Espace réservé du numéro de diapositive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21</a:t>
            </a:fld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>
          <a:xfrm>
            <a:off x="827584" y="5469031"/>
            <a:ext cx="7920880" cy="1200329"/>
          </a:xfr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>
              <a:buNone/>
            </a:pPr>
            <a:r>
              <a:rPr lang="fr-FR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L’ OTI, Les compétences des deux Modules les OTC  de chaque niveau scolaire sont fixés dans le programme nationale (OP).   </a:t>
            </a:r>
          </a:p>
        </p:txBody>
      </p:sp>
      <p:sp>
        <p:nvSpPr>
          <p:cNvPr id="4" name="Rogner un rectangle avec un coin du même côté 3"/>
          <p:cNvSpPr/>
          <p:nvPr/>
        </p:nvSpPr>
        <p:spPr>
          <a:xfrm>
            <a:off x="2643174" y="116632"/>
            <a:ext cx="4357718" cy="568762"/>
          </a:xfrm>
          <a:prstGeom prst="snip2Same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vert="horz" wrap="square" anchor="t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>
              <a:spcBef>
                <a:spcPct val="0"/>
              </a:spcBef>
            </a:pPr>
            <a:r>
              <a:rPr lang="fr-FR" sz="2800" spc="-100" dirty="0" err="1" smtClean="0"/>
              <a:t>Organigarmme</a:t>
            </a:r>
            <a:endParaRPr lang="fr-FR" sz="2800" spc="-100" dirty="0" smtClean="0"/>
          </a:p>
        </p:txBody>
      </p:sp>
      <p:sp>
        <p:nvSpPr>
          <p:cNvPr id="7" name="Rogner un rectangle avec un coin du même côté 6"/>
          <p:cNvSpPr/>
          <p:nvPr/>
        </p:nvSpPr>
        <p:spPr>
          <a:xfrm>
            <a:off x="1359570" y="980728"/>
            <a:ext cx="6956846" cy="589174"/>
          </a:xfrm>
          <a:prstGeom prst="snip2Same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3200" b="1" spc="50" dirty="0" smtClean="0">
                <a:ln w="11430"/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Objectif Terminal d’Intégration (OTI)</a:t>
            </a:r>
            <a:endParaRPr lang="fr-FR" sz="3200" b="1" spc="50" dirty="0">
              <a:ln w="11430"/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Rogner un rectangle avec un coin du même côté 8"/>
          <p:cNvSpPr/>
          <p:nvPr/>
        </p:nvSpPr>
        <p:spPr>
          <a:xfrm>
            <a:off x="1428728" y="2071678"/>
            <a:ext cx="2500330" cy="857256"/>
          </a:xfrm>
          <a:prstGeom prst="snip2Same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Module I</a:t>
            </a:r>
            <a:endParaRPr lang="fr-FR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Rogner un rectangle avec un coin du même côté 9"/>
          <p:cNvSpPr/>
          <p:nvPr/>
        </p:nvSpPr>
        <p:spPr>
          <a:xfrm>
            <a:off x="5786446" y="2143116"/>
            <a:ext cx="2500330" cy="857256"/>
          </a:xfrm>
          <a:prstGeom prst="snip2Same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Module II</a:t>
            </a:r>
            <a:endParaRPr lang="fr-FR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Rogner un rectangle avec un coin du même côté 15"/>
          <p:cNvSpPr/>
          <p:nvPr/>
        </p:nvSpPr>
        <p:spPr>
          <a:xfrm>
            <a:off x="5286380" y="3357562"/>
            <a:ext cx="1714512" cy="500066"/>
          </a:xfrm>
          <a:prstGeom prst="snip2Same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Cycle 1</a:t>
            </a:r>
            <a:endParaRPr lang="fr-FR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Rogner un rectangle avec un coin du même côté 16"/>
          <p:cNvSpPr/>
          <p:nvPr/>
        </p:nvSpPr>
        <p:spPr>
          <a:xfrm>
            <a:off x="5286380" y="4000504"/>
            <a:ext cx="1714512" cy="500066"/>
          </a:xfrm>
          <a:prstGeom prst="snip2Same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Cycle 2</a:t>
            </a:r>
            <a:endParaRPr lang="fr-FR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8" name="Rogner un rectangle avec un coin du même côté 17"/>
          <p:cNvSpPr/>
          <p:nvPr/>
        </p:nvSpPr>
        <p:spPr>
          <a:xfrm>
            <a:off x="5286380" y="4643446"/>
            <a:ext cx="1714512" cy="500066"/>
          </a:xfrm>
          <a:prstGeom prst="snip2Same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Cycle 3</a:t>
            </a:r>
            <a:endParaRPr lang="fr-FR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Rogner un rectangle avec un coin du même côté 18"/>
          <p:cNvSpPr/>
          <p:nvPr/>
        </p:nvSpPr>
        <p:spPr>
          <a:xfrm>
            <a:off x="2714612" y="3357562"/>
            <a:ext cx="1714512" cy="500066"/>
          </a:xfrm>
          <a:prstGeom prst="snip2Same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Cycle 1</a:t>
            </a:r>
            <a:endParaRPr lang="fr-FR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Rogner un rectangle avec un coin du même côté 19"/>
          <p:cNvSpPr/>
          <p:nvPr/>
        </p:nvSpPr>
        <p:spPr>
          <a:xfrm>
            <a:off x="2714612" y="4000504"/>
            <a:ext cx="1714512" cy="500066"/>
          </a:xfrm>
          <a:prstGeom prst="snip2Same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Cycle 2</a:t>
            </a:r>
            <a:endParaRPr lang="fr-FR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Rogner un rectangle avec un coin du même côté 20"/>
          <p:cNvSpPr/>
          <p:nvPr/>
        </p:nvSpPr>
        <p:spPr>
          <a:xfrm>
            <a:off x="2714612" y="4643446"/>
            <a:ext cx="1714512" cy="500066"/>
          </a:xfrm>
          <a:prstGeom prst="snip2Same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fr-FR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Cycle 3</a:t>
            </a:r>
            <a:endParaRPr lang="fr-FR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Flèche à trois pointes 21"/>
          <p:cNvSpPr/>
          <p:nvPr/>
        </p:nvSpPr>
        <p:spPr>
          <a:xfrm>
            <a:off x="4214810" y="1857364"/>
            <a:ext cx="1357322" cy="1071570"/>
          </a:xfrm>
          <a:prstGeom prst="leftRightUpArrow">
            <a:avLst/>
          </a:prstGeom>
          <a:solidFill>
            <a:schemeClr val="tx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3" name="Accolade ouvrante 22"/>
          <p:cNvSpPr/>
          <p:nvPr/>
        </p:nvSpPr>
        <p:spPr>
          <a:xfrm>
            <a:off x="2071670" y="3571876"/>
            <a:ext cx="428628" cy="142876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4" name="Accolade ouvrante 23"/>
          <p:cNvSpPr/>
          <p:nvPr/>
        </p:nvSpPr>
        <p:spPr>
          <a:xfrm rot="10800000">
            <a:off x="7143768" y="3500438"/>
            <a:ext cx="428628" cy="1428760"/>
          </a:xfrm>
          <a:prstGeom prst="leftBrace">
            <a:avLst>
              <a:gd name="adj1" fmla="val 8333"/>
              <a:gd name="adj2" fmla="val 4448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8" name="Rectangle 27"/>
          <p:cNvSpPr/>
          <p:nvPr/>
        </p:nvSpPr>
        <p:spPr>
          <a:xfrm>
            <a:off x="642910" y="4929198"/>
            <a:ext cx="4972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NB</a:t>
            </a:r>
            <a:endParaRPr lang="fr-FR" u="sng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000"/>
                            </p:stCondLst>
                            <p:childTnLst>
                              <p:par>
                                <p:cTn id="8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5" grpId="0" animBg="1"/>
      <p:bldP spid="3" grpId="0" build="p" animBg="1"/>
      <p:bldP spid="4" grpId="0"/>
      <p:bldP spid="7" grpId="0" animBg="1"/>
      <p:bldP spid="9" grpId="0" animBg="1"/>
      <p:bldP spid="10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857224" y="71414"/>
            <a:ext cx="7858180" cy="1015663"/>
          </a:xfrm>
          <a:prstGeom prst="rect">
            <a:avLst/>
          </a:prstGeom>
          <a:solidFill>
            <a:srgbClr val="FF0000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Above"/>
            <a:lightRig rig="threePt" dir="t"/>
          </a:scene3d>
          <a:sp3d extrusionH="76200" prstMaterial="metal">
            <a:bevelT w="260350" h="241300"/>
            <a:extrusionClr>
              <a:srgbClr val="FFFF00"/>
            </a:extrusionClr>
          </a:sp3d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fr-FR" sz="2000" b="1" dirty="0"/>
              <a:t>l’élève la 1ere année doit acquérir une motricité correcte lui permettant de s’adapter aux exigences des situations </a:t>
            </a:r>
            <a:endParaRPr lang="fr-FR" sz="2000" b="1" dirty="0" smtClean="0"/>
          </a:p>
          <a:p>
            <a:pPr algn="ctr">
              <a:defRPr/>
            </a:pPr>
            <a:r>
              <a:rPr lang="fr-FR" sz="2000" b="1" dirty="0" smtClean="0"/>
              <a:t>(</a:t>
            </a:r>
            <a:r>
              <a:rPr lang="fr-FR" sz="2000" b="1" dirty="0"/>
              <a:t>forme et rythme) et s’intégrer dans le groupe.</a:t>
            </a:r>
            <a:endParaRPr lang="fr-FR" sz="2000" dirty="0"/>
          </a:p>
        </p:txBody>
      </p:sp>
      <p:sp>
        <p:nvSpPr>
          <p:cNvPr id="20" name="Double flèche verticale 19"/>
          <p:cNvSpPr/>
          <p:nvPr/>
        </p:nvSpPr>
        <p:spPr>
          <a:xfrm>
            <a:off x="928662" y="714356"/>
            <a:ext cx="714380" cy="6143644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1" name="Double flèche verticale 20"/>
          <p:cNvSpPr/>
          <p:nvPr/>
        </p:nvSpPr>
        <p:spPr>
          <a:xfrm>
            <a:off x="5857884" y="1142984"/>
            <a:ext cx="857256" cy="5715016"/>
          </a:xfrm>
          <a:prstGeom prst="upDownArrow">
            <a:avLst>
              <a:gd name="adj1" fmla="val 50000"/>
              <a:gd name="adj2" fmla="val 3873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9462" name="Text Box 10"/>
          <p:cNvSpPr txBox="1">
            <a:spLocks noChangeArrowheads="1"/>
          </p:cNvSpPr>
          <p:nvPr/>
        </p:nvSpPr>
        <p:spPr bwMode="auto">
          <a:xfrm>
            <a:off x="3286148" y="3434364"/>
            <a:ext cx="5857884" cy="923330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brightRoom" dir="t"/>
          </a:scene3d>
          <a:sp3d extrusionH="76200" contourW="12700">
            <a:bevelT w="158750" h="152400" prst="hardEdge"/>
            <a:extrusionClr>
              <a:schemeClr val="accent2">
                <a:lumMod val="60000"/>
                <a:lumOff val="40000"/>
              </a:schemeClr>
            </a:extrusionClr>
            <a:contourClr>
              <a:schemeClr val="accent2">
                <a:lumMod val="20000"/>
                <a:lumOff val="80000"/>
              </a:schemeClr>
            </a:contourClr>
          </a:sp3d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fr-FR" b="1" dirty="0" smtClean="0">
                <a:solidFill>
                  <a:schemeClr val="tx1"/>
                </a:solidFill>
              </a:rPr>
              <a:t>Rechercher le gain de la rencontre par un déplacement et un placement adéquat pour défendre son camp et renvoyer la balle vers le camp adverse. </a:t>
            </a:r>
            <a:endParaRPr lang="fr-FR" b="1" dirty="0">
              <a:solidFill>
                <a:schemeClr val="tx1"/>
              </a:solidFill>
            </a:endParaRPr>
          </a:p>
        </p:txBody>
      </p:sp>
      <p:sp>
        <p:nvSpPr>
          <p:cNvPr id="38921" name="Text Box 18"/>
          <p:cNvSpPr txBox="1">
            <a:spLocks noChangeArrowheads="1"/>
          </p:cNvSpPr>
          <p:nvPr/>
        </p:nvSpPr>
        <p:spPr bwMode="auto">
          <a:xfrm>
            <a:off x="214282" y="2498047"/>
            <a:ext cx="2428892" cy="430887"/>
          </a:xfrm>
          <a:prstGeom prst="rect">
            <a:avLst/>
          </a:prstGeom>
          <a:solidFill>
            <a:srgbClr val="00B050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brightRoom" dir="t"/>
          </a:scene3d>
          <a:sp3d extrusionH="76200" contourW="12700">
            <a:bevelT w="158750" h="152400" prst="hardEdge"/>
            <a:extrusionClr>
              <a:schemeClr val="accent2">
                <a:lumMod val="60000"/>
                <a:lumOff val="40000"/>
              </a:schemeClr>
            </a:extrusionClr>
            <a:contourClr>
              <a:schemeClr val="accent2">
                <a:lumMod val="20000"/>
                <a:lumOff val="80000"/>
              </a:schemeClr>
            </a:contourClr>
          </a:sp3d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fr-FR" sz="2200" b="1" dirty="0" smtClean="0"/>
              <a:t>Compétence visée </a:t>
            </a:r>
          </a:p>
        </p:txBody>
      </p:sp>
      <p:sp>
        <p:nvSpPr>
          <p:cNvPr id="38922" name="Text Box 19"/>
          <p:cNvSpPr txBox="1">
            <a:spLocks noChangeArrowheads="1"/>
          </p:cNvSpPr>
          <p:nvPr/>
        </p:nvSpPr>
        <p:spPr bwMode="auto">
          <a:xfrm>
            <a:off x="214282" y="3702610"/>
            <a:ext cx="2857520" cy="369332"/>
          </a:xfrm>
          <a:prstGeom prst="rect">
            <a:avLst/>
          </a:prstGeom>
          <a:solidFill>
            <a:srgbClr val="00B050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brightRoom" dir="t"/>
          </a:scene3d>
          <a:sp3d extrusionH="76200" contourW="12700">
            <a:bevelT w="158750" h="152400" prst="hardEdge"/>
            <a:extrusionClr>
              <a:schemeClr val="accent2">
                <a:lumMod val="60000"/>
                <a:lumOff val="40000"/>
              </a:schemeClr>
            </a:extrusionClr>
            <a:contourClr>
              <a:schemeClr val="accent2">
                <a:lumMod val="20000"/>
                <a:lumOff val="80000"/>
              </a:schemeClr>
            </a:contourClr>
          </a:sp3d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  <a:buFont typeface="Wingdings" pitchFamily="2" charset="2"/>
              <a:buNone/>
            </a:pPr>
            <a:r>
              <a:rPr lang="fr-FR" b="1" dirty="0" smtClean="0"/>
              <a:t>Objectif terminal du Cycle  </a:t>
            </a:r>
          </a:p>
        </p:txBody>
      </p:sp>
      <p:sp>
        <p:nvSpPr>
          <p:cNvPr id="38923" name="Text Box 20"/>
          <p:cNvSpPr txBox="1">
            <a:spLocks noChangeArrowheads="1"/>
          </p:cNvSpPr>
          <p:nvPr/>
        </p:nvSpPr>
        <p:spPr bwMode="auto">
          <a:xfrm>
            <a:off x="214282" y="5274246"/>
            <a:ext cx="2857520" cy="369332"/>
          </a:xfrm>
          <a:prstGeom prst="rect">
            <a:avLst/>
          </a:prstGeom>
          <a:solidFill>
            <a:srgbClr val="00B050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brightRoom" dir="t"/>
          </a:scene3d>
          <a:sp3d extrusionH="76200" contourW="12700">
            <a:bevelT w="158750" h="152400" prst="hardEdge"/>
            <a:extrusionClr>
              <a:schemeClr val="accent2">
                <a:lumMod val="60000"/>
                <a:lumOff val="40000"/>
              </a:schemeClr>
            </a:extrusionClr>
            <a:contourClr>
              <a:schemeClr val="accent2">
                <a:lumMod val="20000"/>
                <a:lumOff val="80000"/>
              </a:schemeClr>
            </a:contourClr>
          </a:sp3d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  <a:buFont typeface="Wingdings" pitchFamily="2" charset="2"/>
              <a:buNone/>
            </a:pPr>
            <a:r>
              <a:rPr lang="fr-FR" b="1" dirty="0" smtClean="0"/>
              <a:t>Objectif de la séance</a:t>
            </a:r>
            <a:endParaRPr lang="fr-FR" b="1" dirty="0"/>
          </a:p>
        </p:txBody>
      </p:sp>
      <p:sp>
        <p:nvSpPr>
          <p:cNvPr id="38924" name="Text Box 25"/>
          <p:cNvSpPr txBox="1">
            <a:spLocks noChangeArrowheads="1"/>
          </p:cNvSpPr>
          <p:nvPr/>
        </p:nvSpPr>
        <p:spPr bwMode="auto">
          <a:xfrm>
            <a:off x="214282" y="5988626"/>
            <a:ext cx="2857520" cy="369332"/>
          </a:xfrm>
          <a:prstGeom prst="rect">
            <a:avLst/>
          </a:prstGeom>
          <a:solidFill>
            <a:srgbClr val="00B050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brightRoom" dir="t"/>
          </a:scene3d>
          <a:sp3d extrusionH="76200" contourW="12700">
            <a:bevelT w="158750" h="152400" prst="hardEdge"/>
            <a:extrusionClr>
              <a:schemeClr val="accent2">
                <a:lumMod val="60000"/>
                <a:lumOff val="40000"/>
              </a:schemeClr>
            </a:extrusionClr>
            <a:contourClr>
              <a:schemeClr val="accent2">
                <a:lumMod val="20000"/>
                <a:lumOff val="80000"/>
              </a:schemeClr>
            </a:contourClr>
          </a:sp3d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fr-FR" b="1" dirty="0" err="1" smtClean="0"/>
              <a:t>Obj</a:t>
            </a:r>
            <a:r>
              <a:rPr lang="fr-FR" b="1" dirty="0" smtClean="0"/>
              <a:t>. de </a:t>
            </a:r>
            <a:r>
              <a:rPr lang="fr-FR" b="1" dirty="0"/>
              <a:t>la </a:t>
            </a:r>
            <a:r>
              <a:rPr lang="fr-FR" b="1" dirty="0" smtClean="0"/>
              <a:t>Situation (SRP) </a:t>
            </a:r>
            <a:endParaRPr lang="fr-FR" b="1" dirty="0"/>
          </a:p>
        </p:txBody>
      </p:sp>
      <p:sp>
        <p:nvSpPr>
          <p:cNvPr id="19473" name="Text Box 14"/>
          <p:cNvSpPr txBox="1">
            <a:spLocks noChangeArrowheads="1"/>
          </p:cNvSpPr>
          <p:nvPr/>
        </p:nvSpPr>
        <p:spPr bwMode="auto">
          <a:xfrm>
            <a:off x="2714612" y="1428736"/>
            <a:ext cx="6215106" cy="400110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brightRoom" dir="t"/>
          </a:scene3d>
          <a:sp3d extrusionH="76200" contourW="12700">
            <a:bevelT w="158750" h="152400" prst="hardEdge"/>
            <a:extrusionClr>
              <a:schemeClr val="accent2">
                <a:lumMod val="60000"/>
                <a:lumOff val="40000"/>
              </a:schemeClr>
            </a:extrusionClr>
            <a:contourClr>
              <a:schemeClr val="accent2">
                <a:lumMod val="20000"/>
                <a:lumOff val="80000"/>
              </a:schemeClr>
            </a:contourClr>
          </a:sp3d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  <a:defRPr/>
            </a:pPr>
            <a:r>
              <a:rPr lang="fr-FR" sz="2000" b="1" dirty="0">
                <a:solidFill>
                  <a:schemeClr val="tx1"/>
                </a:solidFill>
              </a:rPr>
              <a:t>Exploitation de l’espace dans toutes ses dimensions</a:t>
            </a:r>
          </a:p>
        </p:txBody>
      </p:sp>
      <p:sp>
        <p:nvSpPr>
          <p:cNvPr id="38930" name="Text Box 24"/>
          <p:cNvSpPr txBox="1">
            <a:spLocks noChangeArrowheads="1"/>
          </p:cNvSpPr>
          <p:nvPr/>
        </p:nvSpPr>
        <p:spPr bwMode="auto">
          <a:xfrm>
            <a:off x="4000496" y="5314906"/>
            <a:ext cx="4500594" cy="400110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brightRoom" dir="t"/>
          </a:scene3d>
          <a:sp3d extrusionH="76200" contourW="12700">
            <a:bevelT w="158750" h="152400" prst="hardEdge"/>
            <a:extrusionClr>
              <a:schemeClr val="accent2">
                <a:lumMod val="60000"/>
                <a:lumOff val="40000"/>
              </a:schemeClr>
            </a:extrusionClr>
            <a:contourClr>
              <a:schemeClr val="accent2">
                <a:lumMod val="20000"/>
                <a:lumOff val="80000"/>
              </a:schemeClr>
            </a:contourClr>
          </a:sp3d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  <a:defRPr/>
            </a:pPr>
            <a:r>
              <a:rPr lang="fr-FR" sz="2000" b="1" dirty="0"/>
              <a:t>Se déplacer pour recevoir</a:t>
            </a:r>
          </a:p>
        </p:txBody>
      </p:sp>
      <p:sp>
        <p:nvSpPr>
          <p:cNvPr id="38931" name="Text Box 28"/>
          <p:cNvSpPr txBox="1">
            <a:spLocks noChangeArrowheads="1"/>
          </p:cNvSpPr>
          <p:nvPr/>
        </p:nvSpPr>
        <p:spPr bwMode="auto">
          <a:xfrm>
            <a:off x="4286248" y="5988626"/>
            <a:ext cx="4000528" cy="369332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brightRoom" dir="t"/>
          </a:scene3d>
          <a:sp3d extrusionH="76200" contourW="12700">
            <a:bevelT w="158750" h="152400" prst="hardEdge"/>
            <a:extrusionClr>
              <a:schemeClr val="accent2">
                <a:lumMod val="60000"/>
                <a:lumOff val="40000"/>
              </a:schemeClr>
            </a:extrusionClr>
            <a:contourClr>
              <a:schemeClr val="accent2">
                <a:lumMod val="20000"/>
                <a:lumOff val="80000"/>
              </a:schemeClr>
            </a:contourClr>
          </a:sp3d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fr-FR" b="1" dirty="0"/>
              <a:t>Chercher le point de chute de la balle </a:t>
            </a:r>
          </a:p>
        </p:txBody>
      </p:sp>
      <p:sp>
        <p:nvSpPr>
          <p:cNvPr id="38932" name="Text Box 29"/>
          <p:cNvSpPr txBox="1">
            <a:spLocks noChangeArrowheads="1"/>
          </p:cNvSpPr>
          <p:nvPr/>
        </p:nvSpPr>
        <p:spPr bwMode="auto">
          <a:xfrm>
            <a:off x="3714744" y="4671964"/>
            <a:ext cx="5072098" cy="400110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brightRoom" dir="t"/>
          </a:scene3d>
          <a:sp3d extrusionH="76200" contourW="12700">
            <a:bevelT w="158750" h="152400" prst="hardEdge"/>
            <a:extrusionClr>
              <a:schemeClr val="accent2">
                <a:lumMod val="60000"/>
                <a:lumOff val="40000"/>
              </a:schemeClr>
            </a:extrusionClr>
            <a:contourClr>
              <a:schemeClr val="accent2">
                <a:lumMod val="20000"/>
                <a:lumOff val="80000"/>
              </a:schemeClr>
            </a:contourClr>
          </a:sp3d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  <a:buFont typeface="Wingdings" pitchFamily="2" charset="2"/>
              <a:buNone/>
              <a:defRPr/>
            </a:pPr>
            <a:r>
              <a:rPr lang="fr-FR" sz="2000" b="1" dirty="0"/>
              <a:t>Se déplacer pour renvoyer  </a:t>
            </a:r>
          </a:p>
        </p:txBody>
      </p:sp>
      <p:sp>
        <p:nvSpPr>
          <p:cNvPr id="38933" name="Text Box 30"/>
          <p:cNvSpPr txBox="1">
            <a:spLocks noChangeArrowheads="1"/>
          </p:cNvSpPr>
          <p:nvPr/>
        </p:nvSpPr>
        <p:spPr bwMode="auto">
          <a:xfrm>
            <a:off x="214282" y="4631304"/>
            <a:ext cx="2857520" cy="369332"/>
          </a:xfrm>
          <a:prstGeom prst="rect">
            <a:avLst/>
          </a:prstGeom>
          <a:solidFill>
            <a:srgbClr val="00B050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brightRoom" dir="t"/>
          </a:scene3d>
          <a:sp3d extrusionH="76200" contourW="12700">
            <a:bevelT w="158750" h="152400" prst="hardEdge"/>
            <a:extrusionClr>
              <a:schemeClr val="accent2">
                <a:lumMod val="60000"/>
                <a:lumOff val="40000"/>
              </a:schemeClr>
            </a:extrusionClr>
            <a:contourClr>
              <a:schemeClr val="accent2">
                <a:lumMod val="20000"/>
                <a:lumOff val="80000"/>
              </a:schemeClr>
            </a:contourClr>
          </a:sp3d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fr-FR" b="1" dirty="0" smtClean="0"/>
              <a:t>Objectif de la Séquence </a:t>
            </a:r>
            <a:endParaRPr lang="fr-FR" b="1" dirty="0"/>
          </a:p>
        </p:txBody>
      </p:sp>
      <p:sp>
        <p:nvSpPr>
          <p:cNvPr id="38935" name="Text Box 18"/>
          <p:cNvSpPr txBox="1">
            <a:spLocks noChangeArrowheads="1"/>
          </p:cNvSpPr>
          <p:nvPr/>
        </p:nvSpPr>
        <p:spPr bwMode="auto">
          <a:xfrm>
            <a:off x="500034" y="328594"/>
            <a:ext cx="785786" cy="457200"/>
          </a:xfrm>
          <a:prstGeom prst="rect">
            <a:avLst/>
          </a:prstGeom>
          <a:solidFill>
            <a:srgbClr val="00B0F0"/>
          </a:solidFill>
          <a:ln w="9525" algn="ctr">
            <a:noFill/>
            <a:miter lim="800000"/>
            <a:headEnd/>
            <a:tailEnd/>
          </a:ln>
          <a:scene3d>
            <a:camera prst="isometricLeftDown"/>
            <a:lightRig rig="threePt" dir="t"/>
          </a:scene3d>
          <a:sp3d extrusionH="76200" contourW="38100">
            <a:bevelT w="69850" h="127000"/>
            <a:extrusionClr>
              <a:srgbClr val="FFFF00"/>
            </a:extrusionClr>
            <a:contourClr>
              <a:schemeClr val="tx1"/>
            </a:contourClr>
          </a:sp3d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itchFamily="2" charset="2"/>
              <a:buNone/>
            </a:pPr>
            <a:r>
              <a:rPr lang="fr-FR" sz="2400" b="1" dirty="0"/>
              <a:t> OTI</a:t>
            </a: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214282" y="1405582"/>
            <a:ext cx="2357454" cy="523220"/>
          </a:xfrm>
          <a:prstGeom prst="rect">
            <a:avLst/>
          </a:prstGeom>
          <a:solidFill>
            <a:srgbClr val="00B050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brightRoom" dir="t"/>
          </a:scene3d>
          <a:sp3d extrusionH="76200" contourW="12700">
            <a:bevelT w="158750" h="152400" prst="hardEdge"/>
            <a:extrusionClr>
              <a:schemeClr val="accent2">
                <a:lumMod val="60000"/>
                <a:lumOff val="40000"/>
              </a:schemeClr>
            </a:extrusionClr>
            <a:contourClr>
              <a:schemeClr val="accent2">
                <a:lumMod val="20000"/>
                <a:lumOff val="80000"/>
              </a:schemeClr>
            </a:contourClr>
          </a:sp3d>
        </p:spPr>
        <p:txBody>
          <a:bodyPr wrap="square">
            <a:spAutoFit/>
          </a:bodyPr>
          <a:lstStyle/>
          <a:p>
            <a:pPr marL="342900" indent="-342900" algn="ctr">
              <a:spcBef>
                <a:spcPct val="50000"/>
              </a:spcBef>
              <a:buFont typeface="Wingdings" pitchFamily="2" charset="2"/>
              <a:buNone/>
            </a:pPr>
            <a:r>
              <a:rPr lang="fr-FR" sz="2800" b="1" dirty="0" smtClean="0"/>
              <a:t>Module</a:t>
            </a:r>
          </a:p>
        </p:txBody>
      </p:sp>
      <p:sp>
        <p:nvSpPr>
          <p:cNvPr id="24" name="Rectangle 23">
            <a:hlinkClick r:id="rId3" action="ppaction://hlinksldjump"/>
          </p:cNvPr>
          <p:cNvSpPr/>
          <p:nvPr/>
        </p:nvSpPr>
        <p:spPr>
          <a:xfrm>
            <a:off x="2857520" y="2296862"/>
            <a:ext cx="6215074" cy="846386"/>
          </a:xfrm>
          <a:prstGeom prst="rect">
            <a:avLst/>
          </a:prstGeom>
          <a:solidFill>
            <a:schemeClr val="tx2">
              <a:lumMod val="50000"/>
            </a:schemeClr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brightRoom" dir="t"/>
          </a:scene3d>
          <a:sp3d extrusionH="76200" contourW="12700">
            <a:bevelT w="158750" h="152400" prst="hardEdge"/>
            <a:extrusionClr>
              <a:schemeClr val="accent2">
                <a:lumMod val="60000"/>
                <a:lumOff val="40000"/>
              </a:schemeClr>
            </a:extrusionClr>
            <a:contourClr>
              <a:schemeClr val="accent2">
                <a:lumMod val="20000"/>
                <a:lumOff val="80000"/>
              </a:schemeClr>
            </a:contourClr>
          </a:sp3d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fr-FR" sz="1400" b="1" dirty="0" smtClean="0"/>
              <a:t>Exploitation des techniques de base du VB.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fr-FR" sz="1400" b="1" dirty="0" smtClean="0"/>
              <a:t>Connaissance et compréhension de l’impact positif de l’activité motrice et l’effort physique sur le corps et sa relation avec l’environnement. </a:t>
            </a:r>
            <a:endParaRPr lang="fr-FR" sz="1400" b="1" dirty="0"/>
          </a:p>
        </p:txBody>
      </p:sp>
      <p:sp>
        <p:nvSpPr>
          <p:cNvPr id="23" name="Espace réservé du numéro de diapositive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22</a:t>
            </a:fld>
            <a:endParaRPr lang="fr-F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9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9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9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8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0" grpId="0" animBg="1"/>
      <p:bldP spid="21" grpId="0" animBg="1"/>
      <p:bldP spid="19462" grpId="0" animBg="1"/>
      <p:bldP spid="38921" grpId="0" animBg="1"/>
      <p:bldP spid="38922" grpId="0" animBg="1"/>
      <p:bldP spid="38923" grpId="0" animBg="1"/>
      <p:bldP spid="38924" grpId="0" animBg="1"/>
      <p:bldP spid="19473" grpId="0" animBg="1"/>
      <p:bldP spid="38930" grpId="0" animBg="1"/>
      <p:bldP spid="38931" grpId="0" animBg="1"/>
      <p:bldP spid="38932" grpId="0" animBg="1"/>
      <p:bldP spid="38933" grpId="0" animBg="1"/>
      <p:bldP spid="38935" grpId="0" animBg="1"/>
      <p:bldP spid="18" grpId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" y="-4875"/>
            <a:ext cx="4558910" cy="686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-24"/>
            <a:ext cx="4643438" cy="686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ZoneTexte 5"/>
          <p:cNvSpPr txBox="1"/>
          <p:nvPr/>
        </p:nvSpPr>
        <p:spPr>
          <a:xfrm>
            <a:off x="642910" y="4714884"/>
            <a:ext cx="8143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Merci pour votre attention </a:t>
            </a:r>
            <a:endParaRPr lang="fr-FR" sz="5400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23</a:t>
            </a:fld>
            <a:endParaRPr lang="fr-FR"/>
          </a:p>
        </p:txBody>
      </p:sp>
      <p:sp>
        <p:nvSpPr>
          <p:cNvPr id="8" name="Rectangle 7"/>
          <p:cNvSpPr/>
          <p:nvPr/>
        </p:nvSpPr>
        <p:spPr>
          <a:xfrm rot="18690741">
            <a:off x="2638352" y="3468088"/>
            <a:ext cx="3815275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r-FR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Kamal </a:t>
            </a:r>
            <a:r>
              <a:rPr lang="fr-FR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Abdellah</a:t>
            </a:r>
            <a:r>
              <a:rPr lang="fr-FR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BAKOUCH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4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71538" y="857232"/>
            <a:ext cx="7316886" cy="4001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fr-F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POURQUOI L'APPROCHE PAR COMPETENCE (APC) ?</a:t>
            </a:r>
            <a:endParaRPr lang="fr-F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43608" y="1885882"/>
            <a:ext cx="7344816" cy="4001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fr-F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LES OBJECTIFS GENERAUX DE L'EPS</a:t>
            </a:r>
            <a:endParaRPr lang="fr-F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43608" y="2357430"/>
            <a:ext cx="7344816" cy="4001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fr-F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LA DIDACTIQUE DES APS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43608" y="2857496"/>
            <a:ext cx="7344816" cy="4001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fr-F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LE PROJET PÉDAGOGIQUE (PP)</a:t>
            </a:r>
            <a:endParaRPr lang="fr-F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043608" y="3857628"/>
            <a:ext cx="4032448" cy="4001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fr-F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LE MODULE (O2I)</a:t>
            </a:r>
            <a:endParaRPr lang="fr-F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1071538" y="1357298"/>
            <a:ext cx="7316886" cy="4001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fr-F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DEFINITION DE L'EPS </a:t>
            </a:r>
            <a:endParaRPr lang="fr-F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064698" y="6315038"/>
            <a:ext cx="4011358" cy="4001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fr-F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EVALUATION &amp; NOTATION</a:t>
            </a:r>
            <a:endParaRPr lang="fr-F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64698" y="4357694"/>
            <a:ext cx="4011358" cy="4001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fr-F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LE CYCLE</a:t>
            </a:r>
            <a:endParaRPr lang="fr-F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500298" y="214290"/>
            <a:ext cx="38576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800" b="1" u="sng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PLAN DE L'EXPOSE</a:t>
            </a:r>
          </a:p>
        </p:txBody>
      </p:sp>
      <p:sp>
        <p:nvSpPr>
          <p:cNvPr id="20" name="Espace réservé du numéro de diapositive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3</a:t>
            </a:fld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675276" y="785794"/>
            <a:ext cx="39626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1-</a:t>
            </a:r>
            <a:endParaRPr lang="fr-FR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73673" y="1357298"/>
            <a:ext cx="397865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2-</a:t>
            </a:r>
            <a:endParaRPr lang="fr-FR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683568" y="1857364"/>
            <a:ext cx="39466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3-</a:t>
            </a:r>
            <a:endParaRPr lang="fr-FR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39331" y="2285992"/>
            <a:ext cx="404277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4-</a:t>
            </a:r>
            <a:endParaRPr lang="fr-FR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83568" y="2786058"/>
            <a:ext cx="39466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5-</a:t>
            </a:r>
            <a:endParaRPr lang="fr-FR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83568" y="3357562"/>
            <a:ext cx="41068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6-</a:t>
            </a:r>
            <a:endParaRPr lang="fr-FR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539552" y="3786190"/>
            <a:ext cx="394660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7-</a:t>
            </a:r>
            <a:endParaRPr lang="fr-FR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93194" y="4286256"/>
            <a:ext cx="41229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8-</a:t>
            </a:r>
            <a:endParaRPr lang="fr-FR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93194" y="4786322"/>
            <a:ext cx="410689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9-</a:t>
            </a:r>
            <a:endParaRPr lang="fr-FR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043608" y="3357562"/>
            <a:ext cx="7344816" cy="4001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fr-F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OBJECTIF TERMINAL D’INTEGRATION (OTI)</a:t>
            </a:r>
            <a:endParaRPr lang="fr-F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064698" y="4814840"/>
            <a:ext cx="4011358" cy="4001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fr-F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LA SEQUENCE</a:t>
            </a:r>
            <a:endParaRPr lang="fr-F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064698" y="5314906"/>
            <a:ext cx="4011358" cy="4001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fr-F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LA SEANCE</a:t>
            </a:r>
            <a:endParaRPr lang="fr-F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064698" y="5814972"/>
            <a:ext cx="4011358" cy="40011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fr-F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LA SITUATION </a:t>
            </a:r>
            <a:endParaRPr lang="fr-FR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93194" y="5243468"/>
            <a:ext cx="58060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10 -</a:t>
            </a:r>
            <a:endParaRPr lang="fr-FR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493194" y="5814972"/>
            <a:ext cx="580608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11 -</a:t>
            </a:r>
            <a:endParaRPr lang="fr-FR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493194" y="6315038"/>
            <a:ext cx="577402" cy="40011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fr-FR" sz="2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rPr>
              <a:t>12 -</a:t>
            </a:r>
            <a:endParaRPr lang="fr-FR" sz="2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 decel="100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3" grpId="0" animBg="1"/>
      <p:bldP spid="14" grpId="0" animBg="1"/>
      <p:bldP spid="16" grpId="0" animBg="1"/>
      <p:bldP spid="17" grpId="0" animBg="1"/>
      <p:bldP spid="12" grpId="0" animBg="1"/>
      <p:bldP spid="18" grpId="0"/>
      <p:bldP spid="31" grpId="0" animBg="1"/>
      <p:bldP spid="32" grpId="0" animBg="1"/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Espace réservé du numéro de diapositive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4</a:t>
            </a:fld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>
          <a:xfrm>
            <a:off x="179512" y="5668094"/>
            <a:ext cx="8927976" cy="857250"/>
          </a:xfrm>
          <a:solidFill>
            <a:schemeClr val="tx1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elaxedModerately"/>
            <a:lightRig rig="threePt" dir="t"/>
          </a:scene3d>
          <a:sp3d>
            <a:bevelT w="133350" h="139700"/>
          </a:sp3d>
        </p:spPr>
        <p:txBody>
          <a:bodyPr vert="horz">
            <a:noAutofit/>
          </a:bodyPr>
          <a:lstStyle/>
          <a:p>
            <a:pPr marL="342900">
              <a:spcBef>
                <a:spcPct val="20000"/>
              </a:spcBef>
              <a:buClr>
                <a:schemeClr val="accent1"/>
              </a:buClr>
              <a:buSzPct val="70000"/>
              <a:buNone/>
            </a:pPr>
            <a:r>
              <a:rPr lang="fr-FR" sz="2800" b="1" dirty="0" smtClean="0">
                <a:solidFill>
                  <a:srgbClr val="FF0000"/>
                </a:solidFill>
              </a:rPr>
              <a:t>La crise des valeurs </a:t>
            </a:r>
            <a:r>
              <a:rPr lang="fr-FR" sz="2800" b="1" dirty="0" smtClean="0">
                <a:solidFill>
                  <a:schemeClr val="bg1"/>
                </a:solidFill>
              </a:rPr>
              <a:t>( le non respect de la règle, droits et devoirs, responsabilité…</a:t>
            </a: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249084" y="571480"/>
            <a:ext cx="8571388" cy="2497480"/>
          </a:xfrm>
          <a:prstGeom prst="rect">
            <a:avLst/>
          </a:prstGeom>
          <a:solidFill>
            <a:schemeClr val="accent1">
              <a:lumMod val="75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perspectiveRelaxedModerately"/>
            <a:lightRig rig="brightRoom" dir="t"/>
          </a:scene3d>
          <a:sp3d prstMaterial="legacyWireframe"/>
        </p:spPr>
        <p:txBody>
          <a:bodyPr vert="horz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tabLst/>
              <a:defRPr/>
            </a:pPr>
            <a:r>
              <a:rPr kumimoji="0" lang="fr-FR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 (91) on trouve :</a:t>
            </a:r>
          </a:p>
          <a:p>
            <a:pPr marL="1143000" lvl="2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ü"/>
              <a:defRPr/>
            </a:pPr>
            <a:r>
              <a:rPr lang="fr-FR" sz="2800" b="1" dirty="0" smtClean="0"/>
              <a:t>La Pédagogie par objectif (PPO).</a:t>
            </a:r>
          </a:p>
          <a:p>
            <a:pPr marL="1143000" lvl="2" indent="-228600">
              <a:spcBef>
                <a:spcPct val="20000"/>
              </a:spcBef>
              <a:buClr>
                <a:schemeClr val="accent1"/>
              </a:buClr>
              <a:buSzPct val="70000"/>
              <a:buFont typeface="Wingdings" pitchFamily="2" charset="2"/>
              <a:buChar char="ü"/>
              <a:defRPr/>
            </a:pPr>
            <a:r>
              <a:rPr lang="fr-FR" sz="2800" b="1" dirty="0" smtClean="0"/>
              <a:t>Logique entrepreneuriale (La notion de Projet).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 pitchFamily="2" charset="2"/>
              <a:buChar char="ü"/>
              <a:tabLst/>
              <a:defRPr/>
            </a:pPr>
            <a:r>
              <a:rPr kumimoji="0" lang="fr-F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Profil de citoyen à former c’est le chef </a:t>
            </a:r>
            <a:r>
              <a:rPr kumimoji="0" lang="fr-FR" sz="2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d’entreprise, audacieux,  efficace, performant… </a:t>
            </a:r>
          </a:p>
        </p:txBody>
      </p:sp>
      <p:graphicFrame>
        <p:nvGraphicFramePr>
          <p:cNvPr id="7" name="Diagramme 6"/>
          <p:cNvGraphicFramePr/>
          <p:nvPr/>
        </p:nvGraphicFramePr>
        <p:xfrm>
          <a:off x="2285984" y="814390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Espace réservé du contenu 2"/>
          <p:cNvSpPr txBox="1">
            <a:spLocks/>
          </p:cNvSpPr>
          <p:nvPr/>
        </p:nvSpPr>
        <p:spPr>
          <a:xfrm>
            <a:off x="251520" y="3587670"/>
            <a:ext cx="8748464" cy="777434"/>
          </a:xfrm>
          <a:prstGeom prst="rect">
            <a:avLst/>
          </a:prstGeom>
          <a:solidFill>
            <a:schemeClr val="tx1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elaxedModerately"/>
            <a:lightRig rig="threePt" dir="t"/>
          </a:scene3d>
          <a:sp3d>
            <a:bevelT w="133350" h="139700"/>
          </a:sp3d>
        </p:spPr>
        <p:txBody>
          <a:bodyPr vert="horz">
            <a:noAutofit/>
          </a:bodyPr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fr-FR" sz="2800" b="1" dirty="0" smtClean="0">
                <a:solidFill>
                  <a:schemeClr val="bg1"/>
                </a:solidFill>
              </a:rPr>
              <a:t>les Savoirs dispensés aux élèves sont </a:t>
            </a:r>
            <a:r>
              <a:rPr lang="fr-FR" sz="2800" b="1" dirty="0" smtClean="0">
                <a:solidFill>
                  <a:srgbClr val="FF0000"/>
                </a:solidFill>
              </a:rPr>
              <a:t>Juxtaposés et cumulatifs.</a:t>
            </a:r>
            <a:endParaRPr kumimoji="0" lang="fr-FR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contenu 2"/>
          <p:cNvSpPr txBox="1">
            <a:spLocks/>
          </p:cNvSpPr>
          <p:nvPr/>
        </p:nvSpPr>
        <p:spPr>
          <a:xfrm>
            <a:off x="179512" y="4595782"/>
            <a:ext cx="8820472" cy="777434"/>
          </a:xfrm>
          <a:prstGeom prst="rect">
            <a:avLst/>
          </a:prstGeom>
          <a:solidFill>
            <a:schemeClr val="tx1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perspectiveRelaxedModerately"/>
            <a:lightRig rig="threePt" dir="t"/>
          </a:scene3d>
          <a:sp3d>
            <a:bevelT w="133350" h="139700"/>
          </a:sp3d>
        </p:spPr>
        <p:txBody>
          <a:bodyPr vert="horz">
            <a:noAutofit/>
          </a:bodyPr>
          <a:lstStyle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0000"/>
            </a:pPr>
            <a:r>
              <a:rPr lang="fr-FR" sz="2800" b="1" dirty="0" smtClean="0">
                <a:solidFill>
                  <a:srgbClr val="FF0000"/>
                </a:solidFill>
              </a:rPr>
              <a:t>Décalage</a:t>
            </a:r>
            <a:r>
              <a:rPr lang="fr-FR" sz="2800" b="1" dirty="0" smtClean="0">
                <a:solidFill>
                  <a:schemeClr val="bg1"/>
                </a:solidFill>
              </a:rPr>
              <a:t> entre </a:t>
            </a:r>
            <a:r>
              <a:rPr lang="fr-FR" sz="2800" b="1" dirty="0" smtClean="0">
                <a:solidFill>
                  <a:srgbClr val="FF0000"/>
                </a:solidFill>
              </a:rPr>
              <a:t>la culture sociale </a:t>
            </a:r>
            <a:r>
              <a:rPr lang="fr-FR" sz="2800" b="1" dirty="0" smtClean="0">
                <a:solidFill>
                  <a:schemeClr val="bg1"/>
                </a:solidFill>
              </a:rPr>
              <a:t>et la </a:t>
            </a:r>
            <a:r>
              <a:rPr lang="fr-FR" sz="2800" b="1" dirty="0" smtClean="0">
                <a:solidFill>
                  <a:srgbClr val="FF0000"/>
                </a:solidFill>
              </a:rPr>
              <a:t>culture scolaire.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67744" y="2988241"/>
            <a:ext cx="47323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fr-FR" sz="3200" b="1" u="sng" dirty="0" smtClean="0">
                <a:solidFill>
                  <a:srgbClr val="FFFF00"/>
                </a:solidFill>
              </a:rPr>
              <a:t>Mais La limite de La PPO 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35496" y="125204"/>
            <a:ext cx="8568952" cy="523220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fr-FR" sz="2800" dirty="0" smtClean="0">
                <a:solidFill>
                  <a:schemeClr val="tx1"/>
                </a:solidFill>
              </a:rPr>
              <a:t>1) POURQUOI L'APPROCHE PAR COMPETENCE (APC) ?</a:t>
            </a:r>
            <a:endParaRPr lang="fr-FR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800" decel="100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0" decel="100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8" grpId="0" animBg="1"/>
      <p:bldP spid="9" grpId="0" animBg="1"/>
      <p:bldP spid="11" grpId="0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0100" y="642918"/>
            <a:ext cx="14478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fr-FR" sz="3600" b="1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DONC</a:t>
            </a:r>
          </a:p>
        </p:txBody>
      </p:sp>
      <p:sp>
        <p:nvSpPr>
          <p:cNvPr id="5" name="Rectangle 4"/>
          <p:cNvSpPr/>
          <p:nvPr/>
        </p:nvSpPr>
        <p:spPr>
          <a:xfrm rot="21264594">
            <a:off x="754995" y="3740157"/>
            <a:ext cx="9410028" cy="1323439"/>
          </a:xfrm>
          <a:prstGeom prst="rect">
            <a:avLst/>
          </a:prstGeom>
          <a:solidFill>
            <a:schemeClr val="tx2">
              <a:lumMod val="75000"/>
            </a:schemeClr>
          </a:solidFill>
          <a:scene3d>
            <a:camera prst="perspectiveContrastingRightFacing"/>
            <a:lightRig rig="sunset" dir="t"/>
          </a:scene3d>
          <a:sp3d extrusionH="139700" contourW="101600" prstMaterial="dkEdge">
            <a:extrusionClr>
              <a:srgbClr val="FFFF00"/>
            </a:extrusionClr>
            <a:contourClr>
              <a:srgbClr val="FFFF00"/>
            </a:contourClr>
          </a:sp3d>
        </p:spPr>
        <p:txBody>
          <a:bodyPr wrap="square">
            <a:spAutoFit/>
          </a:bodyPr>
          <a:lstStyle/>
          <a:p>
            <a:pPr>
              <a:buBlip>
                <a:blip r:embed="rId2"/>
              </a:buBlip>
            </a:pPr>
            <a:r>
              <a:rPr lang="fr-FR" sz="4000" b="1" dirty="0" smtClean="0"/>
              <a:t>   Lutter contre l’inefficacité et l’inefficience du système éducatif .</a:t>
            </a:r>
          </a:p>
        </p:txBody>
      </p:sp>
      <p:sp>
        <p:nvSpPr>
          <p:cNvPr id="6" name="Rectangle 5"/>
          <p:cNvSpPr/>
          <p:nvPr/>
        </p:nvSpPr>
        <p:spPr>
          <a:xfrm>
            <a:off x="395536" y="1268760"/>
            <a:ext cx="10081120" cy="1938992"/>
          </a:xfrm>
          <a:prstGeom prst="rect">
            <a:avLst/>
          </a:prstGeom>
          <a:solidFill>
            <a:schemeClr val="tx2">
              <a:lumMod val="75000"/>
            </a:schemeClr>
          </a:solidFill>
          <a:scene3d>
            <a:camera prst="perspectiveContrastingRightFacing"/>
            <a:lightRig rig="sunset" dir="t"/>
          </a:scene3d>
          <a:sp3d extrusionH="139700" contourW="101600" prstMaterial="dkEdge">
            <a:extrusionClr>
              <a:srgbClr val="FFFF00"/>
            </a:extrusionClr>
            <a:contourClr>
              <a:srgbClr val="FFFF00"/>
            </a:contourClr>
          </a:sp3d>
        </p:spPr>
        <p:txBody>
          <a:bodyPr wrap="square">
            <a:spAutoFit/>
          </a:bodyPr>
          <a:lstStyle/>
          <a:p>
            <a:pPr>
              <a:buBlip>
                <a:blip r:embed="rId2"/>
              </a:buBlip>
            </a:pPr>
            <a:r>
              <a:rPr lang="fr-FR" sz="4000" b="1" dirty="0" smtClean="0"/>
              <a:t>   Avènement de l’APC pour remédier et trouver des solutions à un savoir dispensé à l’école qui se veut durable et réinvestissable;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6</a:t>
            </a:fld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idx="4294967295"/>
          </p:nvPr>
        </p:nvSpPr>
        <p:spPr>
          <a:xfrm>
            <a:off x="35496" y="560389"/>
            <a:ext cx="5472608" cy="523220"/>
          </a:xfrm>
          <a:noFill/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fr-FR" sz="2800" dirty="0" smtClean="0">
                <a:solidFill>
                  <a:schemeClr val="tx1"/>
                </a:solidFill>
              </a:rPr>
              <a:t>Définition de la compétence </a:t>
            </a: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4294967295"/>
          </p:nvPr>
        </p:nvSpPr>
        <p:spPr>
          <a:xfrm>
            <a:off x="755576" y="2092796"/>
            <a:ext cx="7715250" cy="4000500"/>
          </a:xfrm>
          <a:solidFill>
            <a:srgbClr val="0070C0"/>
          </a:solidFill>
          <a:ln w="57150">
            <a:solidFill>
              <a:schemeClr val="tx1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>
              <a:buNone/>
            </a:pPr>
            <a:r>
              <a:rPr lang="fr-FR" sz="3200" b="1" dirty="0" smtClean="0"/>
              <a:t>Une compétence  est  un système de </a:t>
            </a:r>
          </a:p>
          <a:p>
            <a:r>
              <a:rPr lang="fr-FR" sz="3200" b="1" dirty="0" smtClean="0"/>
              <a:t>connaissances </a:t>
            </a:r>
            <a:r>
              <a:rPr lang="fr-FR" sz="3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procédurales</a:t>
            </a:r>
            <a:r>
              <a:rPr lang="fr-FR" sz="3200" b="1" dirty="0" smtClean="0"/>
              <a:t>,</a:t>
            </a:r>
          </a:p>
          <a:p>
            <a:r>
              <a:rPr lang="fr-FR" sz="3200" b="1" dirty="0" smtClean="0"/>
              <a:t>connaissances </a:t>
            </a:r>
            <a:r>
              <a:rPr lang="fr-FR" sz="3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conceptuelles</a:t>
            </a:r>
            <a:r>
              <a:rPr lang="fr-FR" sz="3200" b="1" dirty="0" smtClean="0"/>
              <a:t> et</a:t>
            </a:r>
          </a:p>
          <a:p>
            <a:r>
              <a:rPr lang="fr-FR" sz="3200" b="1" dirty="0" smtClean="0"/>
              <a:t>connaissances </a:t>
            </a:r>
            <a:r>
              <a:rPr lang="fr-FR" sz="3200" b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comportementales</a:t>
            </a:r>
            <a:r>
              <a:rPr lang="fr-FR" sz="3200" b="1" dirty="0" smtClean="0"/>
              <a:t>.</a:t>
            </a:r>
          </a:p>
          <a:p>
            <a:pPr>
              <a:buNone/>
            </a:pPr>
            <a:r>
              <a:rPr lang="fr-FR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Organisés en schémas opératoires</a:t>
            </a:r>
            <a:r>
              <a:rPr lang="fr-FR" sz="3200" b="1" dirty="0" smtClean="0"/>
              <a:t> pour </a:t>
            </a:r>
            <a:r>
              <a:rPr lang="fr-FR" sz="3200" b="1" u="sng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identifier et résoudre</a:t>
            </a:r>
            <a:r>
              <a:rPr lang="fr-FR" sz="3200" b="1" dirty="0" smtClean="0">
                <a:solidFill>
                  <a:srgbClr val="92D050"/>
                </a:solidFill>
              </a:rPr>
              <a:t> </a:t>
            </a:r>
            <a:r>
              <a:rPr lang="fr-FR" sz="3200" b="1" dirty="0" smtClean="0"/>
              <a:t>une </a:t>
            </a:r>
            <a:r>
              <a:rPr lang="fr-FR" sz="3200" b="1" u="sng" dirty="0" smtClean="0"/>
              <a:t>tâche problème</a:t>
            </a:r>
            <a:r>
              <a:rPr lang="fr-FR" sz="3200" b="1" dirty="0" smtClean="0"/>
              <a:t> par une action efficace</a:t>
            </a:r>
            <a:r>
              <a:rPr lang="fr-FR" sz="4000" b="1" dirty="0" smtClean="0"/>
              <a:t> .</a:t>
            </a:r>
            <a:endParaRPr lang="fr-FR" sz="4000" b="1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1058" y="609881"/>
            <a:ext cx="4550942" cy="523220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fr-FR" sz="2800" dirty="0" smtClean="0">
                <a:solidFill>
                  <a:schemeClr val="tx1"/>
                </a:solidFill>
              </a:rPr>
              <a:t>2) DEFINITION DE L'EPS  </a:t>
            </a: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b="1" smtClean="0"/>
              <a:pPr/>
              <a:t>7</a:t>
            </a:fld>
            <a:endParaRPr lang="fr-FR" b="1" dirty="0"/>
          </a:p>
        </p:txBody>
      </p:sp>
      <p:sp>
        <p:nvSpPr>
          <p:cNvPr id="7" name="Espace réservé du contenu 2"/>
          <p:cNvSpPr txBox="1">
            <a:spLocks/>
          </p:cNvSpPr>
          <p:nvPr/>
        </p:nvSpPr>
        <p:spPr>
          <a:xfrm>
            <a:off x="395536" y="1785926"/>
            <a:ext cx="8280920" cy="4286280"/>
          </a:xfrm>
          <a:prstGeom prst="rect">
            <a:avLst/>
          </a:prstGeom>
          <a:solidFill>
            <a:schemeClr val="tx1"/>
          </a:solidFill>
          <a:effectLst>
            <a:glow rad="228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27000" h="254000"/>
          </a:sp3d>
        </p:spPr>
        <p:txBody>
          <a:bodyPr vert="horz">
            <a:noAutofit/>
          </a:bodyPr>
          <a:lstStyle/>
          <a:p>
            <a:pPr marL="411480" marR="0" lvl="0" indent="-342900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Comic Sans MS" pitchFamily="66" charset="0"/>
              </a:rPr>
              <a:t>      L’Education Physique et Sportive est considérée comme discipline  d’enseignement scolaire, </a:t>
            </a:r>
            <a:r>
              <a:rPr kumimoji="0" lang="fr-FR" sz="24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uLnTx/>
                <a:uFillTx/>
                <a:latin typeface="Comic Sans MS" pitchFamily="66" charset="0"/>
              </a:rPr>
              <a:t>obligatoire et partie intégrante </a:t>
            </a: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Comic Sans MS" pitchFamily="66" charset="0"/>
              </a:rPr>
              <a:t>de l’éducation générale.  </a:t>
            </a:r>
          </a:p>
          <a:p>
            <a:pPr marL="411480" marR="0" lvl="0" indent="-342900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Comic Sans MS" pitchFamily="66" charset="0"/>
              </a:rPr>
              <a:t>   </a:t>
            </a:r>
            <a:r>
              <a:rPr kumimoji="0" lang="fr-FR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Comic Sans MS" pitchFamily="66" charset="0"/>
              </a:rPr>
              <a:t>   </a:t>
            </a: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Comic Sans MS" pitchFamily="66" charset="0"/>
              </a:rPr>
              <a:t>Une discipline scolaire qui à travers la pratique des APS vise :</a:t>
            </a:r>
          </a:p>
          <a:p>
            <a:pPr marL="411480" marR="0" lvl="0" indent="-342900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Comic Sans MS" pitchFamily="66" charset="0"/>
              </a:rPr>
              <a:t> </a:t>
            </a:r>
            <a:r>
              <a:rPr kumimoji="0" lang="fr-FR" sz="2000" b="1" i="0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</a:rPr>
              <a:t>Le développement des aptitudes de l’apprenant </a:t>
            </a:r>
            <a:r>
              <a:rPr kumimoji="0" lang="fr-FR" sz="2000" b="1" i="0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uLnTx/>
                <a:uFillTx/>
                <a:latin typeface="Comic Sans MS" pitchFamily="66" charset="0"/>
              </a:rPr>
              <a:t>. </a:t>
            </a:r>
          </a:p>
          <a:p>
            <a:pPr marL="411480" marR="0" lvl="0" indent="-342900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None/>
              <a:tabLst/>
              <a:defRPr/>
            </a:pPr>
            <a:r>
              <a:rPr kumimoji="0" lang="fr-FR" sz="2000" b="1" i="0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</a:rPr>
              <a:t> L’acquisition par l’élève des habiletés </a:t>
            </a:r>
            <a:r>
              <a:rPr lang="fr-FR" sz="20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et</a:t>
            </a:r>
            <a:r>
              <a:rPr kumimoji="0" lang="fr-FR" sz="2000" b="1" i="0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mic Sans MS" pitchFamily="66" charset="0"/>
              </a:rPr>
              <a:t> des connaissances </a:t>
            </a:r>
          </a:p>
          <a:p>
            <a:pPr marL="411480" marR="0" lvl="0" indent="-342900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None/>
              <a:tabLst/>
              <a:defRPr/>
            </a:pP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Comic Sans MS" pitchFamily="66" charset="0"/>
              </a:rPr>
              <a:t>   qui lui permettent de gérer sa santé et de s’adapter aux différents environnements .</a:t>
            </a:r>
          </a:p>
          <a:p>
            <a:pPr marL="411480" marR="0" lvl="0" indent="-342900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tx2"/>
              </a:buClr>
              <a:buSzPct val="95000"/>
              <a:buFont typeface="Wingdings"/>
              <a:buChar char=""/>
              <a:tabLst/>
              <a:defRPr/>
            </a:pP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Comic Sans MS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2"/>
          <p:cNvSpPr txBox="1">
            <a:spLocks/>
          </p:cNvSpPr>
          <p:nvPr/>
        </p:nvSpPr>
        <p:spPr>
          <a:xfrm>
            <a:off x="467544" y="2348880"/>
            <a:ext cx="8280920" cy="3456384"/>
          </a:xfrm>
          <a:prstGeom prst="rect">
            <a:avLst/>
          </a:prstGeom>
          <a:solidFill>
            <a:srgbClr val="FF0000"/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perspectiveAbove"/>
            <a:lightRig rig="brightRoom" dir="t">
              <a:rot lat="0" lon="0" rev="16200000"/>
            </a:lightRig>
          </a:scene3d>
          <a:sp3d extrusionH="76200" contourW="12700" prstMaterial="matte">
            <a:bevelT w="127000" h="63500"/>
            <a:extrusionClr>
              <a:schemeClr val="tx2">
                <a:lumMod val="50000"/>
              </a:schemeClr>
            </a:extrusionClr>
            <a:contourClr>
              <a:srgbClr val="FFFF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fr-FR" sz="2800" b="1" dirty="0" smtClean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L’acquisition des habiletés et développement        	des capacités perceptivo motrices.</a:t>
            </a:r>
          </a:p>
          <a:p>
            <a:pPr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fr-FR" sz="2800" b="1" dirty="0" smtClean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Acquisition des connaissances relatives à la 	santé et à la qualité de vie et l’environnement .</a:t>
            </a:r>
          </a:p>
          <a:p>
            <a:pPr indent="-342900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fr-FR" sz="2800" b="1" dirty="0" smtClean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Acquisition des attitudes et comportements liés 	à la déontologie du sport , la compétitivité    loyale , l’autonomie et la prise de responsabilité .</a:t>
            </a:r>
            <a:endParaRPr lang="fr-FR"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7544" y="1412776"/>
            <a:ext cx="1475656" cy="500066"/>
          </a:xfrm>
          <a:prstGeom prst="wedgeRectCallout">
            <a:avLst>
              <a:gd name="adj1" fmla="val -21477"/>
              <a:gd name="adj2" fmla="val 107012"/>
            </a:avLst>
          </a:prstGeom>
          <a:solidFill>
            <a:srgbClr val="FF0000"/>
          </a:solidFill>
          <a:effectLst>
            <a:glow rad="2286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 smtClean="0">
                <a:solidFill>
                  <a:schemeClr val="tx1"/>
                </a:solidFill>
              </a:rPr>
              <a:t>OP 09</a:t>
            </a:r>
          </a:p>
        </p:txBody>
      </p:sp>
      <p:sp>
        <p:nvSpPr>
          <p:cNvPr id="8" name="Rectangle 7"/>
          <p:cNvSpPr/>
          <p:nvPr/>
        </p:nvSpPr>
        <p:spPr>
          <a:xfrm>
            <a:off x="35496" y="285728"/>
            <a:ext cx="6786610" cy="523220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fr-FR" sz="2800" dirty="0" smtClean="0">
                <a:solidFill>
                  <a:schemeClr val="tx1"/>
                </a:solidFill>
              </a:rPr>
              <a:t>3)     LES OBJECTIFS GENERAUX DE L'EPS</a:t>
            </a:r>
            <a:endParaRPr lang="fr-FR" sz="2800" dirty="0">
              <a:solidFill>
                <a:schemeClr val="tx1"/>
              </a:solidFill>
            </a:endParaRP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C9174-9281-45EA-992C-3DD96C7B951D}" type="slidenum">
              <a:rPr lang="fr-FR" smtClean="0"/>
              <a:pPr/>
              <a:t>9</a:t>
            </a:fld>
            <a:endParaRPr lang="fr-FR"/>
          </a:p>
        </p:txBody>
      </p:sp>
      <p:sp>
        <p:nvSpPr>
          <p:cNvPr id="4" name="Titre 3"/>
          <p:cNvSpPr>
            <a:spLocks noGrp="1"/>
          </p:cNvSpPr>
          <p:nvPr>
            <p:ph type="title" idx="4294967295"/>
          </p:nvPr>
        </p:nvSpPr>
        <p:spPr>
          <a:xfrm>
            <a:off x="1" y="888901"/>
            <a:ext cx="4283968" cy="52387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  <a:scene3d>
              <a:camera prst="perspectiveRelaxedModerately"/>
              <a:lightRig rig="threePt" dir="t"/>
            </a:scene3d>
            <a:sp3d extrusionH="57150">
              <a:bevelT w="69850" h="38100" prst="cross"/>
            </a:sp3d>
          </a:bodyPr>
          <a:lstStyle/>
          <a:p>
            <a:r>
              <a:rPr lang="fr-FR" sz="2800" b="1" dirty="0" smtClean="0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4) LA DIDACTIQUE DES APS </a:t>
            </a:r>
            <a:endParaRPr lang="fr-FR" sz="2800" b="1" dirty="0">
              <a:solidFill>
                <a:schemeClr val="l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67544" y="2088138"/>
            <a:ext cx="8280920" cy="2492990"/>
          </a:xfrm>
          <a:prstGeom prst="rect">
            <a:avLst/>
          </a:prstGeom>
          <a:solidFill>
            <a:srgbClr val="00B050"/>
          </a:solidFill>
          <a:ln w="57150">
            <a:solidFill>
              <a:schemeClr val="accent3">
                <a:lumMod val="60000"/>
                <a:lumOff val="40000"/>
              </a:schemeClr>
            </a:solidFill>
          </a:ln>
          <a:scene3d>
            <a:camera prst="perspectiveRelaxedModerately"/>
            <a:lightRig rig="twoPt" dir="t"/>
          </a:scene3d>
          <a:sp3d>
            <a:bevelT w="254000" h="254000"/>
          </a:sp3d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fr-FR" sz="3200" b="1" dirty="0" smtClean="0"/>
              <a:t>   Cohérence </a:t>
            </a:r>
            <a:r>
              <a:rPr lang="fr-FR" sz="3200" b="1" dirty="0" smtClean="0">
                <a:solidFill>
                  <a:srgbClr val="FF0000"/>
                </a:solidFill>
              </a:rPr>
              <a:t>interne et externe </a:t>
            </a:r>
          </a:p>
          <a:p>
            <a:pPr>
              <a:buFont typeface="Arial" pitchFamily="34" charset="0"/>
              <a:buChar char="•"/>
            </a:pPr>
            <a:r>
              <a:rPr lang="fr-FR" sz="3200" b="1" dirty="0" smtClean="0"/>
              <a:t>   </a:t>
            </a:r>
            <a:r>
              <a:rPr lang="fr-FR" sz="3200" b="1" dirty="0" smtClean="0">
                <a:solidFill>
                  <a:srgbClr val="FF0000"/>
                </a:solidFill>
              </a:rPr>
              <a:t>Transdisciplinarité</a:t>
            </a:r>
            <a:r>
              <a:rPr lang="fr-FR" sz="3200" b="1" dirty="0" smtClean="0"/>
              <a:t> </a:t>
            </a:r>
          </a:p>
          <a:p>
            <a:r>
              <a:rPr lang="fr-FR" sz="2000" b="1" i="1" dirty="0" smtClean="0"/>
              <a:t>(Orienté vers les 5 compétences : </a:t>
            </a:r>
            <a:r>
              <a:rPr lang="fr-FR" sz="2000" b="1" i="1" dirty="0" err="1" smtClean="0"/>
              <a:t>cult</a:t>
            </a:r>
            <a:r>
              <a:rPr lang="fr-FR" sz="2000" b="1" i="1" dirty="0" smtClean="0"/>
              <a:t>. com., </a:t>
            </a:r>
            <a:r>
              <a:rPr lang="fr-FR" sz="2000" b="1" i="1" dirty="0" err="1" smtClean="0"/>
              <a:t>métho</a:t>
            </a:r>
            <a:r>
              <a:rPr lang="fr-FR" sz="2000" b="1" i="1" dirty="0" smtClean="0"/>
              <a:t>, </a:t>
            </a:r>
            <a:r>
              <a:rPr lang="fr-FR" sz="2000" b="1" i="1" dirty="0" err="1" smtClean="0"/>
              <a:t>stratég</a:t>
            </a:r>
            <a:r>
              <a:rPr lang="fr-FR" sz="2000" b="1" i="1" dirty="0" smtClean="0"/>
              <a:t>,   techno et les  4 valeurs (la religion islam, droit et devoirs , citoyenneté , patrimoine socio culturel) </a:t>
            </a:r>
          </a:p>
          <a:p>
            <a:pPr>
              <a:buFont typeface="Arial" pitchFamily="34" charset="0"/>
              <a:buChar char="•"/>
            </a:pPr>
            <a:r>
              <a:rPr lang="fr-FR" sz="3200" b="1" dirty="0" smtClean="0"/>
              <a:t>  </a:t>
            </a:r>
            <a:r>
              <a:rPr lang="fr-FR" sz="3200" b="1" dirty="0" smtClean="0">
                <a:solidFill>
                  <a:srgbClr val="FF0000"/>
                </a:solidFill>
              </a:rPr>
              <a:t>Didactique  du module, de l’OTI et de l’OTC </a:t>
            </a:r>
            <a:r>
              <a:rPr lang="fr-FR" sz="3200" b="1" dirty="0" smtClean="0"/>
              <a:t>. 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Analyse des Oriontations pédagogiques 2009(1)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Métro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étro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onderie">
  <a:themeElements>
    <a:clrScheme name="Fonderie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nderie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nderie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Fonderie">
  <a:themeElements>
    <a:clrScheme name="Fonderie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nderie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onderie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Analyse des Oriontations pédagogiques 2009(1)</Template>
  <TotalTime>5</TotalTime>
  <Words>1456</Words>
  <Application>Microsoft Office PowerPoint</Application>
  <PresentationFormat>Affichage à l'écran (4:3)</PresentationFormat>
  <Paragraphs>280</Paragraphs>
  <Slides>23</Slides>
  <Notes>9</Notes>
  <HiddenSlides>0</HiddenSlides>
  <MMClips>0</MMClips>
  <ScaleCrop>false</ScaleCrop>
  <HeadingPairs>
    <vt:vector size="6" baseType="variant">
      <vt:variant>
        <vt:lpstr>Thème</vt:lpstr>
      </vt:variant>
      <vt:variant>
        <vt:i4>3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23</vt:i4>
      </vt:variant>
    </vt:vector>
  </HeadingPairs>
  <TitlesOfParts>
    <vt:vector size="27" baseType="lpstr">
      <vt:lpstr>Analyse des Oriontations pédagogiques 2009(1)</vt:lpstr>
      <vt:lpstr>Fonderie</vt:lpstr>
      <vt:lpstr>1_Fonderie</vt:lpstr>
      <vt:lpstr>Template</vt:lpstr>
      <vt:lpstr>Formation continue au  profit des enseignantes  et enseignants  du secondaire collégiale Délégation  Sidi Bennour   </vt:lpstr>
      <vt:lpstr>لمحة تاريخية </vt:lpstr>
      <vt:lpstr>Diapositive 3</vt:lpstr>
      <vt:lpstr>Diapositive 4</vt:lpstr>
      <vt:lpstr>Diapositive 5</vt:lpstr>
      <vt:lpstr>Définition de la compétence </vt:lpstr>
      <vt:lpstr>Diapositive 7</vt:lpstr>
      <vt:lpstr>Diapositive 8</vt:lpstr>
      <vt:lpstr>4) LA DIDACTIQUE DES APS </vt:lpstr>
      <vt:lpstr>5) LE PROJET PÉDAGOGIQUE</vt:lpstr>
      <vt:lpstr> 6) -OBJECTIF TERMINAL D’INTEGRATION (OTI)</vt:lpstr>
      <vt:lpstr>Diapositive 12</vt:lpstr>
      <vt:lpstr>9) La séquence </vt:lpstr>
      <vt:lpstr>10) - La fiche de la séance ( OP 91)  </vt:lpstr>
      <vt:lpstr> La fiche de la séance (OP 07/09)  </vt:lpstr>
      <vt:lpstr> 11) - Situation  de résolution de problème  (SRP):</vt:lpstr>
      <vt:lpstr>Diapositive 17</vt:lpstr>
      <vt:lpstr> EXEMPLE    S.R.P   VOLEY BALL:</vt:lpstr>
      <vt:lpstr> 12)- EVALUATION et notation </vt:lpstr>
      <vt:lpstr>Grille  de  notation OP 07/09) </vt:lpstr>
      <vt:lpstr>Diapositive 21</vt:lpstr>
      <vt:lpstr>Diapositive 22</vt:lpstr>
      <vt:lpstr>Diapositive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Formation continue au  profit des enseignantes  et enseignants  du secondaire collégiale Délégation  Sidi Bennour   </dc:title>
  <dc:creator>AZIZ</dc:creator>
  <cp:lastModifiedBy>AZIZ</cp:lastModifiedBy>
  <cp:revision>1</cp:revision>
  <dcterms:created xsi:type="dcterms:W3CDTF">2015-04-15T19:46:23Z</dcterms:created>
  <dcterms:modified xsi:type="dcterms:W3CDTF">2015-04-15T19:51:41Z</dcterms:modified>
</cp:coreProperties>
</file>