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7"/>
  </p:notesMasterIdLst>
  <p:sldIdLst>
    <p:sldId id="257" r:id="rId3"/>
    <p:sldId id="259" r:id="rId4"/>
    <p:sldId id="266" r:id="rId5"/>
    <p:sldId id="261" r:id="rId6"/>
    <p:sldId id="262" r:id="rId7"/>
    <p:sldId id="263" r:id="rId8"/>
    <p:sldId id="264" r:id="rId9"/>
    <p:sldId id="267" r:id="rId10"/>
    <p:sldId id="270" r:id="rId11"/>
    <p:sldId id="272" r:id="rId12"/>
    <p:sldId id="274" r:id="rId13"/>
    <p:sldId id="275" r:id="rId14"/>
    <p:sldId id="276" r:id="rId15"/>
    <p:sldId id="277" r:id="rId16"/>
    <p:sldId id="304" r:id="rId17"/>
    <p:sldId id="317" r:id="rId18"/>
    <p:sldId id="318" r:id="rId19"/>
    <p:sldId id="319" r:id="rId20"/>
    <p:sldId id="284" r:id="rId21"/>
    <p:sldId id="310" r:id="rId22"/>
    <p:sldId id="311" r:id="rId23"/>
    <p:sldId id="312" r:id="rId24"/>
    <p:sldId id="313" r:id="rId25"/>
    <p:sldId id="314" r:id="rId26"/>
    <p:sldId id="315" r:id="rId27"/>
    <p:sldId id="298" r:id="rId28"/>
    <p:sldId id="301" r:id="rId29"/>
    <p:sldId id="303" r:id="rId30"/>
    <p:sldId id="307" r:id="rId31"/>
    <p:sldId id="308" r:id="rId32"/>
    <p:sldId id="286" r:id="rId33"/>
    <p:sldId id="297" r:id="rId34"/>
    <p:sldId id="320" r:id="rId35"/>
    <p:sldId id="321" r:id="rId3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C2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88" autoAdjust="0"/>
    <p:restoredTop sz="71685" autoAdjust="0"/>
  </p:normalViewPr>
  <p:slideViewPr>
    <p:cSldViewPr>
      <p:cViewPr>
        <p:scale>
          <a:sx n="57" d="100"/>
          <a:sy n="57" d="100"/>
        </p:scale>
        <p:origin x="-1542" y="-162"/>
      </p:cViewPr>
      <p:guideLst>
        <p:guide orient="horz" pos="2160"/>
        <p:guide pos="2880"/>
      </p:guideLst>
    </p:cSldViewPr>
  </p:slideViewPr>
  <p:notesTextViewPr>
    <p:cViewPr>
      <p:scale>
        <a:sx n="100" d="100"/>
        <a:sy n="100" d="100"/>
      </p:scale>
      <p:origin x="0" y="17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F15E79-D5CE-44ED-8071-75BAA24F2FBD}" type="doc">
      <dgm:prSet loTypeId="urn:microsoft.com/office/officeart/2005/8/layout/vList6" loCatId="list" qsTypeId="urn:microsoft.com/office/officeart/2005/8/quickstyle/3d7" qsCatId="3D" csTypeId="urn:microsoft.com/office/officeart/2005/8/colors/accent1_2" csCatId="accent1" phldr="1"/>
      <dgm:spPr>
        <a:scene3d>
          <a:camera prst="perspectiveLeft" zoom="91000">
            <a:rot lat="0" lon="0" rev="0"/>
          </a:camera>
          <a:lightRig rig="threePt" dir="t">
            <a:rot lat="0" lon="0" rev="20640000"/>
          </a:lightRig>
        </a:scene3d>
      </dgm:spPr>
      <dgm:t>
        <a:bodyPr/>
        <a:lstStyle/>
        <a:p>
          <a:endParaRPr lang="fr-FR"/>
        </a:p>
      </dgm:t>
    </dgm:pt>
    <dgm:pt modelId="{49431E3C-BA88-438E-A450-7987B2D7C16D}">
      <dgm:prSet phldrT="[Texte]" custT="1">
        <dgm:style>
          <a:lnRef idx="2">
            <a:schemeClr val="accent1"/>
          </a:lnRef>
          <a:fillRef idx="1">
            <a:schemeClr val="lt1"/>
          </a:fillRef>
          <a:effectRef idx="0">
            <a:schemeClr val="accent1"/>
          </a:effectRef>
          <a:fontRef idx="minor">
            <a:schemeClr val="dk1"/>
          </a:fontRef>
        </dgm:style>
      </dgm:prSet>
      <dgm:spPr/>
      <dgm:t>
        <a:bodyPr/>
        <a:lstStyle/>
        <a:p>
          <a:r>
            <a:rPr lang="fr-FR" sz="2400" b="1" i="0" dirty="0" smtClean="0"/>
            <a:t>Domaine</a:t>
          </a:r>
          <a:r>
            <a:rPr lang="fr-FR" sz="2400" i="0" dirty="0" smtClean="0"/>
            <a:t> </a:t>
          </a:r>
          <a:r>
            <a:rPr lang="fr-FR" sz="2400" b="1" i="0" dirty="0" smtClean="0"/>
            <a:t>professionnel</a:t>
          </a:r>
          <a:r>
            <a:rPr lang="fr-FR" sz="2400" i="0" dirty="0" smtClean="0"/>
            <a:t>:</a:t>
          </a:r>
          <a:endParaRPr lang="fr-FR" sz="2400" i="0" dirty="0"/>
        </a:p>
      </dgm:t>
    </dgm:pt>
    <dgm:pt modelId="{6EE1D75C-8BC3-46AE-B95A-B1389B190F90}" type="parTrans" cxnId="{F6DBA8E2-6647-4099-A9B8-F9769F954783}">
      <dgm:prSet/>
      <dgm:spPr/>
      <dgm:t>
        <a:bodyPr/>
        <a:lstStyle/>
        <a:p>
          <a:endParaRPr lang="fr-FR"/>
        </a:p>
      </dgm:t>
    </dgm:pt>
    <dgm:pt modelId="{6DD0D5E9-BBFE-45A5-AAF1-40D9179AFE39}" type="sibTrans" cxnId="{F6DBA8E2-6647-4099-A9B8-F9769F954783}">
      <dgm:prSet/>
      <dgm:spPr/>
      <dgm:t>
        <a:bodyPr/>
        <a:lstStyle/>
        <a:p>
          <a:endParaRPr lang="fr-FR"/>
        </a:p>
      </dgm:t>
    </dgm:pt>
    <dgm:pt modelId="{8AFB3008-84D1-41D0-89F5-0219EC22E28C}">
      <dgm:prSet custT="1">
        <dgm:style>
          <a:lnRef idx="2">
            <a:schemeClr val="accent1"/>
          </a:lnRef>
          <a:fillRef idx="1">
            <a:schemeClr val="lt1"/>
          </a:fillRef>
          <a:effectRef idx="0">
            <a:schemeClr val="accent1"/>
          </a:effectRef>
          <a:fontRef idx="minor">
            <a:schemeClr val="dk1"/>
          </a:fontRef>
        </dgm:style>
      </dgm:prSet>
      <dgm:spPr/>
      <dgm:t>
        <a:bodyPr/>
        <a:lstStyle/>
        <a:p>
          <a:r>
            <a:rPr lang="fr-FR" sz="2400" b="1" i="0" dirty="0" smtClean="0"/>
            <a:t>l'enseignement:</a:t>
          </a:r>
          <a:endParaRPr lang="fr-FR" sz="2400" b="1" i="0" dirty="0"/>
        </a:p>
      </dgm:t>
    </dgm:pt>
    <dgm:pt modelId="{6CF78C54-42C8-421E-A369-C200523A2BAE}" type="parTrans" cxnId="{3277651F-2C44-40D9-BEF6-6A7918C6253E}">
      <dgm:prSet/>
      <dgm:spPr/>
      <dgm:t>
        <a:bodyPr/>
        <a:lstStyle/>
        <a:p>
          <a:endParaRPr lang="fr-FR"/>
        </a:p>
      </dgm:t>
    </dgm:pt>
    <dgm:pt modelId="{8BB7B9A4-2659-45F1-89D0-F73EC8C9FC22}" type="sibTrans" cxnId="{3277651F-2C44-40D9-BEF6-6A7918C6253E}">
      <dgm:prSet/>
      <dgm:spPr/>
      <dgm:t>
        <a:bodyPr/>
        <a:lstStyle/>
        <a:p>
          <a:endParaRPr lang="fr-FR"/>
        </a:p>
      </dgm:t>
    </dgm:pt>
    <dgm:pt modelId="{B8E964FD-2A72-41E6-8CA1-4293CF00479E}">
      <dgm:prSet custT="1"/>
      <dgm:spPr/>
      <dgm:t>
        <a:bodyPr/>
        <a:lstStyle/>
        <a:p>
          <a:r>
            <a:rPr lang="fr-FR" sz="1400" b="1" i="1" dirty="0" smtClean="0"/>
            <a:t>la compétence désigne la mobilisation d'un ensemble de ressources en vue de résoudre une situation problème. </a:t>
          </a:r>
          <a:endParaRPr lang="fr-FR" sz="1400" b="1" dirty="0"/>
        </a:p>
      </dgm:t>
    </dgm:pt>
    <dgm:pt modelId="{2F31A28C-1603-4AF8-9167-018909BDB7CA}" type="parTrans" cxnId="{9A788447-2244-41C4-8E82-D251CDA82FBE}">
      <dgm:prSet/>
      <dgm:spPr/>
      <dgm:t>
        <a:bodyPr/>
        <a:lstStyle/>
        <a:p>
          <a:endParaRPr lang="fr-FR"/>
        </a:p>
      </dgm:t>
    </dgm:pt>
    <dgm:pt modelId="{3053C94F-F50B-420B-979B-95C65602809F}" type="sibTrans" cxnId="{9A788447-2244-41C4-8E82-D251CDA82FBE}">
      <dgm:prSet/>
      <dgm:spPr/>
      <dgm:t>
        <a:bodyPr/>
        <a:lstStyle/>
        <a:p>
          <a:endParaRPr lang="fr-FR"/>
        </a:p>
      </dgm:t>
    </dgm:pt>
    <dgm:pt modelId="{92D9AA34-C4AC-47FB-BCC3-EB8193A4E025}">
      <dgm:prSet/>
      <dgm:spPr/>
      <dgm:t>
        <a:bodyPr/>
        <a:lstStyle/>
        <a:p>
          <a:endParaRPr lang="fr-FR" sz="1200" dirty="0"/>
        </a:p>
      </dgm:t>
    </dgm:pt>
    <dgm:pt modelId="{4A0D25FA-4516-4A13-B7BD-A018A123175A}" type="parTrans" cxnId="{0B21AF4B-8A25-49E6-8FA7-640D4F68FEE2}">
      <dgm:prSet/>
      <dgm:spPr/>
      <dgm:t>
        <a:bodyPr/>
        <a:lstStyle/>
        <a:p>
          <a:endParaRPr lang="fr-FR"/>
        </a:p>
      </dgm:t>
    </dgm:pt>
    <dgm:pt modelId="{C370D42F-2F0D-4CCC-BA02-7D189B036856}" type="sibTrans" cxnId="{0B21AF4B-8A25-49E6-8FA7-640D4F68FEE2}">
      <dgm:prSet/>
      <dgm:spPr/>
      <dgm:t>
        <a:bodyPr/>
        <a:lstStyle/>
        <a:p>
          <a:endParaRPr lang="fr-FR"/>
        </a:p>
      </dgm:t>
    </dgm:pt>
    <dgm:pt modelId="{69D9F133-AF7E-4F86-9327-A7584CBED261}">
      <dgm:prSet custT="1">
        <dgm:style>
          <a:lnRef idx="2">
            <a:schemeClr val="accent1"/>
          </a:lnRef>
          <a:fillRef idx="1">
            <a:schemeClr val="lt1"/>
          </a:fillRef>
          <a:effectRef idx="0">
            <a:schemeClr val="accent1"/>
          </a:effectRef>
          <a:fontRef idx="minor">
            <a:schemeClr val="dk1"/>
          </a:fontRef>
        </dgm:style>
      </dgm:prSet>
      <dgm:spPr/>
      <dgm:t>
        <a:bodyPr/>
        <a:lstStyle/>
        <a:p>
          <a:r>
            <a:rPr lang="fr-FR" sz="2400" dirty="0" smtClean="0"/>
            <a:t>Selon </a:t>
          </a:r>
          <a:r>
            <a:rPr lang="fr-FR" sz="2400" b="1" dirty="0" smtClean="0"/>
            <a:t>Philippe </a:t>
          </a:r>
          <a:r>
            <a:rPr lang="fr-FR" sz="2400" b="1" dirty="0" err="1" smtClean="0"/>
            <a:t>Perrenoud</a:t>
          </a:r>
          <a:r>
            <a:rPr lang="fr-FR" sz="2400" b="1" dirty="0" smtClean="0"/>
            <a:t>:</a:t>
          </a:r>
          <a:endParaRPr lang="fr-FR" sz="2400" dirty="0"/>
        </a:p>
      </dgm:t>
    </dgm:pt>
    <dgm:pt modelId="{681EB48B-DF3F-419C-84AD-41E4B9A10BEF}" type="parTrans" cxnId="{EED7AD94-A8D6-4FEC-8FE6-2FC35CEF76DD}">
      <dgm:prSet/>
      <dgm:spPr/>
      <dgm:t>
        <a:bodyPr/>
        <a:lstStyle/>
        <a:p>
          <a:endParaRPr lang="fr-FR"/>
        </a:p>
      </dgm:t>
    </dgm:pt>
    <dgm:pt modelId="{9F76561A-427D-4E06-91F6-5B6FB4E89B13}" type="sibTrans" cxnId="{EED7AD94-A8D6-4FEC-8FE6-2FC35CEF76DD}">
      <dgm:prSet/>
      <dgm:spPr/>
      <dgm:t>
        <a:bodyPr/>
        <a:lstStyle/>
        <a:p>
          <a:endParaRPr lang="fr-FR"/>
        </a:p>
      </dgm:t>
    </dgm:pt>
    <dgm:pt modelId="{694498B8-31D8-4FAA-A4C8-C17C1A1C3F13}">
      <dgm:prSet custT="1"/>
      <dgm:spPr/>
      <dgm:t>
        <a:bodyPr/>
        <a:lstStyle/>
        <a:p>
          <a:r>
            <a:rPr lang="fr-FR" sz="1300" b="1" dirty="0" smtClean="0"/>
            <a:t>«</a:t>
          </a:r>
          <a:r>
            <a:rPr lang="fr-FR" sz="1300" b="1" i="1" dirty="0" smtClean="0"/>
            <a:t>une compétence est une capacité d’action efficace face à une famille de situations, qu’on arrive à maîtriser parce qu’on dispose à la fois des connaissances nécessaires et de la capacité de les </a:t>
          </a:r>
          <a:r>
            <a:rPr lang="fr-FR" sz="1300" b="1" i="1" dirty="0" smtClean="0">
              <a:solidFill>
                <a:schemeClr val="bg1"/>
              </a:solidFill>
            </a:rPr>
            <a:t>mobiliser</a:t>
          </a:r>
          <a:r>
            <a:rPr lang="fr-FR" sz="1300" b="1" i="1" dirty="0" smtClean="0"/>
            <a:t> à bon escient, en temps opportun, pour identifier et résoudre de vrais problèmes</a:t>
          </a:r>
          <a:r>
            <a:rPr lang="fr-FR" sz="1300" b="1" dirty="0" smtClean="0"/>
            <a:t>».</a:t>
          </a:r>
          <a:endParaRPr lang="fr-FR" sz="1300" b="1" dirty="0"/>
        </a:p>
      </dgm:t>
    </dgm:pt>
    <dgm:pt modelId="{B9C83624-0829-4177-A51C-382AEC66C184}" type="parTrans" cxnId="{1805EB59-7DB4-4CF4-9604-DEDE67F2FB8B}">
      <dgm:prSet/>
      <dgm:spPr/>
      <dgm:t>
        <a:bodyPr/>
        <a:lstStyle/>
        <a:p>
          <a:endParaRPr lang="fr-FR"/>
        </a:p>
      </dgm:t>
    </dgm:pt>
    <dgm:pt modelId="{718C72DE-396B-4790-9AF6-D4F93DF29E45}" type="sibTrans" cxnId="{1805EB59-7DB4-4CF4-9604-DEDE67F2FB8B}">
      <dgm:prSet/>
      <dgm:spPr/>
      <dgm:t>
        <a:bodyPr/>
        <a:lstStyle/>
        <a:p>
          <a:endParaRPr lang="fr-FR"/>
        </a:p>
      </dgm:t>
    </dgm:pt>
    <dgm:pt modelId="{37E7E94F-077E-49D2-B289-48BDFEDCA930}">
      <dgm:prSet custT="1">
        <dgm:style>
          <a:lnRef idx="2">
            <a:schemeClr val="accent1"/>
          </a:lnRef>
          <a:fillRef idx="1">
            <a:schemeClr val="lt1"/>
          </a:fillRef>
          <a:effectRef idx="0">
            <a:schemeClr val="accent1"/>
          </a:effectRef>
          <a:fontRef idx="minor">
            <a:schemeClr val="dk1"/>
          </a:fontRef>
        </dgm:style>
      </dgm:prSet>
      <dgm:spPr/>
      <dgm:t>
        <a:bodyPr/>
        <a:lstStyle/>
        <a:p>
          <a:r>
            <a:rPr lang="fr-FR" sz="2400" b="0" i="0" dirty="0" smtClean="0"/>
            <a:t>selon</a:t>
          </a:r>
          <a:r>
            <a:rPr lang="fr-FR" sz="2400" b="1" i="0" dirty="0" smtClean="0"/>
            <a:t> les op:</a:t>
          </a:r>
          <a:endParaRPr lang="fr-FR" sz="2400" b="1" i="0" dirty="0"/>
        </a:p>
      </dgm:t>
    </dgm:pt>
    <dgm:pt modelId="{42017082-FFE0-42EC-B995-8EF796480A8F}" type="parTrans" cxnId="{938BD156-6317-408F-A32E-BBA101F86764}">
      <dgm:prSet/>
      <dgm:spPr/>
      <dgm:t>
        <a:bodyPr/>
        <a:lstStyle/>
        <a:p>
          <a:endParaRPr lang="fr-FR"/>
        </a:p>
      </dgm:t>
    </dgm:pt>
    <dgm:pt modelId="{8D9DE23C-B2D0-4FE4-A9BC-A13A5D009C92}" type="sibTrans" cxnId="{938BD156-6317-408F-A32E-BBA101F86764}">
      <dgm:prSet/>
      <dgm:spPr/>
      <dgm:t>
        <a:bodyPr/>
        <a:lstStyle/>
        <a:p>
          <a:endParaRPr lang="fr-FR"/>
        </a:p>
      </dgm:t>
    </dgm:pt>
    <dgm:pt modelId="{56EB2D00-957B-4A7F-AD8E-9A863AAA0D52}">
      <dgm:prSet custT="1"/>
      <dgm:spPr/>
      <dgm:t>
        <a:bodyPr/>
        <a:lstStyle/>
        <a:p>
          <a:r>
            <a:rPr lang="fr-FR" sz="1250" b="1" i="1" dirty="0" smtClean="0"/>
            <a:t>« un système de connaissances conceptuelles et de connaissances </a:t>
          </a:r>
          <a:r>
            <a:rPr lang="fr-FR" sz="1250" b="1" i="1" dirty="0" smtClean="0">
              <a:solidFill>
                <a:schemeClr val="bg1"/>
              </a:solidFill>
            </a:rPr>
            <a:t>procédurales</a:t>
          </a:r>
          <a:r>
            <a:rPr lang="fr-FR" sz="1250" b="1" i="1" dirty="0" smtClean="0"/>
            <a:t> et comportementales, organisées en schémas opératoires et qui permettent, à l’intérieur d’une famille de situation l’identification d’une tache-problème et sa résolution par une action efficace(performance) »</a:t>
          </a:r>
          <a:endParaRPr lang="fr-FR" sz="1250" b="1" dirty="0"/>
        </a:p>
      </dgm:t>
    </dgm:pt>
    <dgm:pt modelId="{6DC8516D-C139-4C0F-AA60-516834023063}" type="parTrans" cxnId="{A3B2B11C-3DEB-4B29-8C54-8A586D6E1301}">
      <dgm:prSet/>
      <dgm:spPr/>
      <dgm:t>
        <a:bodyPr/>
        <a:lstStyle/>
        <a:p>
          <a:endParaRPr lang="fr-FR"/>
        </a:p>
      </dgm:t>
    </dgm:pt>
    <dgm:pt modelId="{B59CF530-DA25-480A-820A-4EFF61890C03}" type="sibTrans" cxnId="{A3B2B11C-3DEB-4B29-8C54-8A586D6E1301}">
      <dgm:prSet/>
      <dgm:spPr/>
      <dgm:t>
        <a:bodyPr/>
        <a:lstStyle/>
        <a:p>
          <a:endParaRPr lang="fr-FR"/>
        </a:p>
      </dgm:t>
    </dgm:pt>
    <dgm:pt modelId="{001F56E9-43AC-42F6-A1B4-13AFE7B6BEB7}">
      <dgm:prSet phldrT="[Texte]" custT="1"/>
      <dgm:spPr/>
      <dgm:t>
        <a:bodyPr/>
        <a:lstStyle/>
        <a:p>
          <a:r>
            <a:rPr lang="fr-FR" sz="1600" b="1" i="1" dirty="0" smtClean="0"/>
            <a:t>la compétence résulte de la mobilisation et de l'utilisation d'un ensemble de ressources internes ou externes dans des situations relevant d'un contexte professionnel</a:t>
          </a:r>
          <a:r>
            <a:rPr lang="fr-FR" sz="1400" b="1" i="1" dirty="0" smtClean="0"/>
            <a:t>. </a:t>
          </a:r>
          <a:endParaRPr lang="fr-FR" sz="1400" dirty="0"/>
        </a:p>
      </dgm:t>
    </dgm:pt>
    <dgm:pt modelId="{3B6D38E2-1573-49FA-AA4F-8F550CB6D522}" type="parTrans" cxnId="{A6DAEDE0-810A-4569-894C-8C10A60AC3F9}">
      <dgm:prSet/>
      <dgm:spPr/>
      <dgm:t>
        <a:bodyPr/>
        <a:lstStyle/>
        <a:p>
          <a:endParaRPr lang="fr-FR"/>
        </a:p>
      </dgm:t>
    </dgm:pt>
    <dgm:pt modelId="{D6779C40-6AE6-4094-8B51-2D119E55C2A6}" type="sibTrans" cxnId="{A6DAEDE0-810A-4569-894C-8C10A60AC3F9}">
      <dgm:prSet/>
      <dgm:spPr/>
      <dgm:t>
        <a:bodyPr/>
        <a:lstStyle/>
        <a:p>
          <a:endParaRPr lang="fr-FR"/>
        </a:p>
      </dgm:t>
    </dgm:pt>
    <dgm:pt modelId="{A220ADFA-A3C8-410C-A95C-674C5A2926A5}" type="pres">
      <dgm:prSet presAssocID="{9BF15E79-D5CE-44ED-8071-75BAA24F2FBD}" presName="Name0" presStyleCnt="0">
        <dgm:presLayoutVars>
          <dgm:dir/>
          <dgm:animLvl val="lvl"/>
          <dgm:resizeHandles/>
        </dgm:presLayoutVars>
      </dgm:prSet>
      <dgm:spPr/>
      <dgm:t>
        <a:bodyPr/>
        <a:lstStyle/>
        <a:p>
          <a:endParaRPr lang="fr-FR"/>
        </a:p>
      </dgm:t>
    </dgm:pt>
    <dgm:pt modelId="{4A22E713-2510-4745-BC15-4ED5E98CE940}" type="pres">
      <dgm:prSet presAssocID="{49431E3C-BA88-438E-A450-7987B2D7C16D}" presName="linNode" presStyleCnt="0"/>
      <dgm:spPr/>
    </dgm:pt>
    <dgm:pt modelId="{745BE7D7-844A-40E9-B54C-3E1E5F7D773C}" type="pres">
      <dgm:prSet presAssocID="{49431E3C-BA88-438E-A450-7987B2D7C16D}" presName="parentShp" presStyleLbl="node1" presStyleIdx="0" presStyleCnt="4">
        <dgm:presLayoutVars>
          <dgm:bulletEnabled val="1"/>
        </dgm:presLayoutVars>
      </dgm:prSet>
      <dgm:spPr/>
      <dgm:t>
        <a:bodyPr/>
        <a:lstStyle/>
        <a:p>
          <a:endParaRPr lang="fr-FR"/>
        </a:p>
      </dgm:t>
    </dgm:pt>
    <dgm:pt modelId="{FFBAF9F6-81D0-4D00-9F00-719A4623D5AE}" type="pres">
      <dgm:prSet presAssocID="{49431E3C-BA88-438E-A450-7987B2D7C16D}" presName="childShp" presStyleLbl="bgAccFollowNode1" presStyleIdx="0" presStyleCnt="4">
        <dgm:presLayoutVars>
          <dgm:bulletEnabled val="1"/>
        </dgm:presLayoutVars>
      </dgm:prSet>
      <dgm:spPr/>
      <dgm:t>
        <a:bodyPr/>
        <a:lstStyle/>
        <a:p>
          <a:endParaRPr lang="fr-FR"/>
        </a:p>
      </dgm:t>
    </dgm:pt>
    <dgm:pt modelId="{60B3BF27-76B9-405A-9D92-D54A912109D7}" type="pres">
      <dgm:prSet presAssocID="{6DD0D5E9-BBFE-45A5-AAF1-40D9179AFE39}" presName="spacing" presStyleCnt="0"/>
      <dgm:spPr/>
    </dgm:pt>
    <dgm:pt modelId="{16F0314C-BEE1-4C08-AC95-13080C4B5183}" type="pres">
      <dgm:prSet presAssocID="{8AFB3008-84D1-41D0-89F5-0219EC22E28C}" presName="linNode" presStyleCnt="0"/>
      <dgm:spPr/>
    </dgm:pt>
    <dgm:pt modelId="{48608A8D-2D03-426D-A5F7-868351BE6DE4}" type="pres">
      <dgm:prSet presAssocID="{8AFB3008-84D1-41D0-89F5-0219EC22E28C}" presName="parentShp" presStyleLbl="node1" presStyleIdx="1" presStyleCnt="4">
        <dgm:presLayoutVars>
          <dgm:bulletEnabled val="1"/>
        </dgm:presLayoutVars>
      </dgm:prSet>
      <dgm:spPr/>
      <dgm:t>
        <a:bodyPr/>
        <a:lstStyle/>
        <a:p>
          <a:endParaRPr lang="fr-FR"/>
        </a:p>
      </dgm:t>
    </dgm:pt>
    <dgm:pt modelId="{BEC33695-4098-43A8-9F1A-0F83725A8A06}" type="pres">
      <dgm:prSet presAssocID="{8AFB3008-84D1-41D0-89F5-0219EC22E28C}" presName="childShp" presStyleLbl="bgAccFollowNode1" presStyleIdx="1" presStyleCnt="4">
        <dgm:presLayoutVars>
          <dgm:bulletEnabled val="1"/>
        </dgm:presLayoutVars>
      </dgm:prSet>
      <dgm:spPr/>
      <dgm:t>
        <a:bodyPr/>
        <a:lstStyle/>
        <a:p>
          <a:endParaRPr lang="fr-FR"/>
        </a:p>
      </dgm:t>
    </dgm:pt>
    <dgm:pt modelId="{01676B0B-B094-45DD-B168-10D276BFCB6C}" type="pres">
      <dgm:prSet presAssocID="{8BB7B9A4-2659-45F1-89D0-F73EC8C9FC22}" presName="spacing" presStyleCnt="0"/>
      <dgm:spPr/>
    </dgm:pt>
    <dgm:pt modelId="{64653EA5-A115-48AF-9246-2851B89D719E}" type="pres">
      <dgm:prSet presAssocID="{69D9F133-AF7E-4F86-9327-A7584CBED261}" presName="linNode" presStyleCnt="0"/>
      <dgm:spPr/>
    </dgm:pt>
    <dgm:pt modelId="{989AA990-34FD-4568-A0A2-1CB77AEB4DF5}" type="pres">
      <dgm:prSet presAssocID="{69D9F133-AF7E-4F86-9327-A7584CBED261}" presName="parentShp" presStyleLbl="node1" presStyleIdx="2" presStyleCnt="4">
        <dgm:presLayoutVars>
          <dgm:bulletEnabled val="1"/>
        </dgm:presLayoutVars>
      </dgm:prSet>
      <dgm:spPr/>
      <dgm:t>
        <a:bodyPr/>
        <a:lstStyle/>
        <a:p>
          <a:endParaRPr lang="fr-FR"/>
        </a:p>
      </dgm:t>
    </dgm:pt>
    <dgm:pt modelId="{6EA9DFC8-CC46-4AE4-BAC4-B613B1F93E31}" type="pres">
      <dgm:prSet presAssocID="{69D9F133-AF7E-4F86-9327-A7584CBED261}" presName="childShp" presStyleLbl="bgAccFollowNode1" presStyleIdx="2" presStyleCnt="4">
        <dgm:presLayoutVars>
          <dgm:bulletEnabled val="1"/>
        </dgm:presLayoutVars>
      </dgm:prSet>
      <dgm:spPr/>
      <dgm:t>
        <a:bodyPr/>
        <a:lstStyle/>
        <a:p>
          <a:endParaRPr lang="fr-FR"/>
        </a:p>
      </dgm:t>
    </dgm:pt>
    <dgm:pt modelId="{5F6A9DA1-D338-43A8-9F89-FF9E5482CEC7}" type="pres">
      <dgm:prSet presAssocID="{9F76561A-427D-4E06-91F6-5B6FB4E89B13}" presName="spacing" presStyleCnt="0"/>
      <dgm:spPr/>
    </dgm:pt>
    <dgm:pt modelId="{6A897A2B-F023-436D-A928-499A0191802E}" type="pres">
      <dgm:prSet presAssocID="{37E7E94F-077E-49D2-B289-48BDFEDCA930}" presName="linNode" presStyleCnt="0"/>
      <dgm:spPr/>
    </dgm:pt>
    <dgm:pt modelId="{BBC185A0-3DDF-4EC4-94F0-595BEA31F3B0}" type="pres">
      <dgm:prSet presAssocID="{37E7E94F-077E-49D2-B289-48BDFEDCA930}" presName="parentShp" presStyleLbl="node1" presStyleIdx="3" presStyleCnt="4">
        <dgm:presLayoutVars>
          <dgm:bulletEnabled val="1"/>
        </dgm:presLayoutVars>
      </dgm:prSet>
      <dgm:spPr/>
      <dgm:t>
        <a:bodyPr/>
        <a:lstStyle/>
        <a:p>
          <a:endParaRPr lang="fr-FR"/>
        </a:p>
      </dgm:t>
    </dgm:pt>
    <dgm:pt modelId="{7370CEA6-D457-41E6-A9C4-64C9471B17B0}" type="pres">
      <dgm:prSet presAssocID="{37E7E94F-077E-49D2-B289-48BDFEDCA930}" presName="childShp" presStyleLbl="bgAccFollowNode1" presStyleIdx="3" presStyleCnt="4">
        <dgm:presLayoutVars>
          <dgm:bulletEnabled val="1"/>
        </dgm:presLayoutVars>
      </dgm:prSet>
      <dgm:spPr/>
      <dgm:t>
        <a:bodyPr/>
        <a:lstStyle/>
        <a:p>
          <a:endParaRPr lang="fr-FR"/>
        </a:p>
      </dgm:t>
    </dgm:pt>
  </dgm:ptLst>
  <dgm:cxnLst>
    <dgm:cxn modelId="{9A788447-2244-41C4-8E82-D251CDA82FBE}" srcId="{8AFB3008-84D1-41D0-89F5-0219EC22E28C}" destId="{B8E964FD-2A72-41E6-8CA1-4293CF00479E}" srcOrd="1" destOrd="0" parTransId="{2F31A28C-1603-4AF8-9167-018909BDB7CA}" sibTransId="{3053C94F-F50B-420B-979B-95C65602809F}"/>
    <dgm:cxn modelId="{F6DBA8E2-6647-4099-A9B8-F9769F954783}" srcId="{9BF15E79-D5CE-44ED-8071-75BAA24F2FBD}" destId="{49431E3C-BA88-438E-A450-7987B2D7C16D}" srcOrd="0" destOrd="0" parTransId="{6EE1D75C-8BC3-46AE-B95A-B1389B190F90}" sibTransId="{6DD0D5E9-BBFE-45A5-AAF1-40D9179AFE39}"/>
    <dgm:cxn modelId="{EED7AD94-A8D6-4FEC-8FE6-2FC35CEF76DD}" srcId="{9BF15E79-D5CE-44ED-8071-75BAA24F2FBD}" destId="{69D9F133-AF7E-4F86-9327-A7584CBED261}" srcOrd="2" destOrd="0" parTransId="{681EB48B-DF3F-419C-84AD-41E4B9A10BEF}" sibTransId="{9F76561A-427D-4E06-91F6-5B6FB4E89B13}"/>
    <dgm:cxn modelId="{1805EB59-7DB4-4CF4-9604-DEDE67F2FB8B}" srcId="{69D9F133-AF7E-4F86-9327-A7584CBED261}" destId="{694498B8-31D8-4FAA-A4C8-C17C1A1C3F13}" srcOrd="0" destOrd="0" parTransId="{B9C83624-0829-4177-A51C-382AEC66C184}" sibTransId="{718C72DE-396B-4790-9AF6-D4F93DF29E45}"/>
    <dgm:cxn modelId="{C9B1D127-EC7C-492D-BBEE-C9D205A13BF2}" type="presOf" srcId="{56EB2D00-957B-4A7F-AD8E-9A863AAA0D52}" destId="{7370CEA6-D457-41E6-A9C4-64C9471B17B0}" srcOrd="0" destOrd="0" presId="urn:microsoft.com/office/officeart/2005/8/layout/vList6"/>
    <dgm:cxn modelId="{54259C76-45DF-4569-9BB8-AD2E486FF8BF}" type="presOf" srcId="{B8E964FD-2A72-41E6-8CA1-4293CF00479E}" destId="{BEC33695-4098-43A8-9F1A-0F83725A8A06}" srcOrd="0" destOrd="1" presId="urn:microsoft.com/office/officeart/2005/8/layout/vList6"/>
    <dgm:cxn modelId="{91903643-BE8F-46E0-B735-2BFD737E4941}" type="presOf" srcId="{694498B8-31D8-4FAA-A4C8-C17C1A1C3F13}" destId="{6EA9DFC8-CC46-4AE4-BAC4-B613B1F93E31}" srcOrd="0" destOrd="0" presId="urn:microsoft.com/office/officeart/2005/8/layout/vList6"/>
    <dgm:cxn modelId="{333F11D2-DD85-485F-9C81-89866840D054}" type="presOf" srcId="{001F56E9-43AC-42F6-A1B4-13AFE7B6BEB7}" destId="{FFBAF9F6-81D0-4D00-9F00-719A4623D5AE}" srcOrd="0" destOrd="0" presId="urn:microsoft.com/office/officeart/2005/8/layout/vList6"/>
    <dgm:cxn modelId="{9706855F-6C92-4C85-85E5-B174F438E0FA}" type="presOf" srcId="{69D9F133-AF7E-4F86-9327-A7584CBED261}" destId="{989AA990-34FD-4568-A0A2-1CB77AEB4DF5}" srcOrd="0" destOrd="0" presId="urn:microsoft.com/office/officeart/2005/8/layout/vList6"/>
    <dgm:cxn modelId="{A6DAEDE0-810A-4569-894C-8C10A60AC3F9}" srcId="{49431E3C-BA88-438E-A450-7987B2D7C16D}" destId="{001F56E9-43AC-42F6-A1B4-13AFE7B6BEB7}" srcOrd="0" destOrd="0" parTransId="{3B6D38E2-1573-49FA-AA4F-8F550CB6D522}" sibTransId="{D6779C40-6AE6-4094-8B51-2D119E55C2A6}"/>
    <dgm:cxn modelId="{61FE547D-D4B0-4210-AC6E-F6DC96193C70}" type="presOf" srcId="{9BF15E79-D5CE-44ED-8071-75BAA24F2FBD}" destId="{A220ADFA-A3C8-410C-A95C-674C5A2926A5}" srcOrd="0" destOrd="0" presId="urn:microsoft.com/office/officeart/2005/8/layout/vList6"/>
    <dgm:cxn modelId="{0B21AF4B-8A25-49E6-8FA7-640D4F68FEE2}" srcId="{8AFB3008-84D1-41D0-89F5-0219EC22E28C}" destId="{92D9AA34-C4AC-47FB-BCC3-EB8193A4E025}" srcOrd="0" destOrd="0" parTransId="{4A0D25FA-4516-4A13-B7BD-A018A123175A}" sibTransId="{C370D42F-2F0D-4CCC-BA02-7D189B036856}"/>
    <dgm:cxn modelId="{A3B2B11C-3DEB-4B29-8C54-8A586D6E1301}" srcId="{37E7E94F-077E-49D2-B289-48BDFEDCA930}" destId="{56EB2D00-957B-4A7F-AD8E-9A863AAA0D52}" srcOrd="0" destOrd="0" parTransId="{6DC8516D-C139-4C0F-AA60-516834023063}" sibTransId="{B59CF530-DA25-480A-820A-4EFF61890C03}"/>
    <dgm:cxn modelId="{8C63A8E4-EF02-46F4-9611-46AE572A737D}" type="presOf" srcId="{49431E3C-BA88-438E-A450-7987B2D7C16D}" destId="{745BE7D7-844A-40E9-B54C-3E1E5F7D773C}" srcOrd="0" destOrd="0" presId="urn:microsoft.com/office/officeart/2005/8/layout/vList6"/>
    <dgm:cxn modelId="{93D266B7-968A-44D5-B87B-A322B9126829}" type="presOf" srcId="{37E7E94F-077E-49D2-B289-48BDFEDCA930}" destId="{BBC185A0-3DDF-4EC4-94F0-595BEA31F3B0}" srcOrd="0" destOrd="0" presId="urn:microsoft.com/office/officeart/2005/8/layout/vList6"/>
    <dgm:cxn modelId="{9EE7926B-5E4B-4071-9A20-2CA4B0029C85}" type="presOf" srcId="{8AFB3008-84D1-41D0-89F5-0219EC22E28C}" destId="{48608A8D-2D03-426D-A5F7-868351BE6DE4}" srcOrd="0" destOrd="0" presId="urn:microsoft.com/office/officeart/2005/8/layout/vList6"/>
    <dgm:cxn modelId="{3277651F-2C44-40D9-BEF6-6A7918C6253E}" srcId="{9BF15E79-D5CE-44ED-8071-75BAA24F2FBD}" destId="{8AFB3008-84D1-41D0-89F5-0219EC22E28C}" srcOrd="1" destOrd="0" parTransId="{6CF78C54-42C8-421E-A369-C200523A2BAE}" sibTransId="{8BB7B9A4-2659-45F1-89D0-F73EC8C9FC22}"/>
    <dgm:cxn modelId="{B4E775E3-1A72-4B7F-B04C-9B3B34531218}" type="presOf" srcId="{92D9AA34-C4AC-47FB-BCC3-EB8193A4E025}" destId="{BEC33695-4098-43A8-9F1A-0F83725A8A06}" srcOrd="0" destOrd="0" presId="urn:microsoft.com/office/officeart/2005/8/layout/vList6"/>
    <dgm:cxn modelId="{938BD156-6317-408F-A32E-BBA101F86764}" srcId="{9BF15E79-D5CE-44ED-8071-75BAA24F2FBD}" destId="{37E7E94F-077E-49D2-B289-48BDFEDCA930}" srcOrd="3" destOrd="0" parTransId="{42017082-FFE0-42EC-B995-8EF796480A8F}" sibTransId="{8D9DE23C-B2D0-4FE4-A9BC-A13A5D009C92}"/>
    <dgm:cxn modelId="{89B5F7B9-44A8-4C79-8967-2E92BFB8B5F5}" type="presParOf" srcId="{A220ADFA-A3C8-410C-A95C-674C5A2926A5}" destId="{4A22E713-2510-4745-BC15-4ED5E98CE940}" srcOrd="0" destOrd="0" presId="urn:microsoft.com/office/officeart/2005/8/layout/vList6"/>
    <dgm:cxn modelId="{1E42281F-51F4-4D42-A949-2DA8BA831571}" type="presParOf" srcId="{4A22E713-2510-4745-BC15-4ED5E98CE940}" destId="{745BE7D7-844A-40E9-B54C-3E1E5F7D773C}" srcOrd="0" destOrd="0" presId="urn:microsoft.com/office/officeart/2005/8/layout/vList6"/>
    <dgm:cxn modelId="{E8CB2DB8-FF40-4544-8936-9B2373F96FA7}" type="presParOf" srcId="{4A22E713-2510-4745-BC15-4ED5E98CE940}" destId="{FFBAF9F6-81D0-4D00-9F00-719A4623D5AE}" srcOrd="1" destOrd="0" presId="urn:microsoft.com/office/officeart/2005/8/layout/vList6"/>
    <dgm:cxn modelId="{18046B63-E702-495B-8AC2-B1BB8C7CB8B3}" type="presParOf" srcId="{A220ADFA-A3C8-410C-A95C-674C5A2926A5}" destId="{60B3BF27-76B9-405A-9D92-D54A912109D7}" srcOrd="1" destOrd="0" presId="urn:microsoft.com/office/officeart/2005/8/layout/vList6"/>
    <dgm:cxn modelId="{0695D308-CE6E-444F-8D69-AAB6826067E1}" type="presParOf" srcId="{A220ADFA-A3C8-410C-A95C-674C5A2926A5}" destId="{16F0314C-BEE1-4C08-AC95-13080C4B5183}" srcOrd="2" destOrd="0" presId="urn:microsoft.com/office/officeart/2005/8/layout/vList6"/>
    <dgm:cxn modelId="{3AD4F9FB-CD74-4318-89EB-588D64B9AB4B}" type="presParOf" srcId="{16F0314C-BEE1-4C08-AC95-13080C4B5183}" destId="{48608A8D-2D03-426D-A5F7-868351BE6DE4}" srcOrd="0" destOrd="0" presId="urn:microsoft.com/office/officeart/2005/8/layout/vList6"/>
    <dgm:cxn modelId="{59E00C89-BC10-4579-BBA7-692BC6E2737E}" type="presParOf" srcId="{16F0314C-BEE1-4C08-AC95-13080C4B5183}" destId="{BEC33695-4098-43A8-9F1A-0F83725A8A06}" srcOrd="1" destOrd="0" presId="urn:microsoft.com/office/officeart/2005/8/layout/vList6"/>
    <dgm:cxn modelId="{7B21FD8F-58F8-4F28-B1F8-5D139FB564DF}" type="presParOf" srcId="{A220ADFA-A3C8-410C-A95C-674C5A2926A5}" destId="{01676B0B-B094-45DD-B168-10D276BFCB6C}" srcOrd="3" destOrd="0" presId="urn:microsoft.com/office/officeart/2005/8/layout/vList6"/>
    <dgm:cxn modelId="{D022B8F8-CC2C-415C-8F92-6C9193556898}" type="presParOf" srcId="{A220ADFA-A3C8-410C-A95C-674C5A2926A5}" destId="{64653EA5-A115-48AF-9246-2851B89D719E}" srcOrd="4" destOrd="0" presId="urn:microsoft.com/office/officeart/2005/8/layout/vList6"/>
    <dgm:cxn modelId="{ED48B423-69E9-4B24-B81F-51BB0EBBA394}" type="presParOf" srcId="{64653EA5-A115-48AF-9246-2851B89D719E}" destId="{989AA990-34FD-4568-A0A2-1CB77AEB4DF5}" srcOrd="0" destOrd="0" presId="urn:microsoft.com/office/officeart/2005/8/layout/vList6"/>
    <dgm:cxn modelId="{819FD59E-39DB-4DF1-BBBB-F8E82401AC35}" type="presParOf" srcId="{64653EA5-A115-48AF-9246-2851B89D719E}" destId="{6EA9DFC8-CC46-4AE4-BAC4-B613B1F93E31}" srcOrd="1" destOrd="0" presId="urn:microsoft.com/office/officeart/2005/8/layout/vList6"/>
    <dgm:cxn modelId="{BB7FE0D4-41B2-44D3-B55B-942C4DF43E58}" type="presParOf" srcId="{A220ADFA-A3C8-410C-A95C-674C5A2926A5}" destId="{5F6A9DA1-D338-43A8-9F89-FF9E5482CEC7}" srcOrd="5" destOrd="0" presId="urn:microsoft.com/office/officeart/2005/8/layout/vList6"/>
    <dgm:cxn modelId="{A19A75D4-DF12-464E-B382-AFEDE5785622}" type="presParOf" srcId="{A220ADFA-A3C8-410C-A95C-674C5A2926A5}" destId="{6A897A2B-F023-436D-A928-499A0191802E}" srcOrd="6" destOrd="0" presId="urn:microsoft.com/office/officeart/2005/8/layout/vList6"/>
    <dgm:cxn modelId="{06D254B6-1CE7-4CDB-876E-5EE4C1F9594D}" type="presParOf" srcId="{6A897A2B-F023-436D-A928-499A0191802E}" destId="{BBC185A0-3DDF-4EC4-94F0-595BEA31F3B0}" srcOrd="0" destOrd="0" presId="urn:microsoft.com/office/officeart/2005/8/layout/vList6"/>
    <dgm:cxn modelId="{03C51577-790A-45E3-8090-3FCAF1F38469}" type="presParOf" srcId="{6A897A2B-F023-436D-A928-499A0191802E}" destId="{7370CEA6-D457-41E6-A9C4-64C9471B17B0}" srcOrd="1" destOrd="0" presId="urn:microsoft.com/office/officeart/2005/8/layout/v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C5A01F-25DF-4A99-99D7-2A54FCFE9943}"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fr-FR"/>
        </a:p>
      </dgm:t>
    </dgm:pt>
    <dgm:pt modelId="{04FD5B5D-FF52-47ED-8994-F3F3BF0E58C3}">
      <dgm:prSet phldrT="[Texte]"/>
      <dgm:spPr/>
      <dgm:t>
        <a:bodyPr/>
        <a:lstStyle/>
        <a:p>
          <a:r>
            <a:rPr lang="fr-FR" dirty="0" smtClean="0"/>
            <a:t>spécifique</a:t>
          </a:r>
          <a:endParaRPr lang="fr-FR" dirty="0"/>
        </a:p>
      </dgm:t>
    </dgm:pt>
    <dgm:pt modelId="{999CF89C-CC13-4CB5-A616-424BAC589876}" type="parTrans" cxnId="{824B2402-7C4A-493C-91D1-2EDD6EF28D1F}">
      <dgm:prSet/>
      <dgm:spPr/>
      <dgm:t>
        <a:bodyPr/>
        <a:lstStyle/>
        <a:p>
          <a:endParaRPr lang="fr-FR"/>
        </a:p>
      </dgm:t>
    </dgm:pt>
    <dgm:pt modelId="{168BEC61-C69B-4DFC-A81C-0817D02182E9}" type="sibTrans" cxnId="{824B2402-7C4A-493C-91D1-2EDD6EF28D1F}">
      <dgm:prSet/>
      <dgm:spPr/>
      <dgm:t>
        <a:bodyPr/>
        <a:lstStyle/>
        <a:p>
          <a:endParaRPr lang="fr-FR"/>
        </a:p>
      </dgm:t>
    </dgm:pt>
    <dgm:pt modelId="{44FBC060-320B-4DDA-A1DD-F67EE9D9560B}">
      <dgm:prSet phldrT="[Texte]"/>
      <dgm:spPr/>
      <dgm:t>
        <a:bodyPr/>
        <a:lstStyle/>
        <a:p>
          <a:r>
            <a:rPr lang="fr-FR" dirty="0" smtClean="0"/>
            <a:t>propre à une seule activité </a:t>
          </a:r>
          <a:endParaRPr lang="fr-FR" dirty="0"/>
        </a:p>
      </dgm:t>
    </dgm:pt>
    <dgm:pt modelId="{C9313CDE-0194-4CCA-BA2D-004C89E571A3}" type="parTrans" cxnId="{A6E05B60-1CDB-48A1-AD84-05E06A391D49}">
      <dgm:prSet/>
      <dgm:spPr/>
      <dgm:t>
        <a:bodyPr/>
        <a:lstStyle/>
        <a:p>
          <a:endParaRPr lang="fr-FR"/>
        </a:p>
      </dgm:t>
    </dgm:pt>
    <dgm:pt modelId="{3B3C1C52-8FAE-42A8-943F-002E0174EB89}" type="sibTrans" cxnId="{A6E05B60-1CDB-48A1-AD84-05E06A391D49}">
      <dgm:prSet/>
      <dgm:spPr/>
      <dgm:t>
        <a:bodyPr/>
        <a:lstStyle/>
        <a:p>
          <a:endParaRPr lang="fr-FR"/>
        </a:p>
      </dgm:t>
    </dgm:pt>
    <dgm:pt modelId="{B108DE37-7B7B-4125-AE73-46FF5142E791}">
      <dgm:prSet phldrT="[Texte]"/>
      <dgm:spPr/>
      <dgm:t>
        <a:bodyPr/>
        <a:lstStyle/>
        <a:p>
          <a:r>
            <a:rPr lang="fr-FR" dirty="0" smtClean="0"/>
            <a:t>transversale</a:t>
          </a:r>
          <a:endParaRPr lang="fr-FR" dirty="0"/>
        </a:p>
      </dgm:t>
    </dgm:pt>
    <dgm:pt modelId="{58A26BC7-DFC3-4A55-8EF1-82C0A1256DA0}" type="parTrans" cxnId="{B7636C95-AB7C-4EC7-9512-BCD333411A3B}">
      <dgm:prSet/>
      <dgm:spPr/>
      <dgm:t>
        <a:bodyPr/>
        <a:lstStyle/>
        <a:p>
          <a:endParaRPr lang="fr-FR"/>
        </a:p>
      </dgm:t>
    </dgm:pt>
    <dgm:pt modelId="{75598672-FCFA-4619-BEC1-D94D2079BE31}" type="sibTrans" cxnId="{B7636C95-AB7C-4EC7-9512-BCD333411A3B}">
      <dgm:prSet/>
      <dgm:spPr/>
      <dgm:t>
        <a:bodyPr/>
        <a:lstStyle/>
        <a:p>
          <a:endParaRPr lang="fr-FR"/>
        </a:p>
      </dgm:t>
    </dgm:pt>
    <dgm:pt modelId="{0A07D0A8-51E8-4B52-9102-BDB1B31D0953}">
      <dgm:prSet phldrT="[Texte]"/>
      <dgm:spPr/>
      <dgm:t>
        <a:bodyPr/>
        <a:lstStyle/>
        <a:p>
          <a:r>
            <a:rPr lang="fr-FR" dirty="0" smtClean="0"/>
            <a:t>propre à un même groupe d’activité , </a:t>
          </a:r>
          <a:endParaRPr lang="fr-FR" dirty="0"/>
        </a:p>
      </dgm:t>
    </dgm:pt>
    <dgm:pt modelId="{63DA5A9C-5C0D-45EF-BE43-F48C33B6951C}" type="parTrans" cxnId="{4CDD1D23-1B96-413A-AB66-820E8E27FE36}">
      <dgm:prSet/>
      <dgm:spPr/>
      <dgm:t>
        <a:bodyPr/>
        <a:lstStyle/>
        <a:p>
          <a:endParaRPr lang="fr-FR"/>
        </a:p>
      </dgm:t>
    </dgm:pt>
    <dgm:pt modelId="{49DF9592-FA8B-4FC5-9CB7-C71EFFF2A5DD}" type="sibTrans" cxnId="{4CDD1D23-1B96-413A-AB66-820E8E27FE36}">
      <dgm:prSet/>
      <dgm:spPr/>
      <dgm:t>
        <a:bodyPr/>
        <a:lstStyle/>
        <a:p>
          <a:endParaRPr lang="fr-FR"/>
        </a:p>
      </dgm:t>
    </dgm:pt>
    <dgm:pt modelId="{1E5C5E71-303B-473A-B98C-2D5291982653}">
      <dgm:prSet phldrT="[Texte]"/>
      <dgm:spPr/>
      <dgm:t>
        <a:bodyPr/>
        <a:lstStyle/>
        <a:p>
          <a:r>
            <a:rPr lang="fr-FR" dirty="0" smtClean="0"/>
            <a:t>générale</a:t>
          </a:r>
          <a:endParaRPr lang="fr-FR" dirty="0"/>
        </a:p>
      </dgm:t>
    </dgm:pt>
    <dgm:pt modelId="{A77A135F-A879-45AC-B087-DA9C74831A88}" type="parTrans" cxnId="{2C88E7AA-ED50-4E71-B33A-04C1DCF82028}">
      <dgm:prSet/>
      <dgm:spPr/>
      <dgm:t>
        <a:bodyPr/>
        <a:lstStyle/>
        <a:p>
          <a:endParaRPr lang="fr-FR"/>
        </a:p>
      </dgm:t>
    </dgm:pt>
    <dgm:pt modelId="{C32C3E0D-F261-435A-84BC-462270262BF5}" type="sibTrans" cxnId="{2C88E7AA-ED50-4E71-B33A-04C1DCF82028}">
      <dgm:prSet/>
      <dgm:spPr/>
      <dgm:t>
        <a:bodyPr/>
        <a:lstStyle/>
        <a:p>
          <a:endParaRPr lang="fr-FR"/>
        </a:p>
      </dgm:t>
    </dgm:pt>
    <dgm:pt modelId="{FF3EF122-E758-4D6E-BCB5-762B8178CB1D}">
      <dgm:prSet phldrT="[Texte]"/>
      <dgm:spPr/>
      <dgm:t>
        <a:bodyPr/>
        <a:lstStyle/>
        <a:p>
          <a:r>
            <a:rPr lang="fr-FR" dirty="0" smtClean="0"/>
            <a:t>c’est une compétence développée dans une APSA </a:t>
          </a:r>
          <a:endParaRPr lang="fr-FR" dirty="0"/>
        </a:p>
      </dgm:t>
    </dgm:pt>
    <dgm:pt modelId="{2A076DBF-26BA-4879-BEFE-BAEDD1C790DE}" type="parTrans" cxnId="{AAA2C8DA-EB2C-4084-9787-C8CB0B4BE710}">
      <dgm:prSet/>
      <dgm:spPr/>
      <dgm:t>
        <a:bodyPr/>
        <a:lstStyle/>
        <a:p>
          <a:endParaRPr lang="fr-FR"/>
        </a:p>
      </dgm:t>
    </dgm:pt>
    <dgm:pt modelId="{658269CA-0B36-428B-BDA1-8D78067CFD88}" type="sibTrans" cxnId="{AAA2C8DA-EB2C-4084-9787-C8CB0B4BE710}">
      <dgm:prSet/>
      <dgm:spPr/>
      <dgm:t>
        <a:bodyPr/>
        <a:lstStyle/>
        <a:p>
          <a:endParaRPr lang="fr-FR"/>
        </a:p>
      </dgm:t>
    </dgm:pt>
    <dgm:pt modelId="{0C6740FE-9B78-463C-B7B9-D8042D98AC03}">
      <dgm:prSet/>
      <dgm:spPr/>
      <dgm:t>
        <a:bodyPr/>
        <a:lstStyle/>
        <a:p>
          <a:r>
            <a:rPr lang="fr-FR" dirty="0" smtClean="0"/>
            <a:t>le changement de l’APSA entraine une remise à zéro des compétences.</a:t>
          </a:r>
          <a:endParaRPr lang="fr-FR" dirty="0"/>
        </a:p>
      </dgm:t>
    </dgm:pt>
    <dgm:pt modelId="{28CFCFA5-B1AD-43CE-AB98-A91825B63E13}" type="parTrans" cxnId="{E8B36734-E9F1-4B87-8D91-611C0DF98496}">
      <dgm:prSet/>
      <dgm:spPr/>
      <dgm:t>
        <a:bodyPr/>
        <a:lstStyle/>
        <a:p>
          <a:endParaRPr lang="fr-FR"/>
        </a:p>
      </dgm:t>
    </dgm:pt>
    <dgm:pt modelId="{DCE68C8F-E1F9-425C-A400-3A74E1D6EC4C}" type="sibTrans" cxnId="{E8B36734-E9F1-4B87-8D91-611C0DF98496}">
      <dgm:prSet/>
      <dgm:spPr/>
      <dgm:t>
        <a:bodyPr/>
        <a:lstStyle/>
        <a:p>
          <a:endParaRPr lang="fr-FR"/>
        </a:p>
      </dgm:t>
    </dgm:pt>
    <dgm:pt modelId="{F4FDBC71-0F14-4FA7-BD94-C43639B4A58E}">
      <dgm:prSet/>
      <dgm:spPr/>
      <dgm:t>
        <a:bodyPr/>
        <a:lstStyle/>
        <a:p>
          <a:r>
            <a:rPr lang="fr-FR" dirty="0" smtClean="0"/>
            <a:t>même famille et même domaine</a:t>
          </a:r>
          <a:endParaRPr lang="fr-FR" dirty="0"/>
        </a:p>
      </dgm:t>
    </dgm:pt>
    <dgm:pt modelId="{961A5EFB-7331-4783-BCCD-F607BACB9ED6}" type="parTrans" cxnId="{85ACBDED-6F57-4F70-8EAA-8707D8FA7209}">
      <dgm:prSet/>
      <dgm:spPr/>
      <dgm:t>
        <a:bodyPr/>
        <a:lstStyle/>
        <a:p>
          <a:endParaRPr lang="fr-FR"/>
        </a:p>
      </dgm:t>
    </dgm:pt>
    <dgm:pt modelId="{5F02A7DB-DF22-4E30-9074-307720D4F791}" type="sibTrans" cxnId="{85ACBDED-6F57-4F70-8EAA-8707D8FA7209}">
      <dgm:prSet/>
      <dgm:spPr/>
      <dgm:t>
        <a:bodyPr/>
        <a:lstStyle/>
        <a:p>
          <a:endParaRPr lang="fr-FR"/>
        </a:p>
      </dgm:t>
    </dgm:pt>
    <dgm:pt modelId="{5C26025F-F86B-4D7B-AE5E-A6FBEBD8C707}">
      <dgm:prSet/>
      <dgm:spPr/>
      <dgm:t>
        <a:bodyPr/>
        <a:lstStyle/>
        <a:p>
          <a:r>
            <a:rPr lang="fr-FR" dirty="0" smtClean="0"/>
            <a:t>réinvestit dans l’autre ,elle possède un degré de généralisation très élevé</a:t>
          </a:r>
          <a:endParaRPr lang="fr-FR" dirty="0"/>
        </a:p>
      </dgm:t>
    </dgm:pt>
    <dgm:pt modelId="{029A0CEC-D781-4EB1-BBB5-477ABD191779}" type="parTrans" cxnId="{9C7CC911-E4C7-492D-AEB1-979CC884408E}">
      <dgm:prSet/>
      <dgm:spPr/>
      <dgm:t>
        <a:bodyPr/>
        <a:lstStyle/>
        <a:p>
          <a:endParaRPr lang="fr-FR"/>
        </a:p>
      </dgm:t>
    </dgm:pt>
    <dgm:pt modelId="{45C5744A-5967-4F2E-BFDC-6D9B0ED8C405}" type="sibTrans" cxnId="{9C7CC911-E4C7-492D-AEB1-979CC884408E}">
      <dgm:prSet/>
      <dgm:spPr/>
      <dgm:t>
        <a:bodyPr/>
        <a:lstStyle/>
        <a:p>
          <a:endParaRPr lang="fr-FR"/>
        </a:p>
      </dgm:t>
    </dgm:pt>
    <dgm:pt modelId="{7505901B-CC76-47A6-A64E-0EF4B6D4D68F}" type="pres">
      <dgm:prSet presAssocID="{ACC5A01F-25DF-4A99-99D7-2A54FCFE9943}" presName="Name0" presStyleCnt="0">
        <dgm:presLayoutVars>
          <dgm:chMax val="7"/>
          <dgm:dir/>
          <dgm:animLvl val="lvl"/>
          <dgm:resizeHandles val="exact"/>
        </dgm:presLayoutVars>
      </dgm:prSet>
      <dgm:spPr/>
      <dgm:t>
        <a:bodyPr/>
        <a:lstStyle/>
        <a:p>
          <a:endParaRPr lang="fr-FR"/>
        </a:p>
      </dgm:t>
    </dgm:pt>
    <dgm:pt modelId="{8415A7EB-EC7D-4EE1-938B-A48445FD6CAC}" type="pres">
      <dgm:prSet presAssocID="{04FD5B5D-FF52-47ED-8994-F3F3BF0E58C3}" presName="circle1" presStyleLbl="node1" presStyleIdx="0" presStyleCnt="3"/>
      <dgm:spPr/>
      <dgm:t>
        <a:bodyPr/>
        <a:lstStyle/>
        <a:p>
          <a:endParaRPr lang="fr-FR"/>
        </a:p>
      </dgm:t>
    </dgm:pt>
    <dgm:pt modelId="{FB8E20FC-2108-4D09-A477-76AC0ED1EE14}" type="pres">
      <dgm:prSet presAssocID="{04FD5B5D-FF52-47ED-8994-F3F3BF0E58C3}" presName="space" presStyleCnt="0"/>
      <dgm:spPr/>
    </dgm:pt>
    <dgm:pt modelId="{D55EE6C9-C7B3-4724-B968-40EC14AC3775}" type="pres">
      <dgm:prSet presAssocID="{04FD5B5D-FF52-47ED-8994-F3F3BF0E58C3}" presName="rect1" presStyleLbl="alignAcc1" presStyleIdx="0" presStyleCnt="3"/>
      <dgm:spPr/>
      <dgm:t>
        <a:bodyPr/>
        <a:lstStyle/>
        <a:p>
          <a:endParaRPr lang="fr-FR"/>
        </a:p>
      </dgm:t>
    </dgm:pt>
    <dgm:pt modelId="{A207D343-5C0D-4A26-8003-10DF48C490D4}" type="pres">
      <dgm:prSet presAssocID="{B108DE37-7B7B-4125-AE73-46FF5142E791}" presName="vertSpace2" presStyleLbl="node1" presStyleIdx="0" presStyleCnt="3"/>
      <dgm:spPr/>
    </dgm:pt>
    <dgm:pt modelId="{3EA075BA-069F-445A-8725-EE88A0FD1A76}" type="pres">
      <dgm:prSet presAssocID="{B108DE37-7B7B-4125-AE73-46FF5142E791}" presName="circle2" presStyleLbl="node1" presStyleIdx="1" presStyleCnt="3" custLinFactNeighborY="8449"/>
      <dgm:spPr/>
    </dgm:pt>
    <dgm:pt modelId="{2882128D-D520-4F47-A760-1094B30319B5}" type="pres">
      <dgm:prSet presAssocID="{B108DE37-7B7B-4125-AE73-46FF5142E791}" presName="rect2" presStyleLbl="alignAcc1" presStyleIdx="1" presStyleCnt="3" custLinFactNeighborY="7693"/>
      <dgm:spPr/>
      <dgm:t>
        <a:bodyPr/>
        <a:lstStyle/>
        <a:p>
          <a:endParaRPr lang="fr-FR"/>
        </a:p>
      </dgm:t>
    </dgm:pt>
    <dgm:pt modelId="{88146667-4030-49F9-9931-70E602364677}" type="pres">
      <dgm:prSet presAssocID="{1E5C5E71-303B-473A-B98C-2D5291982653}" presName="vertSpace3" presStyleLbl="node1" presStyleIdx="1" presStyleCnt="3"/>
      <dgm:spPr/>
    </dgm:pt>
    <dgm:pt modelId="{E282C968-6262-4303-A5A0-2A84340B2E65}" type="pres">
      <dgm:prSet presAssocID="{1E5C5E71-303B-473A-B98C-2D5291982653}" presName="circle3" presStyleLbl="node1" presStyleIdx="2" presStyleCnt="3"/>
      <dgm:spPr/>
    </dgm:pt>
    <dgm:pt modelId="{7DED23A5-6F89-47D6-9866-E8FBDEB9FEDF}" type="pres">
      <dgm:prSet presAssocID="{1E5C5E71-303B-473A-B98C-2D5291982653}" presName="rect3" presStyleLbl="alignAcc1" presStyleIdx="2" presStyleCnt="3"/>
      <dgm:spPr/>
      <dgm:t>
        <a:bodyPr/>
        <a:lstStyle/>
        <a:p>
          <a:endParaRPr lang="fr-FR"/>
        </a:p>
      </dgm:t>
    </dgm:pt>
    <dgm:pt modelId="{8A01A982-7D25-450B-BA39-2CD31ABE1FBF}" type="pres">
      <dgm:prSet presAssocID="{04FD5B5D-FF52-47ED-8994-F3F3BF0E58C3}" presName="rect1ParTx" presStyleLbl="alignAcc1" presStyleIdx="2" presStyleCnt="3">
        <dgm:presLayoutVars>
          <dgm:chMax val="1"/>
          <dgm:bulletEnabled val="1"/>
        </dgm:presLayoutVars>
      </dgm:prSet>
      <dgm:spPr/>
      <dgm:t>
        <a:bodyPr/>
        <a:lstStyle/>
        <a:p>
          <a:endParaRPr lang="fr-FR"/>
        </a:p>
      </dgm:t>
    </dgm:pt>
    <dgm:pt modelId="{32AFD0BE-2A24-4905-8483-8AF878356853}" type="pres">
      <dgm:prSet presAssocID="{04FD5B5D-FF52-47ED-8994-F3F3BF0E58C3}" presName="rect1ChTx" presStyleLbl="alignAcc1" presStyleIdx="2" presStyleCnt="3">
        <dgm:presLayoutVars>
          <dgm:bulletEnabled val="1"/>
        </dgm:presLayoutVars>
      </dgm:prSet>
      <dgm:spPr/>
      <dgm:t>
        <a:bodyPr/>
        <a:lstStyle/>
        <a:p>
          <a:endParaRPr lang="fr-FR"/>
        </a:p>
      </dgm:t>
    </dgm:pt>
    <dgm:pt modelId="{F0D6C90E-B57D-4ACD-86C5-4CB1CA9468B0}" type="pres">
      <dgm:prSet presAssocID="{B108DE37-7B7B-4125-AE73-46FF5142E791}" presName="rect2ParTx" presStyleLbl="alignAcc1" presStyleIdx="2" presStyleCnt="3">
        <dgm:presLayoutVars>
          <dgm:chMax val="1"/>
          <dgm:bulletEnabled val="1"/>
        </dgm:presLayoutVars>
      </dgm:prSet>
      <dgm:spPr/>
      <dgm:t>
        <a:bodyPr/>
        <a:lstStyle/>
        <a:p>
          <a:endParaRPr lang="fr-FR"/>
        </a:p>
      </dgm:t>
    </dgm:pt>
    <dgm:pt modelId="{D45FD755-1CE4-43E9-9AC8-767D245F534F}" type="pres">
      <dgm:prSet presAssocID="{B108DE37-7B7B-4125-AE73-46FF5142E791}" presName="rect2ChTx" presStyleLbl="alignAcc1" presStyleIdx="2" presStyleCnt="3">
        <dgm:presLayoutVars>
          <dgm:bulletEnabled val="1"/>
        </dgm:presLayoutVars>
      </dgm:prSet>
      <dgm:spPr/>
      <dgm:t>
        <a:bodyPr/>
        <a:lstStyle/>
        <a:p>
          <a:endParaRPr lang="fr-FR"/>
        </a:p>
      </dgm:t>
    </dgm:pt>
    <dgm:pt modelId="{5553A5D1-A83B-4FC5-9588-DBB8C63AAC16}" type="pres">
      <dgm:prSet presAssocID="{1E5C5E71-303B-473A-B98C-2D5291982653}" presName="rect3ParTx" presStyleLbl="alignAcc1" presStyleIdx="2" presStyleCnt="3">
        <dgm:presLayoutVars>
          <dgm:chMax val="1"/>
          <dgm:bulletEnabled val="1"/>
        </dgm:presLayoutVars>
      </dgm:prSet>
      <dgm:spPr/>
      <dgm:t>
        <a:bodyPr/>
        <a:lstStyle/>
        <a:p>
          <a:endParaRPr lang="fr-FR"/>
        </a:p>
      </dgm:t>
    </dgm:pt>
    <dgm:pt modelId="{ABAA58E3-969C-408F-A822-B7D44637CC2C}" type="pres">
      <dgm:prSet presAssocID="{1E5C5E71-303B-473A-B98C-2D5291982653}" presName="rect3ChTx" presStyleLbl="alignAcc1" presStyleIdx="2" presStyleCnt="3">
        <dgm:presLayoutVars>
          <dgm:bulletEnabled val="1"/>
        </dgm:presLayoutVars>
      </dgm:prSet>
      <dgm:spPr/>
      <dgm:t>
        <a:bodyPr/>
        <a:lstStyle/>
        <a:p>
          <a:endParaRPr lang="fr-FR"/>
        </a:p>
      </dgm:t>
    </dgm:pt>
  </dgm:ptLst>
  <dgm:cxnLst>
    <dgm:cxn modelId="{EAB115F7-51E8-4A20-BDC1-501094B3CCB5}" type="presOf" srcId="{B108DE37-7B7B-4125-AE73-46FF5142E791}" destId="{F0D6C90E-B57D-4ACD-86C5-4CB1CA9468B0}" srcOrd="1" destOrd="0" presId="urn:microsoft.com/office/officeart/2005/8/layout/target3"/>
    <dgm:cxn modelId="{32C5D3F0-B703-4320-8FDB-4BE40B6823E5}" type="presOf" srcId="{04FD5B5D-FF52-47ED-8994-F3F3BF0E58C3}" destId="{D55EE6C9-C7B3-4724-B968-40EC14AC3775}" srcOrd="0" destOrd="0" presId="urn:microsoft.com/office/officeart/2005/8/layout/target3"/>
    <dgm:cxn modelId="{B662F152-3412-4ED1-B725-7C9DD97601B2}" type="presOf" srcId="{44FBC060-320B-4DDA-A1DD-F67EE9D9560B}" destId="{32AFD0BE-2A24-4905-8483-8AF878356853}" srcOrd="0" destOrd="0" presId="urn:microsoft.com/office/officeart/2005/8/layout/target3"/>
    <dgm:cxn modelId="{4CDD1D23-1B96-413A-AB66-820E8E27FE36}" srcId="{B108DE37-7B7B-4125-AE73-46FF5142E791}" destId="{0A07D0A8-51E8-4B52-9102-BDB1B31D0953}" srcOrd="0" destOrd="0" parTransId="{63DA5A9C-5C0D-45EF-BE43-F48C33B6951C}" sibTransId="{49DF9592-FA8B-4FC5-9CB7-C71EFFF2A5DD}"/>
    <dgm:cxn modelId="{3656DA1D-E82A-4EBA-82C6-E11BFB739200}" type="presOf" srcId="{0C6740FE-9B78-463C-B7B9-D8042D98AC03}" destId="{32AFD0BE-2A24-4905-8483-8AF878356853}" srcOrd="0" destOrd="1" presId="urn:microsoft.com/office/officeart/2005/8/layout/target3"/>
    <dgm:cxn modelId="{C5E059FD-0550-4F47-9919-27F94A295ADB}" type="presOf" srcId="{0A07D0A8-51E8-4B52-9102-BDB1B31D0953}" destId="{D45FD755-1CE4-43E9-9AC8-767D245F534F}" srcOrd="0" destOrd="0" presId="urn:microsoft.com/office/officeart/2005/8/layout/target3"/>
    <dgm:cxn modelId="{CCD592F5-E080-48F7-BE2A-09E34B7BE1AF}" type="presOf" srcId="{04FD5B5D-FF52-47ED-8994-F3F3BF0E58C3}" destId="{8A01A982-7D25-450B-BA39-2CD31ABE1FBF}" srcOrd="1" destOrd="0" presId="urn:microsoft.com/office/officeart/2005/8/layout/target3"/>
    <dgm:cxn modelId="{A6E05B60-1CDB-48A1-AD84-05E06A391D49}" srcId="{04FD5B5D-FF52-47ED-8994-F3F3BF0E58C3}" destId="{44FBC060-320B-4DDA-A1DD-F67EE9D9560B}" srcOrd="0" destOrd="0" parTransId="{C9313CDE-0194-4CCA-BA2D-004C89E571A3}" sibTransId="{3B3C1C52-8FAE-42A8-943F-002E0174EB89}"/>
    <dgm:cxn modelId="{0763B822-FCE8-4F8F-9928-A45CB7C11D72}" type="presOf" srcId="{1E5C5E71-303B-473A-B98C-2D5291982653}" destId="{5553A5D1-A83B-4FC5-9588-DBB8C63AAC16}" srcOrd="1" destOrd="0" presId="urn:microsoft.com/office/officeart/2005/8/layout/target3"/>
    <dgm:cxn modelId="{824B2402-7C4A-493C-91D1-2EDD6EF28D1F}" srcId="{ACC5A01F-25DF-4A99-99D7-2A54FCFE9943}" destId="{04FD5B5D-FF52-47ED-8994-F3F3BF0E58C3}" srcOrd="0" destOrd="0" parTransId="{999CF89C-CC13-4CB5-A616-424BAC589876}" sibTransId="{168BEC61-C69B-4DFC-A81C-0817D02182E9}"/>
    <dgm:cxn modelId="{AAA2C8DA-EB2C-4084-9787-C8CB0B4BE710}" srcId="{1E5C5E71-303B-473A-B98C-2D5291982653}" destId="{FF3EF122-E758-4D6E-BCB5-762B8178CB1D}" srcOrd="0" destOrd="0" parTransId="{2A076DBF-26BA-4879-BEFE-BAEDD1C790DE}" sibTransId="{658269CA-0B36-428B-BDA1-8D78067CFD88}"/>
    <dgm:cxn modelId="{C35B5284-4096-4733-A356-77ABD73377C7}" type="presOf" srcId="{ACC5A01F-25DF-4A99-99D7-2A54FCFE9943}" destId="{7505901B-CC76-47A6-A64E-0EF4B6D4D68F}" srcOrd="0" destOrd="0" presId="urn:microsoft.com/office/officeart/2005/8/layout/target3"/>
    <dgm:cxn modelId="{2C88E7AA-ED50-4E71-B33A-04C1DCF82028}" srcId="{ACC5A01F-25DF-4A99-99D7-2A54FCFE9943}" destId="{1E5C5E71-303B-473A-B98C-2D5291982653}" srcOrd="2" destOrd="0" parTransId="{A77A135F-A879-45AC-B087-DA9C74831A88}" sibTransId="{C32C3E0D-F261-435A-84BC-462270262BF5}"/>
    <dgm:cxn modelId="{B7636C95-AB7C-4EC7-9512-BCD333411A3B}" srcId="{ACC5A01F-25DF-4A99-99D7-2A54FCFE9943}" destId="{B108DE37-7B7B-4125-AE73-46FF5142E791}" srcOrd="1" destOrd="0" parTransId="{58A26BC7-DFC3-4A55-8EF1-82C0A1256DA0}" sibTransId="{75598672-FCFA-4619-BEC1-D94D2079BE31}"/>
    <dgm:cxn modelId="{93A05837-B2BB-4BF4-8D6C-A6EC7FC69A9D}" type="presOf" srcId="{FF3EF122-E758-4D6E-BCB5-762B8178CB1D}" destId="{ABAA58E3-969C-408F-A822-B7D44637CC2C}" srcOrd="0" destOrd="0" presId="urn:microsoft.com/office/officeart/2005/8/layout/target3"/>
    <dgm:cxn modelId="{89E40058-99DB-4D1E-84F9-EA651DF44F1E}" type="presOf" srcId="{F4FDBC71-0F14-4FA7-BD94-C43639B4A58E}" destId="{D45FD755-1CE4-43E9-9AC8-767D245F534F}" srcOrd="0" destOrd="1" presId="urn:microsoft.com/office/officeart/2005/8/layout/target3"/>
    <dgm:cxn modelId="{90F3ADB9-AFC2-4F9E-B466-0DF64186D378}" type="presOf" srcId="{5C26025F-F86B-4D7B-AE5E-A6FBEBD8C707}" destId="{ABAA58E3-969C-408F-A822-B7D44637CC2C}" srcOrd="0" destOrd="1" presId="urn:microsoft.com/office/officeart/2005/8/layout/target3"/>
    <dgm:cxn modelId="{85ACBDED-6F57-4F70-8EAA-8707D8FA7209}" srcId="{B108DE37-7B7B-4125-AE73-46FF5142E791}" destId="{F4FDBC71-0F14-4FA7-BD94-C43639B4A58E}" srcOrd="1" destOrd="0" parTransId="{961A5EFB-7331-4783-BCCD-F607BACB9ED6}" sibTransId="{5F02A7DB-DF22-4E30-9074-307720D4F791}"/>
    <dgm:cxn modelId="{0A87BFBB-EFAE-4036-AB4F-5075F88BF7B6}" type="presOf" srcId="{B108DE37-7B7B-4125-AE73-46FF5142E791}" destId="{2882128D-D520-4F47-A760-1094B30319B5}" srcOrd="0" destOrd="0" presId="urn:microsoft.com/office/officeart/2005/8/layout/target3"/>
    <dgm:cxn modelId="{FBFB6639-67D0-4DD8-840C-16B82FD291B9}" type="presOf" srcId="{1E5C5E71-303B-473A-B98C-2D5291982653}" destId="{7DED23A5-6F89-47D6-9866-E8FBDEB9FEDF}" srcOrd="0" destOrd="0" presId="urn:microsoft.com/office/officeart/2005/8/layout/target3"/>
    <dgm:cxn modelId="{E8B36734-E9F1-4B87-8D91-611C0DF98496}" srcId="{04FD5B5D-FF52-47ED-8994-F3F3BF0E58C3}" destId="{0C6740FE-9B78-463C-B7B9-D8042D98AC03}" srcOrd="1" destOrd="0" parTransId="{28CFCFA5-B1AD-43CE-AB98-A91825B63E13}" sibTransId="{DCE68C8F-E1F9-425C-A400-3A74E1D6EC4C}"/>
    <dgm:cxn modelId="{9C7CC911-E4C7-492D-AEB1-979CC884408E}" srcId="{1E5C5E71-303B-473A-B98C-2D5291982653}" destId="{5C26025F-F86B-4D7B-AE5E-A6FBEBD8C707}" srcOrd="1" destOrd="0" parTransId="{029A0CEC-D781-4EB1-BBB5-477ABD191779}" sibTransId="{45C5744A-5967-4F2E-BFDC-6D9B0ED8C405}"/>
    <dgm:cxn modelId="{C3C05C37-0F54-4014-A6EC-6E5810D49AC0}" type="presParOf" srcId="{7505901B-CC76-47A6-A64E-0EF4B6D4D68F}" destId="{8415A7EB-EC7D-4EE1-938B-A48445FD6CAC}" srcOrd="0" destOrd="0" presId="urn:microsoft.com/office/officeart/2005/8/layout/target3"/>
    <dgm:cxn modelId="{93316901-199B-49BE-969C-70B156821636}" type="presParOf" srcId="{7505901B-CC76-47A6-A64E-0EF4B6D4D68F}" destId="{FB8E20FC-2108-4D09-A477-76AC0ED1EE14}" srcOrd="1" destOrd="0" presId="urn:microsoft.com/office/officeart/2005/8/layout/target3"/>
    <dgm:cxn modelId="{85C3E512-2339-4FEC-B3F0-1DE2739A9B11}" type="presParOf" srcId="{7505901B-CC76-47A6-A64E-0EF4B6D4D68F}" destId="{D55EE6C9-C7B3-4724-B968-40EC14AC3775}" srcOrd="2" destOrd="0" presId="urn:microsoft.com/office/officeart/2005/8/layout/target3"/>
    <dgm:cxn modelId="{65B63EB7-0A9F-4BD4-A3F0-D64708A37A9D}" type="presParOf" srcId="{7505901B-CC76-47A6-A64E-0EF4B6D4D68F}" destId="{A207D343-5C0D-4A26-8003-10DF48C490D4}" srcOrd="3" destOrd="0" presId="urn:microsoft.com/office/officeart/2005/8/layout/target3"/>
    <dgm:cxn modelId="{11604EC2-ED3C-485C-BD02-D2EBDEE64FB2}" type="presParOf" srcId="{7505901B-CC76-47A6-A64E-0EF4B6D4D68F}" destId="{3EA075BA-069F-445A-8725-EE88A0FD1A76}" srcOrd="4" destOrd="0" presId="urn:microsoft.com/office/officeart/2005/8/layout/target3"/>
    <dgm:cxn modelId="{90CF915A-6D2B-46D0-B9C4-480AE5CB71F0}" type="presParOf" srcId="{7505901B-CC76-47A6-A64E-0EF4B6D4D68F}" destId="{2882128D-D520-4F47-A760-1094B30319B5}" srcOrd="5" destOrd="0" presId="urn:microsoft.com/office/officeart/2005/8/layout/target3"/>
    <dgm:cxn modelId="{86828D5B-1F5F-4947-83BD-1E7443DC2E78}" type="presParOf" srcId="{7505901B-CC76-47A6-A64E-0EF4B6D4D68F}" destId="{88146667-4030-49F9-9931-70E602364677}" srcOrd="6" destOrd="0" presId="urn:microsoft.com/office/officeart/2005/8/layout/target3"/>
    <dgm:cxn modelId="{BD14E46B-80A6-4F31-ADB8-97B9C7FCDD1E}" type="presParOf" srcId="{7505901B-CC76-47A6-A64E-0EF4B6D4D68F}" destId="{E282C968-6262-4303-A5A0-2A84340B2E65}" srcOrd="7" destOrd="0" presId="urn:microsoft.com/office/officeart/2005/8/layout/target3"/>
    <dgm:cxn modelId="{5307C70A-777E-4409-823C-C32E553E94D8}" type="presParOf" srcId="{7505901B-CC76-47A6-A64E-0EF4B6D4D68F}" destId="{7DED23A5-6F89-47D6-9866-E8FBDEB9FEDF}" srcOrd="8" destOrd="0" presId="urn:microsoft.com/office/officeart/2005/8/layout/target3"/>
    <dgm:cxn modelId="{7BE012E6-2EF9-4163-A2DC-BFD6405FF77D}" type="presParOf" srcId="{7505901B-CC76-47A6-A64E-0EF4B6D4D68F}" destId="{8A01A982-7D25-450B-BA39-2CD31ABE1FBF}" srcOrd="9" destOrd="0" presId="urn:microsoft.com/office/officeart/2005/8/layout/target3"/>
    <dgm:cxn modelId="{0842B919-0AAA-4006-B46A-B2A2C5D1D4B0}" type="presParOf" srcId="{7505901B-CC76-47A6-A64E-0EF4B6D4D68F}" destId="{32AFD0BE-2A24-4905-8483-8AF878356853}" srcOrd="10" destOrd="0" presId="urn:microsoft.com/office/officeart/2005/8/layout/target3"/>
    <dgm:cxn modelId="{A3E07910-D1FC-49B3-945B-21387FA9A2B0}" type="presParOf" srcId="{7505901B-CC76-47A6-A64E-0EF4B6D4D68F}" destId="{F0D6C90E-B57D-4ACD-86C5-4CB1CA9468B0}" srcOrd="11" destOrd="0" presId="urn:microsoft.com/office/officeart/2005/8/layout/target3"/>
    <dgm:cxn modelId="{4F74FE2D-6D27-486C-A44F-4F65268260F5}" type="presParOf" srcId="{7505901B-CC76-47A6-A64E-0EF4B6D4D68F}" destId="{D45FD755-1CE4-43E9-9AC8-767D245F534F}" srcOrd="12" destOrd="0" presId="urn:microsoft.com/office/officeart/2005/8/layout/target3"/>
    <dgm:cxn modelId="{69E1D07B-6098-40F1-9E94-7DF1E55B54FF}" type="presParOf" srcId="{7505901B-CC76-47A6-A64E-0EF4B6D4D68F}" destId="{5553A5D1-A83B-4FC5-9588-DBB8C63AAC16}" srcOrd="13" destOrd="0" presId="urn:microsoft.com/office/officeart/2005/8/layout/target3"/>
    <dgm:cxn modelId="{84EE2F58-F2F7-43B0-B9B4-A624E3D73A1B}" type="presParOf" srcId="{7505901B-CC76-47A6-A64E-0EF4B6D4D68F}" destId="{ABAA58E3-969C-408F-A822-B7D44637CC2C}" srcOrd="14" destOrd="0" presId="urn:microsoft.com/office/officeart/2005/8/layout/targe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CAA5E4-B71A-4B3F-BC65-74E2EDA097A9}" type="datetimeFigureOut">
              <a:rPr lang="fr-FR" smtClean="0"/>
              <a:pPr/>
              <a:t>03/02/2016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1BB556-C8D0-4A93-9CF8-76340D0CFB10}" type="slidenum">
              <a:rPr lang="fr-FR" smtClean="0"/>
              <a:pPr/>
              <a:t>‹N°›</a:t>
            </a:fld>
            <a:endParaRPr lang="fr-FR"/>
          </a:p>
        </p:txBody>
      </p:sp>
    </p:spTree>
    <p:extLst>
      <p:ext uri="{BB962C8B-B14F-4D97-AF65-F5344CB8AC3E}">
        <p14:creationId xmlns:p14="http://schemas.microsoft.com/office/powerpoint/2010/main" val="2830827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C3C2C15-6A42-4BB4-B2AB-2B6333E52113}" type="slidenum">
              <a:rPr lang="fr-FR" smtClean="0">
                <a:solidFill>
                  <a:prstClr val="black"/>
                </a:solidFill>
              </a:rPr>
              <a:pPr/>
              <a:t>1</a:t>
            </a:fld>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514350" indent="-514350">
              <a:buClr>
                <a:srgbClr val="0070C0"/>
              </a:buClr>
              <a:buNone/>
            </a:pPr>
            <a:r>
              <a:rPr lang="fr-FR" dirty="0" smtClean="0"/>
              <a:t>la pédagogie par objectifs est fondée sur quatre principes : </a:t>
            </a:r>
            <a:endParaRPr lang="fr-FR" dirty="0" smtClean="0">
              <a:solidFill>
                <a:schemeClr val="tx2">
                  <a:lumMod val="60000"/>
                  <a:lumOff val="40000"/>
                </a:schemeClr>
              </a:solidFill>
            </a:endParaRPr>
          </a:p>
          <a:p>
            <a:pPr marL="514350" indent="-514350">
              <a:buClr>
                <a:srgbClr val="0070C0"/>
              </a:buClr>
              <a:buFont typeface="+mj-lt"/>
              <a:buAutoNum type="arabicParenR"/>
            </a:pPr>
            <a:r>
              <a:rPr lang="fr-FR" dirty="0" smtClean="0">
                <a:solidFill>
                  <a:schemeClr val="tx2">
                    <a:lumMod val="60000"/>
                    <a:lumOff val="40000"/>
                  </a:schemeClr>
                </a:solidFill>
              </a:rPr>
              <a:t> </a:t>
            </a:r>
            <a:r>
              <a:rPr lang="fr-FR" dirty="0" smtClean="0"/>
              <a:t>Son contenu doit être énoncé de la manière la moins équivoque possible;</a:t>
            </a:r>
          </a:p>
          <a:p>
            <a:pPr marL="514350" indent="-514350">
              <a:buClr>
                <a:srgbClr val="0070C0"/>
              </a:buClr>
              <a:buFont typeface="+mj-lt"/>
              <a:buAutoNum type="arabicParenR"/>
            </a:pPr>
            <a:endParaRPr lang="fr-FR" sz="800" dirty="0" smtClean="0"/>
          </a:p>
          <a:p>
            <a:pPr marL="514350" indent="-514350">
              <a:buClr>
                <a:srgbClr val="0070C0"/>
              </a:buClr>
              <a:buFont typeface="+mj-lt"/>
              <a:buAutoNum type="arabicParenR"/>
            </a:pPr>
            <a:r>
              <a:rPr lang="fr-FR" dirty="0" smtClean="0"/>
              <a:t> Décrire une activité de l’apprenant identifiable par un comportement observable;</a:t>
            </a:r>
          </a:p>
          <a:p>
            <a:pPr marL="228600" indent="-228600">
              <a:buClr>
                <a:srgbClr val="0070C0"/>
              </a:buClr>
              <a:buFont typeface="+mj-lt"/>
              <a:buAutoNum type="arabicParenR"/>
            </a:pPr>
            <a:endParaRPr lang="fr-FR" sz="800" dirty="0" smtClean="0"/>
          </a:p>
          <a:p>
            <a:pPr marL="514350" indent="-514350">
              <a:buClr>
                <a:srgbClr val="0070C0"/>
              </a:buClr>
              <a:buFont typeface="+mj-lt"/>
              <a:buAutoNum type="arabicParenR"/>
            </a:pPr>
            <a:r>
              <a:rPr lang="fr-FR" dirty="0" smtClean="0">
                <a:solidFill>
                  <a:schemeClr val="tx2">
                    <a:lumMod val="60000"/>
                    <a:lumOff val="40000"/>
                  </a:schemeClr>
                </a:solidFill>
              </a:rPr>
              <a:t> </a:t>
            </a:r>
            <a:r>
              <a:rPr lang="fr-FR" dirty="0" smtClean="0"/>
              <a:t>Mentionner les conditions dans lesquelles le comportement escompté  doit se manifester;</a:t>
            </a:r>
          </a:p>
          <a:p>
            <a:pPr marL="457200" indent="-457200">
              <a:buClr>
                <a:srgbClr val="0070C0"/>
              </a:buClr>
              <a:buFont typeface="+mj-lt"/>
              <a:buAutoNum type="arabicParenR"/>
            </a:pPr>
            <a:endParaRPr lang="fr-FR" sz="1050" dirty="0" smtClean="0"/>
          </a:p>
          <a:p>
            <a:pPr marL="514350" indent="-514350">
              <a:buClr>
                <a:srgbClr val="0070C0"/>
              </a:buClr>
              <a:buFont typeface="+mj-lt"/>
              <a:buAutoNum type="arabicParenR"/>
            </a:pPr>
            <a:r>
              <a:rPr lang="fr-FR" dirty="0" smtClean="0">
                <a:solidFill>
                  <a:schemeClr val="tx2">
                    <a:lumMod val="60000"/>
                    <a:lumOff val="40000"/>
                  </a:schemeClr>
                </a:solidFill>
              </a:rPr>
              <a:t> </a:t>
            </a:r>
            <a:r>
              <a:rPr lang="fr-FR" dirty="0" smtClean="0"/>
              <a:t>Indiquer le niveau d’exigence auquel l’apprentissage est tenu de se situer, et les critères qui serviront à l’évaluation de cette apprentissage .</a:t>
            </a:r>
          </a:p>
          <a:p>
            <a:pPr marL="0" indent="0">
              <a:buNone/>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691BB556-C8D0-4A93-9CF8-76340D0CFB10}" type="slidenum">
              <a:rPr lang="fr-FR" smtClean="0"/>
              <a:pPr/>
              <a:t>15</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16</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a:t>
            </a:r>
            <a:r>
              <a:rPr lang="fr-FR" baseline="0" dirty="0" smtClean="0"/>
              <a:t> va pas s’attarder sur le cadre théorique, on va juste </a:t>
            </a:r>
            <a:r>
              <a:rPr lang="fr-FR" sz="1200" dirty="0" smtClean="0">
                <a:latin typeface="+mn-lt"/>
                <a:ea typeface="Calibri"/>
                <a:cs typeface="Arial"/>
              </a:rPr>
              <a:t>clarifier la confusion que</a:t>
            </a:r>
            <a:r>
              <a:rPr lang="fr-FR" sz="1200" baseline="0" dirty="0" smtClean="0">
                <a:latin typeface="+mn-lt"/>
                <a:ea typeface="Calibri"/>
                <a:cs typeface="Arial"/>
              </a:rPr>
              <a:t> font les gens</a:t>
            </a:r>
            <a:r>
              <a:rPr lang="fr-FR" sz="1200" dirty="0" smtClean="0">
                <a:latin typeface="+mn-lt"/>
                <a:ea typeface="Calibri"/>
                <a:cs typeface="Arial"/>
              </a:rPr>
              <a:t> entre deux concepts: le management et la gestion.</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19</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Elles sont de trois types!:</a:t>
            </a:r>
          </a:p>
          <a:p>
            <a:r>
              <a:rPr lang="fr-FR" sz="1200" kern="1200" baseline="0" dirty="0" smtClean="0">
                <a:solidFill>
                  <a:schemeClr val="tx1"/>
                </a:solidFill>
                <a:latin typeface="+mn-lt"/>
                <a:ea typeface="+mn-ea"/>
                <a:cs typeface="+mn-cs"/>
              </a:rPr>
              <a:t>" des </a:t>
            </a:r>
            <a:r>
              <a:rPr lang="fr-FR" sz="1200" i="1" kern="1200" baseline="0" dirty="0" smtClean="0">
                <a:solidFill>
                  <a:schemeClr val="tx1"/>
                </a:solidFill>
                <a:latin typeface="+mn-lt"/>
                <a:ea typeface="+mn-ea"/>
                <a:cs typeface="+mn-cs"/>
              </a:rPr>
              <a:t>attitudes!: Ces compétences sont d’ordre relationnel. Elles visent à</a:t>
            </a:r>
          </a:p>
          <a:p>
            <a:r>
              <a:rPr lang="fr-FR" sz="1200" kern="1200" baseline="0" dirty="0" smtClean="0">
                <a:solidFill>
                  <a:schemeClr val="tx1"/>
                </a:solidFill>
                <a:latin typeface="+mn-lt"/>
                <a:ea typeface="+mn-ea"/>
                <a:cs typeface="+mn-cs"/>
              </a:rPr>
              <a:t>développer des </a:t>
            </a:r>
            <a:r>
              <a:rPr lang="fr-FR" sz="1200" i="1" kern="1200" baseline="0" dirty="0" smtClean="0">
                <a:solidFill>
                  <a:schemeClr val="tx1"/>
                </a:solidFill>
                <a:latin typeface="+mn-lt"/>
                <a:ea typeface="+mn-ea"/>
                <a:cs typeface="+mn-cs"/>
              </a:rPr>
              <a:t>attitudes qui doivent permettre à chaque élève de se situer</a:t>
            </a:r>
          </a:p>
          <a:p>
            <a:r>
              <a:rPr lang="fr-FR" sz="1200" kern="1200" baseline="0" dirty="0" smtClean="0">
                <a:solidFill>
                  <a:schemeClr val="tx1"/>
                </a:solidFill>
                <a:latin typeface="+mn-lt"/>
                <a:ea typeface="+mn-ea"/>
                <a:cs typeface="+mn-cs"/>
              </a:rPr>
              <a:t>par rapport à lui-même, à son entourage et à son environnement.</a:t>
            </a:r>
          </a:p>
          <a:p>
            <a:r>
              <a:rPr lang="fr-FR" sz="1200" kern="1200" baseline="0" dirty="0" smtClean="0">
                <a:solidFill>
                  <a:schemeClr val="tx1"/>
                </a:solidFill>
                <a:latin typeface="+mn-lt"/>
                <a:ea typeface="+mn-ea"/>
                <a:cs typeface="+mn-cs"/>
              </a:rPr>
              <a:t>" des </a:t>
            </a:r>
            <a:r>
              <a:rPr lang="fr-FR" sz="1200" i="1" kern="1200" baseline="0" dirty="0" smtClean="0">
                <a:solidFill>
                  <a:schemeClr val="tx1"/>
                </a:solidFill>
                <a:latin typeface="+mn-lt"/>
                <a:ea typeface="+mn-ea"/>
                <a:cs typeface="+mn-cs"/>
              </a:rPr>
              <a:t>démarches mentales!: Le domaine de ces compétences d’ordre mental</a:t>
            </a:r>
          </a:p>
          <a:p>
            <a:r>
              <a:rPr lang="fr-FR" sz="1200" kern="1200" baseline="0" dirty="0" smtClean="0">
                <a:solidFill>
                  <a:schemeClr val="tx1"/>
                </a:solidFill>
                <a:latin typeface="+mn-lt"/>
                <a:ea typeface="+mn-ea"/>
                <a:cs typeface="+mn-cs"/>
              </a:rPr>
              <a:t>est celui des savoirs et savoir-faire cognitifs.</a:t>
            </a:r>
          </a:p>
          <a:p>
            <a:r>
              <a:rPr lang="fr-FR" sz="1200" kern="1200" baseline="0" dirty="0" smtClean="0">
                <a:solidFill>
                  <a:schemeClr val="tx1"/>
                </a:solidFill>
                <a:latin typeface="+mn-lt"/>
                <a:ea typeface="+mn-ea"/>
                <a:cs typeface="+mn-cs"/>
              </a:rPr>
              <a:t>" des </a:t>
            </a:r>
            <a:r>
              <a:rPr lang="fr-FR" sz="1200" i="1" kern="1200" baseline="0" dirty="0" smtClean="0">
                <a:solidFill>
                  <a:schemeClr val="tx1"/>
                </a:solidFill>
                <a:latin typeface="+mn-lt"/>
                <a:ea typeface="+mn-ea"/>
                <a:cs typeface="+mn-cs"/>
              </a:rPr>
              <a:t>démarches méthodologiques!: Ce sont des compétences relatives à</a:t>
            </a:r>
          </a:p>
          <a:p>
            <a:r>
              <a:rPr lang="fr-FR" sz="1200" kern="1200" baseline="0" dirty="0" smtClean="0">
                <a:solidFill>
                  <a:schemeClr val="tx1"/>
                </a:solidFill>
                <a:latin typeface="+mn-lt"/>
                <a:ea typeface="+mn-ea"/>
                <a:cs typeface="+mn-cs"/>
              </a:rPr>
              <a:t>des savoir-faire pratiques. Elles se distinguent des démarches mentales</a:t>
            </a:r>
          </a:p>
          <a:p>
            <a:r>
              <a:rPr lang="fr-FR" sz="1200" kern="1200" baseline="0" dirty="0" smtClean="0">
                <a:solidFill>
                  <a:schemeClr val="tx1"/>
                </a:solidFill>
                <a:latin typeface="+mn-lt"/>
                <a:ea typeface="+mn-ea"/>
                <a:cs typeface="+mn-cs"/>
              </a:rPr>
              <a:t>par leur caractère instrumental et visent donc la manière dont l’élève organise</a:t>
            </a:r>
          </a:p>
          <a:p>
            <a:r>
              <a:rPr lang="fr-FR" sz="1200" kern="1200" baseline="0" dirty="0" smtClean="0">
                <a:solidFill>
                  <a:schemeClr val="tx1"/>
                </a:solidFill>
                <a:latin typeface="+mn-lt"/>
                <a:ea typeface="+mn-ea"/>
                <a:cs typeface="+mn-cs"/>
              </a:rPr>
              <a:t>son travail.</a:t>
            </a:r>
            <a:endParaRPr lang="fr-FR" dirty="0"/>
          </a:p>
        </p:txBody>
      </p:sp>
      <p:sp>
        <p:nvSpPr>
          <p:cNvPr id="4" name="Espace réservé du numéro de diapositive 3"/>
          <p:cNvSpPr>
            <a:spLocks noGrp="1"/>
          </p:cNvSpPr>
          <p:nvPr>
            <p:ph type="sldNum" sz="quarter" idx="10"/>
          </p:nvPr>
        </p:nvSpPr>
        <p:spPr/>
        <p:txBody>
          <a:bodyPr/>
          <a:lstStyle/>
          <a:p>
            <a:fld id="{691BB556-C8D0-4A93-9CF8-76340D0CFB10}" type="slidenum">
              <a:rPr lang="fr-FR" smtClean="0">
                <a:solidFill>
                  <a:prstClr val="black"/>
                </a:solidFill>
              </a:rPr>
              <a:pPr/>
              <a:t>25</a:t>
            </a:fld>
            <a:endParaRPr lang="fr-FR">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mobilisation des ressources nécessaires à la résolution de </a:t>
            </a:r>
            <a:r>
              <a:rPr lang="fr-FR" sz="1200" b="1" i="1" kern="1200" baseline="0" dirty="0" smtClean="0">
                <a:solidFill>
                  <a:schemeClr val="tx1"/>
                </a:solidFill>
                <a:latin typeface="+mn-lt"/>
                <a:ea typeface="+mn-ea"/>
                <a:cs typeface="+mn-cs"/>
              </a:rPr>
              <a:t>tâches-problèmes,</a:t>
            </a:r>
          </a:p>
          <a:p>
            <a:r>
              <a:rPr lang="fr-FR" sz="1200" kern="1200" baseline="0" dirty="0" smtClean="0">
                <a:solidFill>
                  <a:schemeClr val="tx1"/>
                </a:solidFill>
                <a:latin typeface="+mn-lt"/>
                <a:ea typeface="+mn-ea"/>
                <a:cs typeface="+mn-cs"/>
              </a:rPr>
              <a:t>et la réflexion sur les conditions du succès de l’action à mettre en </a:t>
            </a:r>
            <a:r>
              <a:rPr lang="fr-FR" sz="1200" kern="1200" baseline="0" dirty="0" err="1" smtClean="0">
                <a:solidFill>
                  <a:schemeClr val="tx1"/>
                </a:solidFill>
                <a:latin typeface="+mn-lt"/>
                <a:ea typeface="+mn-ea"/>
                <a:cs typeface="+mn-cs"/>
              </a:rPr>
              <a:t>oeuvre</a:t>
            </a:r>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permettront l’acquisition d’une compétence nouvelle. Les compétences seront</a:t>
            </a:r>
          </a:p>
          <a:p>
            <a:r>
              <a:rPr lang="fr-FR" sz="1200" kern="1200" baseline="0" dirty="0" smtClean="0">
                <a:solidFill>
                  <a:schemeClr val="tx1"/>
                </a:solidFill>
                <a:latin typeface="+mn-lt"/>
                <a:ea typeface="+mn-ea"/>
                <a:cs typeface="+mn-cs"/>
              </a:rPr>
              <a:t>donc construites tout au long du parcours scolaire par la confrontation de l’élève</a:t>
            </a:r>
          </a:p>
          <a:p>
            <a:r>
              <a:rPr lang="fr-FR" sz="1200" kern="1200" baseline="0" dirty="0" smtClean="0">
                <a:solidFill>
                  <a:schemeClr val="tx1"/>
                </a:solidFill>
                <a:latin typeface="+mn-lt"/>
                <a:ea typeface="+mn-ea"/>
                <a:cs typeface="+mn-cs"/>
              </a:rPr>
              <a:t>à des «!tâches-problèmes!»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1" dirty="0" smtClean="0"/>
              <a:t>Situations problèmes didactiques: </a:t>
            </a:r>
            <a:r>
              <a:rPr lang="fr-FR" b="1" dirty="0" smtClean="0"/>
              <a:t>Des situations d’apprentissage pour l’acquisition des Ressources: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1" dirty="0" smtClean="0"/>
              <a:t>Situations d’intégrations didactiques:</a:t>
            </a:r>
            <a:r>
              <a:rPr lang="fr-FR" b="1" i="1" baseline="0" dirty="0" smtClean="0"/>
              <a:t>  </a:t>
            </a:r>
            <a:r>
              <a:rPr lang="fr-FR" b="1" dirty="0" smtClean="0"/>
              <a:t>Des situations d’apprentissages pour la mobilisation des Ressources: </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sz="1200" kern="1200" baseline="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26</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 </a:t>
            </a:r>
            <a:r>
              <a:rPr lang="fr-FR" sz="1200" b="1" i="1" kern="1200" baseline="0" dirty="0" smtClean="0">
                <a:solidFill>
                  <a:schemeClr val="tx1"/>
                </a:solidFill>
                <a:latin typeface="+mn-lt"/>
                <a:ea typeface="+mn-ea"/>
                <a:cs typeface="+mn-cs"/>
              </a:rPr>
              <a:t>Complexe!: Elle doit activer une organisation dynamique de ressources de</a:t>
            </a:r>
          </a:p>
          <a:p>
            <a:r>
              <a:rPr lang="fr-FR" sz="1200" kern="1200" baseline="0" dirty="0" smtClean="0">
                <a:solidFill>
                  <a:schemeClr val="tx1"/>
                </a:solidFill>
                <a:latin typeface="+mn-lt"/>
                <a:ea typeface="+mn-ea"/>
                <a:cs typeface="+mn-cs"/>
              </a:rPr>
              <a:t>natures différentes (savoir, savoir-faire, savoir-être) et d’origines différentes</a:t>
            </a:r>
          </a:p>
          <a:p>
            <a:r>
              <a:rPr lang="fr-FR" sz="1200" kern="1200" baseline="0" dirty="0" smtClean="0">
                <a:solidFill>
                  <a:schemeClr val="tx1"/>
                </a:solidFill>
                <a:latin typeface="+mn-lt"/>
                <a:ea typeface="+mn-ea"/>
                <a:cs typeface="+mn-cs"/>
              </a:rPr>
              <a:t>(internes!: savoirs acquis, et externes!: consultation de livres, d’experts, ...).</a:t>
            </a:r>
          </a:p>
          <a:p>
            <a:r>
              <a:rPr lang="fr-FR" sz="1200" kern="1200" baseline="0" dirty="0" smtClean="0">
                <a:solidFill>
                  <a:schemeClr val="tx1"/>
                </a:solidFill>
                <a:latin typeface="+mn-lt"/>
                <a:ea typeface="+mn-ea"/>
                <a:cs typeface="+mn-cs"/>
              </a:rPr>
              <a:t>! </a:t>
            </a:r>
            <a:r>
              <a:rPr lang="fr-FR" sz="1200" b="1" i="1" kern="1200" baseline="0" dirty="0" smtClean="0">
                <a:solidFill>
                  <a:schemeClr val="tx1"/>
                </a:solidFill>
                <a:latin typeface="+mn-lt"/>
                <a:ea typeface="+mn-ea"/>
                <a:cs typeface="+mn-cs"/>
              </a:rPr>
              <a:t>Finalisée vers l’action, dans un but concret (éventuellement fictif).</a:t>
            </a:r>
          </a:p>
          <a:p>
            <a:r>
              <a:rPr lang="fr-FR" sz="1200" kern="1200" baseline="0" dirty="0" smtClean="0">
                <a:solidFill>
                  <a:schemeClr val="tx1"/>
                </a:solidFill>
                <a:latin typeface="+mn-lt"/>
                <a:ea typeface="+mn-ea"/>
                <a:cs typeface="+mn-cs"/>
              </a:rPr>
              <a:t>! </a:t>
            </a:r>
            <a:r>
              <a:rPr lang="fr-FR" sz="1200" b="1" i="1" kern="1200" baseline="0" dirty="0" smtClean="0">
                <a:solidFill>
                  <a:schemeClr val="tx1"/>
                </a:solidFill>
                <a:latin typeface="+mn-lt"/>
                <a:ea typeface="+mn-ea"/>
                <a:cs typeface="+mn-cs"/>
              </a:rPr>
              <a:t>Interactive!: L’apprentissage passe par une interaction avec le milieu. Lors</a:t>
            </a:r>
          </a:p>
          <a:p>
            <a:r>
              <a:rPr lang="fr-FR" sz="1200" kern="1200" baseline="0" dirty="0" smtClean="0">
                <a:solidFill>
                  <a:schemeClr val="tx1"/>
                </a:solidFill>
                <a:latin typeface="+mn-lt"/>
                <a:ea typeface="+mn-ea"/>
                <a:cs typeface="+mn-cs"/>
              </a:rPr>
              <a:t>de l’analyse de la tâche, l’élève doit pouvoir dégager les ressources utiles à</a:t>
            </a:r>
          </a:p>
          <a:p>
            <a:r>
              <a:rPr lang="fr-FR" sz="1200" kern="1200" baseline="0" dirty="0" smtClean="0">
                <a:solidFill>
                  <a:schemeClr val="tx1"/>
                </a:solidFill>
                <a:latin typeface="+mn-lt"/>
                <a:ea typeface="+mn-ea"/>
                <a:cs typeface="+mn-cs"/>
              </a:rPr>
              <a:t>sa résolution, s’approprier celles qui lui manquent et décider de la démarche</a:t>
            </a:r>
          </a:p>
          <a:p>
            <a:r>
              <a:rPr lang="fr-FR" sz="1200" kern="1200" baseline="0" dirty="0" smtClean="0">
                <a:solidFill>
                  <a:schemeClr val="tx1"/>
                </a:solidFill>
                <a:latin typeface="+mn-lt"/>
                <a:ea typeface="+mn-ea"/>
                <a:cs typeface="+mn-cs"/>
              </a:rPr>
              <a:t>à mettre en </a:t>
            </a:r>
            <a:r>
              <a:rPr lang="fr-FR" sz="1200" kern="1200" baseline="0" dirty="0" err="1" smtClean="0">
                <a:solidFill>
                  <a:schemeClr val="tx1"/>
                </a:solidFill>
                <a:latin typeface="+mn-lt"/>
                <a:ea typeface="+mn-ea"/>
                <a:cs typeface="+mn-cs"/>
              </a:rPr>
              <a:t>oeuvre</a:t>
            </a:r>
            <a:r>
              <a:rPr lang="fr-FR" sz="1200" kern="1200" baseline="0" dirty="0" smtClean="0">
                <a:solidFill>
                  <a:schemeClr val="tx1"/>
                </a:solidFill>
                <a:latin typeface="+mn-lt"/>
                <a:ea typeface="+mn-ea"/>
                <a:cs typeface="+mn-cs"/>
              </a:rPr>
              <a:t> pour les organiser.</a:t>
            </a:r>
          </a:p>
          <a:p>
            <a:r>
              <a:rPr lang="fr-FR" sz="1200" kern="1200" baseline="0" dirty="0" smtClean="0">
                <a:solidFill>
                  <a:schemeClr val="tx1"/>
                </a:solidFill>
                <a:latin typeface="+mn-lt"/>
                <a:ea typeface="+mn-ea"/>
                <a:cs typeface="+mn-cs"/>
              </a:rPr>
              <a:t>! </a:t>
            </a:r>
            <a:r>
              <a:rPr lang="fr-FR" sz="1200" b="1" i="1" kern="1200" baseline="0" dirty="0" smtClean="0">
                <a:solidFill>
                  <a:schemeClr val="tx1"/>
                </a:solidFill>
                <a:latin typeface="+mn-lt"/>
                <a:ea typeface="+mn-ea"/>
                <a:cs typeface="+mn-cs"/>
              </a:rPr>
              <a:t>Ouverte!: La démarche comme le produit attendu ne sont pas complètement</a:t>
            </a:r>
          </a:p>
          <a:p>
            <a:r>
              <a:rPr lang="fr-FR" sz="1200" kern="1200" baseline="0" dirty="0" smtClean="0">
                <a:solidFill>
                  <a:schemeClr val="tx1"/>
                </a:solidFill>
                <a:latin typeface="+mn-lt"/>
                <a:ea typeface="+mn-ea"/>
                <a:cs typeface="+mn-cs"/>
              </a:rPr>
              <a:t>définis, car plusieurs solutions coexistent.</a:t>
            </a:r>
          </a:p>
          <a:p>
            <a:r>
              <a:rPr lang="fr-FR" sz="1200" kern="1200" baseline="0" dirty="0" smtClean="0">
                <a:solidFill>
                  <a:schemeClr val="tx1"/>
                </a:solidFill>
                <a:latin typeface="+mn-lt"/>
                <a:ea typeface="+mn-ea"/>
                <a:cs typeface="+mn-cs"/>
              </a:rPr>
              <a:t>! </a:t>
            </a:r>
            <a:r>
              <a:rPr lang="fr-FR" sz="1200" b="1" i="1" kern="1200" baseline="0" dirty="0" smtClean="0">
                <a:solidFill>
                  <a:schemeClr val="tx1"/>
                </a:solidFill>
                <a:latin typeface="+mn-lt"/>
                <a:ea typeface="+mn-ea"/>
                <a:cs typeface="+mn-cs"/>
              </a:rPr>
              <a:t>Inédite!: Même pour des tâches relevant d’une même famille, le contenu</a:t>
            </a:r>
          </a:p>
          <a:p>
            <a:r>
              <a:rPr lang="fr-FR" sz="1200" kern="1200" baseline="0" dirty="0" smtClean="0">
                <a:solidFill>
                  <a:schemeClr val="tx1"/>
                </a:solidFill>
                <a:latin typeface="+mn-lt"/>
                <a:ea typeface="+mn-ea"/>
                <a:cs typeface="+mn-cs"/>
              </a:rPr>
              <a:t>change, de manière à ne pas permettre la simple répétition d’un acquis.</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27</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pédagogie des compétences s’inscrit dans une logique d’apprentissage de</a:t>
            </a:r>
          </a:p>
          <a:p>
            <a:r>
              <a:rPr lang="fr-FR" sz="1200" kern="1200" baseline="0" dirty="0" smtClean="0">
                <a:solidFill>
                  <a:schemeClr val="tx1"/>
                </a:solidFill>
                <a:latin typeface="+mn-lt"/>
                <a:ea typeface="+mn-ea"/>
                <a:cs typeface="+mn-cs"/>
              </a:rPr>
              <a:t>type constructiviste, davantage centrée sur l’apprenant et sur les mécanismes</a:t>
            </a:r>
          </a:p>
          <a:p>
            <a:r>
              <a:rPr lang="fr-FR" sz="1200" kern="1200" baseline="0" dirty="0" smtClean="0">
                <a:solidFill>
                  <a:schemeClr val="tx1"/>
                </a:solidFill>
                <a:latin typeface="+mn-lt"/>
                <a:ea typeface="+mn-ea"/>
                <a:cs typeface="+mn-cs"/>
              </a:rPr>
              <a:t>d’apprentissage en jeu.</a:t>
            </a:r>
          </a:p>
          <a:p>
            <a:r>
              <a:rPr lang="fr-FR" sz="1200" kern="1200" baseline="0" dirty="0" smtClean="0">
                <a:solidFill>
                  <a:schemeClr val="tx1"/>
                </a:solidFill>
                <a:latin typeface="+mn-lt"/>
                <a:ea typeface="+mn-ea"/>
                <a:cs typeface="+mn-cs"/>
              </a:rPr>
              <a:t>La tâche didactique de l’enseignant consiste à proposer des situations</a:t>
            </a:r>
          </a:p>
          <a:p>
            <a:r>
              <a:rPr lang="fr-FR" sz="1200" kern="1200" baseline="0" dirty="0" smtClean="0">
                <a:solidFill>
                  <a:schemeClr val="tx1"/>
                </a:solidFill>
                <a:latin typeface="+mn-lt"/>
                <a:ea typeface="+mn-ea"/>
                <a:cs typeface="+mn-cs"/>
              </a:rPr>
              <a:t>d’apprentissage, appelées </a:t>
            </a:r>
            <a:r>
              <a:rPr lang="fr-FR" sz="1200" b="1" i="1" kern="1200" baseline="0" dirty="0" smtClean="0">
                <a:solidFill>
                  <a:schemeClr val="tx1"/>
                </a:solidFill>
                <a:latin typeface="+mn-lt"/>
                <a:ea typeface="+mn-ea"/>
                <a:cs typeface="+mn-cs"/>
              </a:rPr>
              <a:t>tâches-problèmes qui doivent favoriser la mobilisation</a:t>
            </a:r>
          </a:p>
          <a:p>
            <a:r>
              <a:rPr lang="fr-FR" sz="1200" kern="1200" baseline="0" dirty="0" smtClean="0">
                <a:solidFill>
                  <a:schemeClr val="tx1"/>
                </a:solidFill>
                <a:latin typeface="+mn-lt"/>
                <a:ea typeface="+mn-ea"/>
                <a:cs typeface="+mn-cs"/>
              </a:rPr>
              <a:t>des ressources nécessaires à l’acquisition d’un savoir.</a:t>
            </a:r>
          </a:p>
          <a:p>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28</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figure du «!triangle pédagogique!» ci-dessous présente la situation d’apprentissage</a:t>
            </a:r>
          </a:p>
          <a:p>
            <a:r>
              <a:rPr lang="fr-FR" sz="1200" kern="1200" baseline="0" dirty="0" smtClean="0">
                <a:solidFill>
                  <a:schemeClr val="tx1"/>
                </a:solidFill>
                <a:latin typeface="+mn-lt"/>
                <a:ea typeface="+mn-ea"/>
                <a:cs typeface="+mn-cs"/>
              </a:rPr>
              <a:t>comme un ensemble d’interactions entre l’</a:t>
            </a:r>
            <a:r>
              <a:rPr lang="fr-FR" sz="1200" b="1" i="1" kern="1200" baseline="0" dirty="0" smtClean="0">
                <a:solidFill>
                  <a:schemeClr val="tx1"/>
                </a:solidFill>
                <a:latin typeface="+mn-lt"/>
                <a:ea typeface="+mn-ea"/>
                <a:cs typeface="+mn-cs"/>
              </a:rPr>
              <a:t>enseignant, le savoir à</a:t>
            </a:r>
          </a:p>
          <a:p>
            <a:r>
              <a:rPr lang="fr-FR" sz="1200" kern="1200" baseline="0" dirty="0" smtClean="0">
                <a:solidFill>
                  <a:schemeClr val="tx1"/>
                </a:solidFill>
                <a:latin typeface="+mn-lt"/>
                <a:ea typeface="+mn-ea"/>
                <a:cs typeface="+mn-cs"/>
              </a:rPr>
              <a:t>communiquer et l’</a:t>
            </a:r>
            <a:r>
              <a:rPr lang="fr-FR" sz="1200" b="1" i="1" kern="1200" baseline="0" dirty="0" smtClean="0">
                <a:solidFill>
                  <a:schemeClr val="tx1"/>
                </a:solidFill>
                <a:latin typeface="+mn-lt"/>
                <a:ea typeface="+mn-ea"/>
                <a:cs typeface="+mn-cs"/>
              </a:rPr>
              <a:t>apprenant. Un juste équilibre entre ces interactions, toujours</a:t>
            </a:r>
          </a:p>
          <a:p>
            <a:r>
              <a:rPr lang="fr-FR" sz="1200" kern="1200" baseline="0" dirty="0" smtClean="0">
                <a:solidFill>
                  <a:schemeClr val="tx1"/>
                </a:solidFill>
                <a:latin typeface="+mn-lt"/>
                <a:ea typeface="+mn-ea"/>
                <a:cs typeface="+mn-cs"/>
              </a:rPr>
              <a:t>à reconstruire, détermine l’efficacité de l’apprentissage. Traditionnellement, c’est</a:t>
            </a:r>
          </a:p>
          <a:p>
            <a:r>
              <a:rPr lang="fr-FR" sz="1200" kern="1200" baseline="0" dirty="0" smtClean="0">
                <a:solidFill>
                  <a:schemeClr val="tx1"/>
                </a:solidFill>
                <a:latin typeface="+mn-lt"/>
                <a:ea typeface="+mn-ea"/>
                <a:cs typeface="+mn-cs"/>
              </a:rPr>
              <a:t>le rapport entre l’enseignant et le savoir qui fut privilégié!: il appartenait donc à</a:t>
            </a:r>
          </a:p>
          <a:p>
            <a:r>
              <a:rPr lang="fr-FR" sz="1200" kern="1200" baseline="0" dirty="0" smtClean="0">
                <a:solidFill>
                  <a:schemeClr val="tx1"/>
                </a:solidFill>
                <a:latin typeface="+mn-lt"/>
                <a:ea typeface="+mn-ea"/>
                <a:cs typeface="+mn-cs"/>
              </a:rPr>
              <a:t>l’enseignant de déterminer les moyens à mettre en </a:t>
            </a:r>
            <a:r>
              <a:rPr lang="fr-FR" sz="1200" kern="1200" baseline="0" dirty="0" err="1" smtClean="0">
                <a:solidFill>
                  <a:schemeClr val="tx1"/>
                </a:solidFill>
                <a:latin typeface="+mn-lt"/>
                <a:ea typeface="+mn-ea"/>
                <a:cs typeface="+mn-cs"/>
              </a:rPr>
              <a:t>oeuvre</a:t>
            </a:r>
            <a:r>
              <a:rPr lang="fr-FR" sz="1200" kern="1200" baseline="0" dirty="0" smtClean="0">
                <a:solidFill>
                  <a:schemeClr val="tx1"/>
                </a:solidFill>
                <a:latin typeface="+mn-lt"/>
                <a:ea typeface="+mn-ea"/>
                <a:cs typeface="+mn-cs"/>
              </a:rPr>
              <a:t> pour rendre ce savoir</a:t>
            </a:r>
          </a:p>
          <a:p>
            <a:r>
              <a:rPr lang="fr-FR" sz="1200" kern="1200" baseline="0" dirty="0" smtClean="0">
                <a:solidFill>
                  <a:schemeClr val="tx1"/>
                </a:solidFill>
                <a:latin typeface="+mn-lt"/>
                <a:ea typeface="+mn-ea"/>
                <a:cs typeface="+mn-cs"/>
              </a:rPr>
              <a:t>accessible à l’élève (axe de l’élaboration didactique), favorisant ainsi chez l’apprenant</a:t>
            </a:r>
          </a:p>
          <a:p>
            <a:r>
              <a:rPr lang="fr-FR" sz="1200" kern="1200" baseline="0" dirty="0" smtClean="0">
                <a:solidFill>
                  <a:schemeClr val="tx1"/>
                </a:solidFill>
                <a:latin typeface="+mn-lt"/>
                <a:ea typeface="+mn-ea"/>
                <a:cs typeface="+mn-cs"/>
              </a:rPr>
              <a:t>une attitude passive d’apprentissage.</a:t>
            </a:r>
          </a:p>
          <a:p>
            <a:r>
              <a:rPr lang="fr-FR" sz="1200" kern="1200" baseline="0" dirty="0" smtClean="0">
                <a:solidFill>
                  <a:schemeClr val="tx1"/>
                </a:solidFill>
                <a:latin typeface="+mn-lt"/>
                <a:ea typeface="+mn-ea"/>
                <a:cs typeface="+mn-cs"/>
              </a:rPr>
              <a:t>En plaçant l’élève au centre de son apprentissage, la pédagogie des compétences</a:t>
            </a:r>
          </a:p>
          <a:p>
            <a:r>
              <a:rPr lang="fr-FR" sz="1200" kern="1200" baseline="0" dirty="0" smtClean="0">
                <a:solidFill>
                  <a:schemeClr val="tx1"/>
                </a:solidFill>
                <a:latin typeface="+mn-lt"/>
                <a:ea typeface="+mn-ea"/>
                <a:cs typeface="+mn-cs"/>
              </a:rPr>
              <a:t>modifie l’équilibre des interactions en présence!: dans un contexte préalablement</a:t>
            </a:r>
          </a:p>
          <a:p>
            <a:r>
              <a:rPr lang="fr-FR" sz="1200" kern="1200" baseline="0" dirty="0" smtClean="0">
                <a:solidFill>
                  <a:schemeClr val="tx1"/>
                </a:solidFill>
                <a:latin typeface="+mn-lt"/>
                <a:ea typeface="+mn-ea"/>
                <a:cs typeface="+mn-cs"/>
              </a:rPr>
              <a:t>établi, le rôle de l’enseignant est de créer une </a:t>
            </a:r>
            <a:r>
              <a:rPr lang="fr-FR" sz="1200" b="1" i="1" kern="1200" baseline="0" dirty="0" smtClean="0">
                <a:solidFill>
                  <a:schemeClr val="tx1"/>
                </a:solidFill>
                <a:latin typeface="+mn-lt"/>
                <a:ea typeface="+mn-ea"/>
                <a:cs typeface="+mn-cs"/>
              </a:rPr>
              <a:t>relation pédagogique</a:t>
            </a:r>
          </a:p>
          <a:p>
            <a:r>
              <a:rPr lang="fr-FR" sz="1200" kern="1200" baseline="0" dirty="0" smtClean="0">
                <a:solidFill>
                  <a:schemeClr val="tx1"/>
                </a:solidFill>
                <a:latin typeface="+mn-lt"/>
                <a:ea typeface="+mn-ea"/>
                <a:cs typeface="+mn-cs"/>
              </a:rPr>
              <a:t>par laquelle il accompagne l’apprenant dans la gestion de son apprentissage.</a:t>
            </a:r>
          </a:p>
          <a:p>
            <a:r>
              <a:rPr lang="fr-FR" sz="1200" kern="1200" baseline="0" dirty="0" smtClean="0">
                <a:solidFill>
                  <a:schemeClr val="tx1"/>
                </a:solidFill>
                <a:latin typeface="+mn-lt"/>
                <a:ea typeface="+mn-ea"/>
                <a:cs typeface="+mn-cs"/>
              </a:rPr>
              <a:t>L’apprenant est ainsi invité à élaborer sur base de ses ressources propres (savoirs</a:t>
            </a:r>
          </a:p>
          <a:p>
            <a:r>
              <a:rPr lang="fr-FR" sz="1200" kern="1200" baseline="0" dirty="0" smtClean="0">
                <a:solidFill>
                  <a:schemeClr val="tx1"/>
                </a:solidFill>
                <a:latin typeface="+mn-lt"/>
                <a:ea typeface="+mn-ea"/>
                <a:cs typeface="+mn-cs"/>
              </a:rPr>
              <a:t>déjà acquis, savoir-faire et attitudes) sa propre stratégie et son propre rapport</a:t>
            </a:r>
          </a:p>
          <a:p>
            <a:r>
              <a:rPr lang="fr-FR" sz="1200" kern="1200" baseline="0" dirty="0" smtClean="0">
                <a:solidFill>
                  <a:schemeClr val="tx1"/>
                </a:solidFill>
                <a:latin typeface="+mn-lt"/>
                <a:ea typeface="+mn-ea"/>
                <a:cs typeface="+mn-cs"/>
              </a:rPr>
              <a:t>au savoir.</a:t>
            </a:r>
          </a:p>
          <a:p>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Que devient le savoir!?</a:t>
            </a:r>
          </a:p>
          <a:p>
            <a:r>
              <a:rPr lang="fr-FR" sz="1200" kern="1200" baseline="0" dirty="0" smtClean="0">
                <a:solidFill>
                  <a:schemeClr val="tx1"/>
                </a:solidFill>
                <a:latin typeface="+mn-lt"/>
                <a:ea typeface="+mn-ea"/>
                <a:cs typeface="+mn-cs"/>
              </a:rPr>
              <a:t>Le </a:t>
            </a:r>
            <a:r>
              <a:rPr lang="fr-FR" sz="1200" b="1" i="1" kern="1200" baseline="0" dirty="0" smtClean="0">
                <a:solidFill>
                  <a:schemeClr val="tx1"/>
                </a:solidFill>
                <a:latin typeface="+mn-lt"/>
                <a:ea typeface="+mn-ea"/>
                <a:cs typeface="+mn-cs"/>
              </a:rPr>
              <a:t>savoir n’est dès lors plus la propriété de l’enseignant. Il se définit comme un</a:t>
            </a:r>
          </a:p>
          <a:p>
            <a:r>
              <a:rPr lang="fr-FR" sz="1200" b="1" i="1" kern="1200" baseline="0" dirty="0" smtClean="0">
                <a:solidFill>
                  <a:schemeClr val="tx1"/>
                </a:solidFill>
                <a:latin typeface="+mn-lt"/>
                <a:ea typeface="+mn-ea"/>
                <a:cs typeface="+mn-cs"/>
              </a:rPr>
              <a:t>ensemble de ressources propres à l’apprenant. Celles-ci sont constituées</a:t>
            </a:r>
          </a:p>
          <a:p>
            <a:r>
              <a:rPr lang="fr-FR" sz="1200" kern="1200" baseline="0" dirty="0" smtClean="0">
                <a:solidFill>
                  <a:schemeClr val="tx1"/>
                </a:solidFill>
                <a:latin typeface="+mn-lt"/>
                <a:ea typeface="+mn-ea"/>
                <a:cs typeface="+mn-cs"/>
              </a:rPr>
              <a:t>de </a:t>
            </a:r>
            <a:r>
              <a:rPr lang="fr-FR" sz="1200" b="1" i="1" kern="1200" baseline="0" dirty="0" smtClean="0">
                <a:solidFill>
                  <a:schemeClr val="tx1"/>
                </a:solidFill>
                <a:latin typeface="+mn-lt"/>
                <a:ea typeface="+mn-ea"/>
                <a:cs typeface="+mn-cs"/>
              </a:rPr>
              <a:t>savoirs, de savoir-faire et de savoir-être. Pour être appelé compétence,</a:t>
            </a:r>
          </a:p>
          <a:p>
            <a:r>
              <a:rPr lang="fr-FR" sz="1200" kern="1200" baseline="0" dirty="0" smtClean="0">
                <a:solidFill>
                  <a:schemeClr val="tx1"/>
                </a:solidFill>
                <a:latin typeface="+mn-lt"/>
                <a:ea typeface="+mn-ea"/>
                <a:cs typeface="+mn-cs"/>
              </a:rPr>
              <a:t>cet ensemble de ressources doit pouvoir, par la suite, être </a:t>
            </a:r>
            <a:r>
              <a:rPr lang="fr-FR" sz="1200" b="1" i="1" kern="1200" baseline="0" dirty="0" smtClean="0">
                <a:solidFill>
                  <a:schemeClr val="tx1"/>
                </a:solidFill>
                <a:latin typeface="+mn-lt"/>
                <a:ea typeface="+mn-ea"/>
                <a:cs typeface="+mn-cs"/>
              </a:rPr>
              <a:t>mobilisé dans le cadre</a:t>
            </a:r>
          </a:p>
          <a:p>
            <a:r>
              <a:rPr lang="fr-FR" sz="1200" b="1" i="1" kern="1200" baseline="0" dirty="0" smtClean="0">
                <a:solidFill>
                  <a:schemeClr val="tx1"/>
                </a:solidFill>
                <a:latin typeface="+mn-lt"/>
                <a:ea typeface="+mn-ea"/>
                <a:cs typeface="+mn-cs"/>
              </a:rPr>
              <a:t>d’une situation nouvelle.</a:t>
            </a:r>
          </a:p>
          <a:p>
            <a:endParaRPr lang="fr-FR" sz="1200" b="1" i="1"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Et l’élève!?...</a:t>
            </a:r>
          </a:p>
          <a:p>
            <a:r>
              <a:rPr lang="fr-FR" sz="1200" kern="1200" baseline="0" dirty="0" smtClean="0">
                <a:solidFill>
                  <a:schemeClr val="tx1"/>
                </a:solidFill>
                <a:latin typeface="+mn-lt"/>
                <a:ea typeface="+mn-ea"/>
                <a:cs typeface="+mn-cs"/>
              </a:rPr>
              <a:t>Plus que par le passé, acteur de son apprentissage, l’</a:t>
            </a:r>
            <a:r>
              <a:rPr lang="fr-FR" sz="1200" b="1" i="1" kern="1200" baseline="0" dirty="0" smtClean="0">
                <a:solidFill>
                  <a:schemeClr val="tx1"/>
                </a:solidFill>
                <a:latin typeface="+mn-lt"/>
                <a:ea typeface="+mn-ea"/>
                <a:cs typeface="+mn-cs"/>
              </a:rPr>
              <a:t>apprenant est amené à</a:t>
            </a:r>
          </a:p>
          <a:p>
            <a:r>
              <a:rPr lang="fr-FR" sz="1200" kern="1200" baseline="0" dirty="0" smtClean="0">
                <a:solidFill>
                  <a:schemeClr val="tx1"/>
                </a:solidFill>
                <a:latin typeface="+mn-lt"/>
                <a:ea typeface="+mn-ea"/>
                <a:cs typeface="+mn-cs"/>
              </a:rPr>
              <a:t>résoudre des situations de plus en plus complexes et à mobiliser un maximum</a:t>
            </a:r>
          </a:p>
          <a:p>
            <a:r>
              <a:rPr lang="fr-FR" sz="1200" kern="1200" baseline="0" dirty="0" smtClean="0">
                <a:solidFill>
                  <a:schemeClr val="tx1"/>
                </a:solidFill>
                <a:latin typeface="+mn-lt"/>
                <a:ea typeface="+mn-ea"/>
                <a:cs typeface="+mn-cs"/>
              </a:rPr>
              <a:t>de ses ressources. L’élève est appréhendé dans ses dimensions à la fois cognitive</a:t>
            </a:r>
          </a:p>
          <a:p>
            <a:r>
              <a:rPr lang="fr-FR" sz="1200" kern="1200" baseline="0" dirty="0" smtClean="0">
                <a:solidFill>
                  <a:schemeClr val="tx1"/>
                </a:solidFill>
                <a:latin typeface="+mn-lt"/>
                <a:ea typeface="+mn-ea"/>
                <a:cs typeface="+mn-cs"/>
              </a:rPr>
              <a:t>et socio-affective. La pédagogie des compétences privilégie le développement</a:t>
            </a:r>
          </a:p>
          <a:p>
            <a:r>
              <a:rPr lang="fr-FR" sz="1200" kern="1200" baseline="0" dirty="0" smtClean="0">
                <a:solidFill>
                  <a:schemeClr val="tx1"/>
                </a:solidFill>
                <a:latin typeface="+mn-lt"/>
                <a:ea typeface="+mn-ea"/>
                <a:cs typeface="+mn-cs"/>
              </a:rPr>
              <a:t>de la pensée par un enseignement qui doit avoir du sens pour lui. Nous</a:t>
            </a:r>
          </a:p>
          <a:p>
            <a:r>
              <a:rPr lang="fr-FR" sz="1200" kern="1200" baseline="0" dirty="0" smtClean="0">
                <a:solidFill>
                  <a:schemeClr val="tx1"/>
                </a:solidFill>
                <a:latin typeface="+mn-lt"/>
                <a:ea typeface="+mn-ea"/>
                <a:cs typeface="+mn-cs"/>
              </a:rPr>
              <a:t>sommes bien loin d’une logique d’apprentissage de type béhavioriste qui se limite</a:t>
            </a:r>
          </a:p>
          <a:p>
            <a:r>
              <a:rPr lang="fr-FR" sz="1200" kern="1200" baseline="0" dirty="0" smtClean="0">
                <a:solidFill>
                  <a:schemeClr val="tx1"/>
                </a:solidFill>
                <a:latin typeface="+mn-lt"/>
                <a:ea typeface="+mn-ea"/>
                <a:cs typeface="+mn-cs"/>
              </a:rPr>
              <a:t>à des productions directement mesurables et à leur quantification.</a:t>
            </a:r>
            <a:endParaRPr lang="fr-FR" sz="1200" b="1" i="1" kern="1200" baseline="0" dirty="0" smtClean="0">
              <a:solidFill>
                <a:schemeClr val="tx1"/>
              </a:solidFill>
              <a:latin typeface="+mn-lt"/>
              <a:ea typeface="+mn-ea"/>
              <a:cs typeface="+mn-cs"/>
            </a:endParaRPr>
          </a:p>
          <a:p>
            <a:endParaRPr lang="fr-FR" sz="1200" kern="1200" baseline="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29</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a:t>
            </a:r>
            <a:r>
              <a:rPr lang="fr-FR" baseline="0" dirty="0" smtClean="0"/>
              <a:t> va pas s’attarder sur le cadre théorique, on va juste </a:t>
            </a:r>
            <a:r>
              <a:rPr lang="fr-FR" sz="1200" dirty="0" smtClean="0">
                <a:latin typeface="+mn-lt"/>
                <a:ea typeface="Calibri"/>
                <a:cs typeface="Arial"/>
              </a:rPr>
              <a:t>clarifier la confusion que</a:t>
            </a:r>
            <a:r>
              <a:rPr lang="fr-FR" sz="1200" baseline="0" dirty="0" smtClean="0">
                <a:latin typeface="+mn-lt"/>
                <a:ea typeface="Calibri"/>
                <a:cs typeface="Arial"/>
              </a:rPr>
              <a:t> font les gens</a:t>
            </a:r>
            <a:r>
              <a:rPr lang="fr-FR" sz="1200" dirty="0" smtClean="0">
                <a:latin typeface="+mn-lt"/>
                <a:ea typeface="Calibri"/>
                <a:cs typeface="Arial"/>
              </a:rPr>
              <a:t> entre deux concepts: le management et la gestion.</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30</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a:t>
            </a:r>
            <a:r>
              <a:rPr lang="fr-FR" baseline="0" dirty="0" smtClean="0"/>
              <a:t> va pas s’attarder sur le cadre théorique, on va juste </a:t>
            </a:r>
            <a:r>
              <a:rPr lang="fr-FR" sz="1200" dirty="0" smtClean="0">
                <a:latin typeface="+mn-lt"/>
                <a:ea typeface="Calibri"/>
                <a:cs typeface="Arial"/>
              </a:rPr>
              <a:t>clarifier la confusion que</a:t>
            </a:r>
            <a:r>
              <a:rPr lang="fr-FR" sz="1200" baseline="0" dirty="0" smtClean="0">
                <a:latin typeface="+mn-lt"/>
                <a:ea typeface="Calibri"/>
                <a:cs typeface="Arial"/>
              </a:rPr>
              <a:t> font les gens</a:t>
            </a:r>
            <a:r>
              <a:rPr lang="fr-FR" sz="1200" dirty="0" smtClean="0">
                <a:latin typeface="+mn-lt"/>
                <a:ea typeface="Calibri"/>
                <a:cs typeface="Arial"/>
              </a:rPr>
              <a:t> entre deux concepts: le management et la gestion.</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31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2286000" marR="0" lvl="5"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b="1" dirty="0" smtClean="0">
              <a:solidFill>
                <a:schemeClr val="bg1"/>
              </a:solidFill>
              <a:cs typeface="Arial"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fr-FR" sz="1200"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solidFill>
                  <a:prstClr val="black"/>
                </a:solidFill>
              </a:rPr>
              <a:pPr/>
              <a:t>2</a:t>
            </a:fld>
            <a:endParaRPr lang="fr-FR">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a:t>
            </a:r>
            <a:r>
              <a:rPr lang="fr-FR" baseline="0" dirty="0" smtClean="0"/>
              <a:t> va pas s’attarder sur le cadre théorique, on va juste </a:t>
            </a:r>
            <a:r>
              <a:rPr lang="fr-FR" sz="1200" dirty="0" smtClean="0">
                <a:latin typeface="+mn-lt"/>
                <a:ea typeface="Calibri"/>
                <a:cs typeface="Arial"/>
              </a:rPr>
              <a:t>clarifier la confusion que</a:t>
            </a:r>
            <a:r>
              <a:rPr lang="fr-FR" sz="1200" baseline="0" dirty="0" smtClean="0">
                <a:latin typeface="+mn-lt"/>
                <a:ea typeface="Calibri"/>
                <a:cs typeface="Arial"/>
              </a:rPr>
              <a:t> font les gens</a:t>
            </a:r>
            <a:r>
              <a:rPr lang="fr-FR" sz="1200" dirty="0" smtClean="0">
                <a:latin typeface="+mn-lt"/>
                <a:ea typeface="Calibri"/>
                <a:cs typeface="Arial"/>
              </a:rPr>
              <a:t> entre deux concepts: le management et la gestion.</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32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solidFill>
                  <a:prstClr val="black"/>
                </a:solidFill>
              </a:rPr>
              <a:pPr/>
              <a:t>3</a:t>
            </a:fld>
            <a:endParaRPr 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latin typeface="+mn-lt"/>
                <a:ea typeface="+mn-ea"/>
                <a:cs typeface="+mn-cs"/>
              </a:rPr>
              <a:t>"Pratique d'intervention normative qui recherche une influence sur autrui dans une perspective explicite de formation"</a:t>
            </a:r>
          </a:p>
          <a:p>
            <a:pPr hangingPunct="0"/>
            <a:r>
              <a:rPr lang="fr-FR" sz="1200" b="1" i="1" kern="1200" dirty="0" smtClean="0">
                <a:solidFill>
                  <a:schemeClr val="tx1"/>
                </a:solidFill>
                <a:latin typeface="+mn-lt"/>
                <a:ea typeface="+mn-ea"/>
                <a:cs typeface="+mn-cs"/>
              </a:rPr>
              <a:t>P  PARLEBAS "Lexique commenté en science de l'action motrice" INSEP 1981</a:t>
            </a:r>
            <a:endParaRPr lang="fr-FR" sz="1200" kern="1200" dirty="0" smtClean="0">
              <a:solidFill>
                <a:schemeClr val="tx1"/>
              </a:solidFill>
              <a:latin typeface="+mn-lt"/>
              <a:ea typeface="+mn-ea"/>
              <a:cs typeface="+mn-cs"/>
            </a:endParaRPr>
          </a:p>
          <a:p>
            <a:pPr hangingPunct="0"/>
            <a:r>
              <a:rPr lang="fr-FR" sz="1200" b="1" i="1" kern="1200" dirty="0" smtClean="0">
                <a:solidFill>
                  <a:schemeClr val="tx1"/>
                </a:solidFill>
                <a:latin typeface="+mn-lt"/>
                <a:ea typeface="+mn-ea"/>
                <a:cs typeface="+mn-cs"/>
              </a:rPr>
              <a:t>(C’est une définition restrictive car la pédagogie  se limite, dans ce cas, à une pratique) </a:t>
            </a:r>
          </a:p>
          <a:p>
            <a:pPr hangingPunct="0"/>
            <a:r>
              <a:rPr lang="fr-FR" sz="1200" b="1" i="1" u="sng" kern="1200" dirty="0" smtClean="0">
                <a:solidFill>
                  <a:schemeClr val="tx1"/>
                </a:solidFill>
                <a:latin typeface="+mn-lt"/>
                <a:ea typeface="+mn-ea"/>
                <a:cs typeface="+mn-cs"/>
              </a:rPr>
              <a:t>PEDAGOGIE </a:t>
            </a:r>
            <a:r>
              <a:rPr lang="fr-FR" sz="1200" b="1" kern="1200" dirty="0" smtClean="0">
                <a:solidFill>
                  <a:schemeClr val="tx1"/>
                </a:solidFill>
                <a:latin typeface="+mn-lt"/>
                <a:ea typeface="+mn-ea"/>
                <a:cs typeface="+mn-cs"/>
              </a:rPr>
              <a:t> </a:t>
            </a:r>
            <a:r>
              <a:rPr lang="fr-FR" sz="1200" kern="1200" dirty="0" smtClean="0">
                <a:solidFill>
                  <a:schemeClr val="tx1"/>
                </a:solidFill>
                <a:latin typeface="+mn-lt"/>
                <a:ea typeface="+mn-ea"/>
                <a:cs typeface="+mn-cs"/>
              </a:rPr>
              <a:t>La pédagogie regroupe «  les phénomènes relationnels qui unissent l’enseignant et l’élève dans l’action » EPS réflexion et perspective,  ALAIN HEBRARD, Edition revue EPS1986.</a:t>
            </a:r>
          </a:p>
          <a:p>
            <a:pPr hangingPunct="0"/>
            <a:r>
              <a:rPr lang="fr-FR" sz="1200" i="1" kern="1200" dirty="0" smtClean="0">
                <a:solidFill>
                  <a:schemeClr val="tx1"/>
                </a:solidFill>
                <a:latin typeface="+mn-lt"/>
                <a:ea typeface="+mn-ea"/>
                <a:cs typeface="+mn-cs"/>
              </a:rPr>
              <a:t>(définition très large qui regroupe l’ensemble des interactions prof/élève dans une situation d’enseignement. Une restriction serait souhaitable afin que toutes les communications ne soient pas cataloguées dans la pédagogie. Par exemple les communications réactionnelles ou affectives comme la colère sont-elles à classer dans la pédagogie ?)</a:t>
            </a:r>
          </a:p>
          <a:p>
            <a:pPr hangingPunct="0"/>
            <a:endParaRPr lang="fr-FR" sz="1200" i="1" kern="1200" dirty="0" smtClean="0">
              <a:solidFill>
                <a:schemeClr val="tx1"/>
              </a:solidFill>
              <a:latin typeface="+mn-lt"/>
              <a:ea typeface="+mn-ea"/>
              <a:cs typeface="+mn-cs"/>
            </a:endParaRPr>
          </a:p>
          <a:p>
            <a:pPr marL="0" marR="0" indent="0" algn="l" defTabSz="914400" rtl="0" eaLnBrk="1" fontAlgn="auto" latinLnBrk="0" hangingPunct="0">
              <a:lnSpc>
                <a:spcPct val="100000"/>
              </a:lnSpc>
              <a:spcBef>
                <a:spcPts val="0"/>
              </a:spcBef>
              <a:spcAft>
                <a:spcPts val="0"/>
              </a:spcAft>
              <a:buClrTx/>
              <a:buSzTx/>
              <a:buFontTx/>
              <a:buNone/>
              <a:tabLst/>
              <a:defRPr/>
            </a:pPr>
            <a:r>
              <a:rPr lang="fr-FR" sz="1200" b="0" i="1" kern="1200" dirty="0" smtClean="0">
                <a:solidFill>
                  <a:schemeClr val="tx1"/>
                </a:solidFill>
                <a:latin typeface="+mn-lt"/>
                <a:ea typeface="+mn-ea"/>
                <a:cs typeface="+mn-cs"/>
              </a:rPr>
              <a:t>Alain </a:t>
            </a:r>
            <a:r>
              <a:rPr lang="fr-FR" sz="1200" b="0" i="1" kern="1200" dirty="0" err="1" smtClean="0">
                <a:solidFill>
                  <a:schemeClr val="tx1"/>
                </a:solidFill>
                <a:latin typeface="+mn-lt"/>
                <a:ea typeface="+mn-ea"/>
                <a:cs typeface="+mn-cs"/>
              </a:rPr>
              <a:t>Hébrard</a:t>
            </a:r>
            <a:r>
              <a:rPr lang="fr-FR" sz="1200" b="0" i="1" kern="1200" dirty="0" smtClean="0">
                <a:solidFill>
                  <a:schemeClr val="tx1"/>
                </a:solidFill>
                <a:latin typeface="+mn-lt"/>
                <a:ea typeface="+mn-ea"/>
                <a:cs typeface="+mn-cs"/>
              </a:rPr>
              <a:t> est l’un des théoriciens les plus influents de l’Éducation physique et sportive contemporaine en Franc</a:t>
            </a:r>
            <a:endParaRPr lang="fr-FR" sz="1200" b="0" i="0" kern="1200" dirty="0" smtClean="0">
              <a:solidFill>
                <a:schemeClr val="tx1"/>
              </a:solidFill>
              <a:latin typeface="+mn-lt"/>
              <a:ea typeface="+mn-ea"/>
              <a:cs typeface="+mn-cs"/>
            </a:endParaRPr>
          </a:p>
          <a:p>
            <a:pPr hangingPunct="0"/>
            <a:r>
              <a:rPr lang="fr-FR" sz="1200" b="0" i="0" kern="1200" dirty="0" smtClean="0">
                <a:solidFill>
                  <a:schemeClr val="tx1"/>
                </a:solidFill>
                <a:latin typeface="+mn-lt"/>
                <a:ea typeface="+mn-ea"/>
                <a:cs typeface="+mn-cs"/>
              </a:rPr>
              <a:t>Professeur d’université en STAPS, responsable de la commission verticale, président du Groupe Technique Disciplinaire, conseiller technique du ministre de l’Éducation nationale, aujourd’hui doyen de l’inspection générale, A. </a:t>
            </a:r>
            <a:r>
              <a:rPr lang="fr-FR" sz="1200" b="0" i="0" kern="1200" dirty="0" err="1" smtClean="0">
                <a:solidFill>
                  <a:schemeClr val="tx1"/>
                </a:solidFill>
                <a:latin typeface="+mn-lt"/>
                <a:ea typeface="+mn-ea"/>
                <a:cs typeface="+mn-cs"/>
              </a:rPr>
              <a:t>Hébrard</a:t>
            </a:r>
            <a:r>
              <a:rPr lang="fr-FR" sz="1200" b="0" i="0" kern="1200" dirty="0" smtClean="0">
                <a:solidFill>
                  <a:schemeClr val="tx1"/>
                </a:solidFill>
                <a:latin typeface="+mn-lt"/>
                <a:ea typeface="+mn-ea"/>
                <a:cs typeface="+mn-cs"/>
              </a:rPr>
              <a:t> est l’un des experts de l’éducation physique et sportive (EPS) les plus importants et les plus influents en France. </a:t>
            </a:r>
            <a:endParaRPr lang="fr-FR"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a:t>
            </a:r>
            <a:r>
              <a:rPr lang="fr-FR" baseline="0" dirty="0" smtClean="0"/>
              <a:t> va pas s’attarder sur le cadre théorique, on va juste </a:t>
            </a:r>
            <a:r>
              <a:rPr lang="fr-FR" sz="1200" dirty="0" smtClean="0">
                <a:latin typeface="+mn-lt"/>
                <a:ea typeface="Calibri"/>
                <a:cs typeface="Arial"/>
              </a:rPr>
              <a:t>clarifier la confusion que</a:t>
            </a:r>
            <a:r>
              <a:rPr lang="fr-FR" sz="1200" baseline="0" dirty="0" smtClean="0">
                <a:latin typeface="+mn-lt"/>
                <a:ea typeface="Calibri"/>
                <a:cs typeface="Arial"/>
              </a:rPr>
              <a:t> font les gens</a:t>
            </a:r>
            <a:r>
              <a:rPr lang="fr-FR" sz="1200" dirty="0" smtClean="0">
                <a:latin typeface="+mn-lt"/>
                <a:ea typeface="Calibri"/>
                <a:cs typeface="Arial"/>
              </a:rPr>
              <a:t> entre deux concepts: le management et la gestion.</a:t>
            </a:r>
            <a:endParaRPr lang="fr-FR" dirty="0"/>
          </a:p>
        </p:txBody>
      </p:sp>
      <p:sp>
        <p:nvSpPr>
          <p:cNvPr id="4" name="Espace réservé du numéro de diapositive 3"/>
          <p:cNvSpPr>
            <a:spLocks noGrp="1"/>
          </p:cNvSpPr>
          <p:nvPr>
            <p:ph type="sldNum" sz="quarter" idx="10"/>
          </p:nvPr>
        </p:nvSpPr>
        <p:spPr/>
        <p:txBody>
          <a:bodyPr/>
          <a:lstStyle/>
          <a:p>
            <a:fld id="{411110E9-A2DE-4301-A6F7-B3525BBD5A7A}" type="slidenum">
              <a:rPr lang="fr-FR" smtClean="0"/>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8803E32-6139-4C57-99D5-E314EC599AB1}" type="slidenum">
              <a:rPr lang="fr-FR" smtClean="0"/>
              <a:pPr/>
              <a:t>12</a:t>
            </a:fld>
            <a:endParaRPr lang="fr-FR"/>
          </a:p>
        </p:txBody>
      </p:sp>
    </p:spTree>
    <p:extLst>
      <p:ext uri="{BB962C8B-B14F-4D97-AF65-F5344CB8AC3E}">
        <p14:creationId xmlns:p14="http://schemas.microsoft.com/office/powerpoint/2010/main" val="4006474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fld id="{AA309A6D-C09C-4548-B29A-6CF363A7E532}" type="datetimeFigureOut">
              <a:rPr lang="fr-FR" smtClean="0">
                <a:solidFill>
                  <a:prstClr val="white"/>
                </a:solidFill>
              </a:rPr>
              <a:pPr/>
              <a:t>03/02/2016</a:t>
            </a:fld>
            <a:endParaRPr lang="fr-BE">
              <a:solidFill>
                <a:prstClr val="white"/>
              </a:solidFill>
            </a:endParaRPr>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endParaRPr lang="fr-BE">
              <a:solidFill>
                <a:prstClr val="white"/>
              </a:solidFill>
            </a:endParaRPr>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CF4668DC-857F-487D-BFFA-8C0CA5037977}" type="slidenum">
              <a:rPr lang="fr-BE" smtClean="0"/>
              <a:pPr/>
              <a:t>‹N°›</a:t>
            </a:fld>
            <a:endParaRPr lang="fr-B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5" name="Espace réservé du pied de page 4"/>
          <p:cNvSpPr>
            <a:spLocks noGrp="1"/>
          </p:cNvSpPr>
          <p:nvPr>
            <p:ph type="ftr" sz="quarter" idx="11"/>
          </p:nvPr>
        </p:nvSpPr>
        <p:spPr>
          <a:xfrm>
            <a:off x="457200" y="6480969"/>
            <a:ext cx="4260056" cy="300831"/>
          </a:xfrm>
        </p:spPr>
        <p:txBody>
          <a:bodyPr/>
          <a:lstStyle/>
          <a:p>
            <a:endParaRPr lang="fr-BE">
              <a:solidFill>
                <a:prstClr val="white"/>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Espace réservé de la date 3"/>
          <p:cNvSpPr>
            <a:spLocks noGrp="1"/>
          </p:cNvSpPr>
          <p:nvPr>
            <p:ph type="dt" sz="half" idx="10"/>
          </p:nvPr>
        </p:nvSpPr>
        <p:spPr>
          <a:xfrm>
            <a:off x="6955632" y="6477000"/>
            <a:ext cx="2133600" cy="304800"/>
          </a:xfrm>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5" name="Espace réservé du pied de page 4"/>
          <p:cNvSpPr>
            <a:spLocks noGrp="1"/>
          </p:cNvSpPr>
          <p:nvPr>
            <p:ph type="ftr" sz="quarter" idx="11"/>
          </p:nvPr>
        </p:nvSpPr>
        <p:spPr>
          <a:xfrm>
            <a:off x="2619376" y="6480969"/>
            <a:ext cx="4260056" cy="300831"/>
          </a:xfrm>
        </p:spPr>
        <p:txBody>
          <a:bodyPr/>
          <a:lstStyle/>
          <a:p>
            <a:endParaRPr lang="fr-BE">
              <a:solidFill>
                <a:prstClr val="white"/>
              </a:solidFill>
            </a:endParaRPr>
          </a:p>
        </p:txBody>
      </p:sp>
      <p:sp>
        <p:nvSpPr>
          <p:cNvPr id="6" name="Espace réservé du numéro de diapositive 5"/>
          <p:cNvSpPr>
            <a:spLocks noGrp="1"/>
          </p:cNvSpPr>
          <p:nvPr>
            <p:ph type="sldNum" sz="quarter" idx="12"/>
          </p:nvPr>
        </p:nvSpPr>
        <p:spPr>
          <a:xfrm>
            <a:off x="8451056" y="809624"/>
            <a:ext cx="502920" cy="300831"/>
          </a:xfrm>
        </p:spPr>
        <p:txBody>
          <a:bodyPr/>
          <a:lstStyle/>
          <a:p>
            <a:fld id="{CF4668DC-857F-487D-BFFA-8C0CA5037977}" type="slidenum">
              <a:rPr lang="fr-BE" smtClean="0">
                <a:solidFill>
                  <a:prstClr val="white"/>
                </a:solidFill>
              </a:rPr>
              <a:pPr/>
              <a:t>‹N°›</a:t>
            </a:fld>
            <a:endParaRPr lang="fr-BE">
              <a:solidFill>
                <a:prstClr val="white"/>
              </a:solidFill>
            </a:endParaRPr>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6" name="Espace réservé du pied de page 5"/>
          <p:cNvSpPr>
            <a:spLocks noGrp="1"/>
          </p:cNvSpPr>
          <p:nvPr>
            <p:ph type="ftr" sz="quarter" idx="11"/>
          </p:nvPr>
        </p:nvSpPr>
        <p:spPr>
          <a:xfrm>
            <a:off x="457200" y="6480969"/>
            <a:ext cx="4260056" cy="301752"/>
          </a:xfrm>
        </p:spPr>
        <p:txBody>
          <a:bodyPr/>
          <a:lstStyle/>
          <a:p>
            <a:endParaRPr lang="fr-BE">
              <a:solidFill>
                <a:prstClr val="white"/>
              </a:solidFill>
            </a:endParaRPr>
          </a:p>
        </p:txBody>
      </p:sp>
      <p:sp>
        <p:nvSpPr>
          <p:cNvPr id="7" name="Espace réservé du numéro de diapositive 6"/>
          <p:cNvSpPr>
            <a:spLocks noGrp="1"/>
          </p:cNvSpPr>
          <p:nvPr>
            <p:ph type="sldNum" sz="quarter" idx="12"/>
          </p:nvPr>
        </p:nvSpPr>
        <p:spPr>
          <a:xfrm>
            <a:off x="7589520" y="6480969"/>
            <a:ext cx="502920" cy="301752"/>
          </a:xfrm>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8" name="Espace réservé du pied de page 7"/>
          <p:cNvSpPr>
            <a:spLocks noGrp="1"/>
          </p:cNvSpPr>
          <p:nvPr>
            <p:ph type="ftr" sz="quarter" idx="11"/>
          </p:nvPr>
        </p:nvSpPr>
        <p:spPr>
          <a:xfrm>
            <a:off x="457200" y="6480969"/>
            <a:ext cx="4261104" cy="301752"/>
          </a:xfrm>
        </p:spPr>
        <p:txBody>
          <a:bodyPr/>
          <a:lstStyle/>
          <a:p>
            <a:endParaRPr lang="fr-BE">
              <a:solidFill>
                <a:prstClr val="white"/>
              </a:solidFill>
            </a:endParaRPr>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fld id="{CF4668DC-857F-487D-BFFA-8C0CA5037977}" type="slidenum">
              <a:rPr lang="fr-BE" smtClean="0">
                <a:solidFill>
                  <a:prstClr val="white"/>
                </a:solidFill>
              </a:rPr>
              <a:pPr/>
              <a:t>‹N°›</a:t>
            </a:fld>
            <a:endParaRPr lang="fr-BE">
              <a:solidFill>
                <a:prstClr val="whit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4" name="Espace réservé du pied de page 3"/>
          <p:cNvSpPr>
            <a:spLocks noGrp="1"/>
          </p:cNvSpPr>
          <p:nvPr>
            <p:ph type="ftr" sz="quarter" idx="11"/>
          </p:nvPr>
        </p:nvSpPr>
        <p:spPr/>
        <p:txBody>
          <a:bodyPr/>
          <a:lstStyle/>
          <a:p>
            <a:endParaRPr lang="fr-BE">
              <a:solidFill>
                <a:prstClr val="white"/>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3" name="Espace réservé du pied de page 2"/>
          <p:cNvSpPr>
            <a:spLocks noGrp="1"/>
          </p:cNvSpPr>
          <p:nvPr>
            <p:ph type="ftr" sz="quarter" idx="11"/>
          </p:nvPr>
        </p:nvSpPr>
        <p:spPr>
          <a:xfrm>
            <a:off x="457200" y="6481890"/>
            <a:ext cx="4260056" cy="300831"/>
          </a:xfrm>
        </p:spPr>
        <p:txBody>
          <a:bodyPr/>
          <a:lstStyle/>
          <a:p>
            <a:endParaRPr lang="fr-BE">
              <a:solidFill>
                <a:prstClr val="white"/>
              </a:solidFill>
            </a:endParaRPr>
          </a:p>
        </p:txBody>
      </p:sp>
      <p:sp>
        <p:nvSpPr>
          <p:cNvPr id="4" name="Espace réservé du numéro de diapositive 3"/>
          <p:cNvSpPr>
            <a:spLocks noGrp="1"/>
          </p:cNvSpPr>
          <p:nvPr>
            <p:ph type="sldNum" sz="quarter" idx="12"/>
          </p:nvPr>
        </p:nvSpPr>
        <p:spPr>
          <a:xfrm>
            <a:off x="7589520" y="6480969"/>
            <a:ext cx="502920" cy="301752"/>
          </a:xfrm>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fld id="{AA309A6D-C09C-4548-B29A-6CF363A7E532}" type="datetimeFigureOut">
              <a:rPr lang="fr-FR" smtClean="0">
                <a:solidFill>
                  <a:prstClr val="white"/>
                </a:solidFill>
              </a:rPr>
              <a:pPr/>
              <a:t>03/02/2016</a:t>
            </a:fld>
            <a:endParaRPr lang="fr-BE">
              <a:solidFill>
                <a:prstClr val="white"/>
              </a:solidFill>
            </a:endParaRPr>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endParaRPr lang="fr-BE">
              <a:solidFill>
                <a:prstClr val="white"/>
              </a:solidFill>
            </a:endParaRPr>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fld id="{CF4668DC-857F-487D-BFFA-8C0CA5037977}" type="slidenum">
              <a:rPr lang="fr-BE" smtClean="0">
                <a:solidFill>
                  <a:prstClr val="white"/>
                </a:solidFill>
              </a:rPr>
              <a:pPr/>
              <a:t>‹N°›</a:t>
            </a:fld>
            <a:endParaRPr lang="fr-BE">
              <a:solidFill>
                <a:prstClr val="whit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fld id="{AA309A6D-C09C-4548-B29A-6CF363A7E532}" type="datetimeFigureOut">
              <a:rPr lang="fr-FR" smtClean="0">
                <a:solidFill>
                  <a:prstClr val="white"/>
                </a:solidFill>
              </a:rPr>
              <a:pPr/>
              <a:t>03/02/2016</a:t>
            </a:fld>
            <a:endParaRPr lang="fr-BE">
              <a:solidFill>
                <a:prstClr val="white"/>
              </a:solidFill>
            </a:endParaRPr>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endParaRPr lang="fr-BE">
              <a:solidFill>
                <a:prstClr val="white"/>
              </a:solidFill>
            </a:endParaRPr>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fld id="{CF4668DC-857F-487D-BFFA-8C0CA5037977}" type="slidenum">
              <a:rPr lang="fr-BE" smtClean="0">
                <a:solidFill>
                  <a:prstClr val="white"/>
                </a:solidFill>
              </a:rPr>
              <a:pPr/>
              <a:t>‹N°›</a:t>
            </a:fld>
            <a:endParaRPr lang="fr-BE">
              <a:solidFill>
                <a:prstClr val="whit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5" name="Espace réservé du pied de page 4"/>
          <p:cNvSpPr>
            <a:spLocks noGrp="1"/>
          </p:cNvSpPr>
          <p:nvPr>
            <p:ph type="ftr" sz="quarter" idx="11"/>
          </p:nvPr>
        </p:nvSpPr>
        <p:spPr/>
        <p:txBody>
          <a:bodyPr/>
          <a:lstStyle/>
          <a:p>
            <a:endParaRPr lang="fr-BE">
              <a:solidFill>
                <a:prstClr val="white"/>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white"/>
                </a:solidFill>
              </a:rPr>
              <a:pPr/>
              <a:t>03/02/2016</a:t>
            </a:fld>
            <a:endParaRPr lang="fr-BE">
              <a:solidFill>
                <a:prstClr val="white"/>
              </a:solidFill>
            </a:endParaRPr>
          </a:p>
        </p:txBody>
      </p:sp>
      <p:sp>
        <p:nvSpPr>
          <p:cNvPr id="5" name="Espace réservé du pied de page 4"/>
          <p:cNvSpPr>
            <a:spLocks noGrp="1"/>
          </p:cNvSpPr>
          <p:nvPr>
            <p:ph type="ftr" sz="quarter" idx="11"/>
          </p:nvPr>
        </p:nvSpPr>
        <p:spPr/>
        <p:txBody>
          <a:bodyPr/>
          <a:lstStyle/>
          <a:p>
            <a:endParaRPr lang="fr-BE">
              <a:solidFill>
                <a:prstClr val="white"/>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white"/>
                </a:solidFill>
              </a:rPr>
              <a:pPr/>
              <a:t>‹N°›</a:t>
            </a:fld>
            <a:endParaRPr lang="fr-BE">
              <a:solidFill>
                <a:prstClr val="white"/>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B2FE1-7EA1-428B-A9B2-5D5AB773B5AF}" type="datetimeFigureOut">
              <a:rPr lang="fr-FR" smtClean="0">
                <a:solidFill>
                  <a:prstClr val="black">
                    <a:tint val="75000"/>
                  </a:prstClr>
                </a:solidFill>
              </a:rPr>
              <a:pPr/>
              <a:t>03/02/2016</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1F14A3-17CD-4B13-BEFA-4C5553EE10B6}" type="slidenum">
              <a:rPr lang="fr-FR" smtClean="0">
                <a:solidFill>
                  <a:prstClr val="black">
                    <a:tint val="75000"/>
                  </a:prstClr>
                </a:solidFill>
              </a:rPr>
              <a:pPr/>
              <a:t>‹N°›</a:t>
            </a:fld>
            <a:endParaRPr lang="fr-F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A309A6D-C09C-4548-B29A-6CF363A7E532}" type="datetimeFigureOut">
              <a:rPr lang="fr-FR" smtClean="0">
                <a:solidFill>
                  <a:prstClr val="white"/>
                </a:solidFill>
              </a:rPr>
              <a:pPr/>
              <a:t>03/02/2016</a:t>
            </a:fld>
            <a:endParaRPr lang="fr-BE">
              <a:solidFill>
                <a:prstClr val="white"/>
              </a:solidFill>
            </a:endParaRPr>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fr-BE">
              <a:solidFill>
                <a:prstClr val="white"/>
              </a:solidFill>
            </a:endParaRPr>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CF4668DC-857F-487D-BFFA-8C0CA5037977}" type="slidenum">
              <a:rPr lang="fr-BE" smtClean="0">
                <a:solidFill>
                  <a:prstClr val="white"/>
                </a:solidFill>
              </a:rPr>
              <a:pPr/>
              <a:t>‹N°›</a:t>
            </a:fld>
            <a:endParaRPr lang="fr-BE">
              <a:solidFill>
                <a:prstClr val="white"/>
              </a:solidFill>
            </a:endParaRP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12.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tags" Target="../tags/tag17.xml"/><Relationship Id="rId7" Type="http://schemas.openxmlformats.org/officeDocument/2006/relationships/diagramQuickStyle" Target="../diagrams/quickStyle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slideLayout" Target="../slideLayouts/slideLayout12.xml"/><Relationship Id="rId9" Type="http://schemas.microsoft.com/office/2007/relationships/diagramDrawing" Target="../diagrams/drawing1.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tags" Target="../tags/tag20.xml"/><Relationship Id="rId7" Type="http://schemas.openxmlformats.org/officeDocument/2006/relationships/diagramQuickStyle" Target="../diagrams/quickStyle2.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slideLayout" Target="../slideLayouts/slideLayout12.xml"/><Relationship Id="rId9" Type="http://schemas.microsoft.com/office/2007/relationships/diagramDrawing" Target="../diagrams/drawing2.xml"/></Relationships>
</file>

<file path=ppt/slides/_rels/slide25.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notesSlide" Target="../notesSlides/notesSlide13.xml"/><Relationship Id="rId2" Type="http://schemas.openxmlformats.org/officeDocument/2006/relationships/tags" Target="../tags/tag22.xml"/><Relationship Id="rId16" Type="http://schemas.openxmlformats.org/officeDocument/2006/relationships/slideLayout" Target="../slideLayouts/slideLayout1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tags" Target="../tags/tag3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images (2).jpg"/>
          <p:cNvPicPr>
            <a:picLocks noChangeAspect="1"/>
          </p:cNvPicPr>
          <p:nvPr/>
        </p:nvPicPr>
        <p:blipFill>
          <a:blip r:embed="rId3" cstate="print">
            <a:lum contrast="16000"/>
          </a:blip>
          <a:stretch>
            <a:fillRect/>
          </a:stretch>
        </p:blipFill>
        <p:spPr>
          <a:xfrm rot="5400000">
            <a:off x="2245432" y="-40568"/>
            <a:ext cx="4653136" cy="9144000"/>
          </a:xfrm>
          <a:prstGeom prst="rect">
            <a:avLst/>
          </a:prstGeom>
        </p:spPr>
      </p:pic>
      <p:grpSp>
        <p:nvGrpSpPr>
          <p:cNvPr id="5" name="Groupe 43"/>
          <p:cNvGrpSpPr/>
          <p:nvPr/>
        </p:nvGrpSpPr>
        <p:grpSpPr>
          <a:xfrm>
            <a:off x="-604" y="4941168"/>
            <a:ext cx="9072257" cy="1778701"/>
            <a:chOff x="-171912" y="6595830"/>
            <a:chExt cx="7658251" cy="2465246"/>
          </a:xfrm>
        </p:grpSpPr>
        <p:sp>
          <p:nvSpPr>
            <p:cNvPr id="33" name="ZoneTexte 32"/>
            <p:cNvSpPr txBox="1"/>
            <p:nvPr/>
          </p:nvSpPr>
          <p:spPr>
            <a:xfrm>
              <a:off x="2405347" y="8591863"/>
              <a:ext cx="3168352" cy="469213"/>
            </a:xfrm>
            <a:prstGeom prst="rect">
              <a:avLst/>
            </a:prstGeom>
            <a:noFill/>
          </p:spPr>
          <p:txBody>
            <a:bodyPr wrap="square" lIns="91430" tIns="45714" rIns="91430" bIns="45714" rtlCol="0">
              <a:spAutoFit/>
            </a:bodyPr>
            <a:lstStyle/>
            <a:p>
              <a:pPr algn="ctr"/>
              <a:r>
                <a:rPr lang="fr-FR" sz="1600" b="1" dirty="0">
                  <a:solidFill>
                    <a:srgbClr val="1F497D">
                      <a:lumMod val="50000"/>
                    </a:srgbClr>
                  </a:solidFill>
                  <a:ea typeface="Microsoft Himalaya" pitchFamily="2" charset="0"/>
                  <a:cs typeface="Microsoft Himalaya" pitchFamily="2" charset="0"/>
                </a:rPr>
                <a:t>Année universitaire: 2013-2014</a:t>
              </a:r>
            </a:p>
          </p:txBody>
        </p:sp>
        <p:grpSp>
          <p:nvGrpSpPr>
            <p:cNvPr id="6" name="Groupe 41"/>
            <p:cNvGrpSpPr/>
            <p:nvPr/>
          </p:nvGrpSpPr>
          <p:grpSpPr>
            <a:xfrm>
              <a:off x="-171912" y="6595830"/>
              <a:ext cx="7658251" cy="1802252"/>
              <a:chOff x="-171912" y="6595830"/>
              <a:chExt cx="7658251" cy="1802252"/>
            </a:xfrm>
          </p:grpSpPr>
          <p:sp>
            <p:nvSpPr>
              <p:cNvPr id="30" name="ZoneTexte 29"/>
              <p:cNvSpPr txBox="1"/>
              <p:nvPr/>
            </p:nvSpPr>
            <p:spPr>
              <a:xfrm>
                <a:off x="-171912" y="6595830"/>
                <a:ext cx="3920701" cy="1802252"/>
              </a:xfrm>
              <a:prstGeom prst="rect">
                <a:avLst/>
              </a:prstGeom>
              <a:noFill/>
            </p:spPr>
            <p:txBody>
              <a:bodyPr wrap="square" lIns="91430" tIns="45714" rIns="91430" bIns="45714" rtlCol="0">
                <a:spAutoFit/>
              </a:bodyPr>
              <a:lstStyle/>
              <a:p>
                <a:r>
                  <a:rPr lang="fr-FR" u="sng" dirty="0">
                    <a:solidFill>
                      <a:srgbClr val="45AB45"/>
                    </a:solidFill>
                    <a:latin typeface="Monotype Corsiva" pitchFamily="66" charset="0"/>
                  </a:rPr>
                  <a:t>Réalisé par </a:t>
                </a:r>
                <a:r>
                  <a:rPr lang="fr-FR" u="sng" dirty="0" smtClean="0">
                    <a:solidFill>
                      <a:srgbClr val="00B0F0"/>
                    </a:solidFill>
                    <a:latin typeface="Monotype Corsiva" pitchFamily="66" charset="0"/>
                  </a:rPr>
                  <a:t>:</a:t>
                </a:r>
                <a:endParaRPr lang="fr-FR" sz="1400" b="1" dirty="0">
                  <a:solidFill>
                    <a:srgbClr val="1F497D">
                      <a:lumMod val="50000"/>
                    </a:srgbClr>
                  </a:solidFill>
                </a:endParaRPr>
              </a:p>
              <a:p>
                <a:pPr>
                  <a:spcBef>
                    <a:spcPts val="300"/>
                  </a:spcBef>
                  <a:spcAft>
                    <a:spcPts val="300"/>
                  </a:spcAft>
                </a:pPr>
                <a:r>
                  <a:rPr lang="fr-FR" sz="1600" b="1" dirty="0">
                    <a:solidFill>
                      <a:srgbClr val="1F497D">
                        <a:lumMod val="50000"/>
                      </a:srgbClr>
                    </a:solidFill>
                  </a:rPr>
                  <a:t>M. LAAZIZ Khalid                </a:t>
                </a:r>
                <a:r>
                  <a:rPr lang="fr-FR" sz="1600" b="1" dirty="0" smtClean="0">
                    <a:solidFill>
                      <a:srgbClr val="1F497D">
                        <a:lumMod val="50000"/>
                      </a:srgbClr>
                    </a:solidFill>
                  </a:rPr>
                  <a:t>  </a:t>
                </a:r>
                <a:r>
                  <a:rPr lang="fr-FR" sz="1600" b="1" dirty="0">
                    <a:solidFill>
                      <a:srgbClr val="1F497D">
                        <a:lumMod val="50000"/>
                      </a:srgbClr>
                    </a:solidFill>
                  </a:rPr>
                  <a:t>M. BOUFESSACE </a:t>
                </a:r>
                <a:r>
                  <a:rPr lang="fr-FR" sz="1600" b="1" dirty="0" smtClean="0">
                    <a:solidFill>
                      <a:srgbClr val="1F497D">
                        <a:lumMod val="50000"/>
                      </a:srgbClr>
                    </a:solidFill>
                  </a:rPr>
                  <a:t>Moha</a:t>
                </a:r>
              </a:p>
              <a:p>
                <a:pPr>
                  <a:spcBef>
                    <a:spcPts val="300"/>
                  </a:spcBef>
                  <a:spcAft>
                    <a:spcPts val="300"/>
                  </a:spcAft>
                </a:pPr>
                <a:r>
                  <a:rPr lang="fr-FR" sz="1600" b="1" dirty="0" smtClean="0">
                    <a:solidFill>
                      <a:srgbClr val="1F497D">
                        <a:lumMod val="50000"/>
                      </a:srgbClr>
                    </a:solidFill>
                  </a:rPr>
                  <a:t>                    </a:t>
                </a:r>
                <a:r>
                  <a:rPr lang="fr-FR" sz="1600" b="1" dirty="0" err="1" smtClean="0">
                    <a:solidFill>
                      <a:srgbClr val="1F497D">
                        <a:lumMod val="50000"/>
                      </a:srgbClr>
                    </a:solidFill>
                  </a:rPr>
                  <a:t>Mm.ELKADMI</a:t>
                </a:r>
                <a:r>
                  <a:rPr lang="fr-FR" sz="1600" b="1" dirty="0" smtClean="0">
                    <a:solidFill>
                      <a:srgbClr val="1F497D">
                        <a:lumMod val="50000"/>
                      </a:srgbClr>
                    </a:solidFill>
                  </a:rPr>
                  <a:t> </a:t>
                </a:r>
                <a:r>
                  <a:rPr lang="fr-FR" sz="1600" b="1" dirty="0" err="1" smtClean="0">
                    <a:solidFill>
                      <a:srgbClr val="1F497D">
                        <a:lumMod val="50000"/>
                      </a:srgbClr>
                    </a:solidFill>
                  </a:rPr>
                  <a:t>Soukayna</a:t>
                </a:r>
                <a:endParaRPr lang="fr-FR" sz="1600" b="1" dirty="0">
                  <a:solidFill>
                    <a:srgbClr val="1F497D">
                      <a:lumMod val="50000"/>
                    </a:srgbClr>
                  </a:solidFill>
                </a:endParaRPr>
              </a:p>
              <a:p>
                <a:pPr>
                  <a:spcBef>
                    <a:spcPts val="300"/>
                  </a:spcBef>
                  <a:spcAft>
                    <a:spcPts val="300"/>
                  </a:spcAft>
                </a:pPr>
                <a:r>
                  <a:rPr lang="fr-FR" sz="1600" b="1" dirty="0">
                    <a:solidFill>
                      <a:srgbClr val="1F497D">
                        <a:lumMod val="50000"/>
                      </a:srgbClr>
                    </a:solidFill>
                  </a:rPr>
                  <a:t>Mlle. ELKHITARRI </a:t>
                </a:r>
                <a:r>
                  <a:rPr lang="fr-FR" sz="1600" b="1" dirty="0" err="1">
                    <a:solidFill>
                      <a:srgbClr val="1F497D">
                        <a:lumMod val="50000"/>
                      </a:srgbClr>
                    </a:solidFill>
                  </a:rPr>
                  <a:t>Ghizelan</a:t>
                </a:r>
                <a:r>
                  <a:rPr lang="fr-FR" sz="1600" b="1" dirty="0">
                    <a:solidFill>
                      <a:srgbClr val="1F497D">
                        <a:lumMod val="50000"/>
                      </a:srgbClr>
                    </a:solidFill>
                  </a:rPr>
                  <a:t>   </a:t>
                </a:r>
                <a:r>
                  <a:rPr lang="fr-FR" sz="1600" b="1" dirty="0" smtClean="0">
                    <a:solidFill>
                      <a:srgbClr val="1F497D">
                        <a:lumMod val="50000"/>
                      </a:srgbClr>
                    </a:solidFill>
                  </a:rPr>
                  <a:t> </a:t>
                </a:r>
                <a:r>
                  <a:rPr lang="fr-FR" sz="1600" b="1" dirty="0">
                    <a:solidFill>
                      <a:srgbClr val="1F497D">
                        <a:lumMod val="50000"/>
                      </a:srgbClr>
                    </a:solidFill>
                  </a:rPr>
                  <a:t>M. Yassine BOUHASINE  </a:t>
                </a:r>
              </a:p>
            </p:txBody>
          </p:sp>
          <p:sp>
            <p:nvSpPr>
              <p:cNvPr id="32" name="ZoneTexte 31"/>
              <p:cNvSpPr txBox="1"/>
              <p:nvPr/>
            </p:nvSpPr>
            <p:spPr>
              <a:xfrm>
                <a:off x="5436810" y="6678250"/>
                <a:ext cx="2049529" cy="853128"/>
              </a:xfrm>
              <a:prstGeom prst="rect">
                <a:avLst/>
              </a:prstGeom>
              <a:noFill/>
            </p:spPr>
            <p:txBody>
              <a:bodyPr wrap="square" lIns="91430" tIns="45714" rIns="91430" bIns="45714" rtlCol="0">
                <a:spAutoFit/>
              </a:bodyPr>
              <a:lstStyle/>
              <a:p>
                <a:r>
                  <a:rPr lang="fr-FR" u="sng" dirty="0">
                    <a:solidFill>
                      <a:srgbClr val="45AB45"/>
                    </a:solidFill>
                    <a:latin typeface="Monotype Corsiva" pitchFamily="66" charset="0"/>
                  </a:rPr>
                  <a:t>Sous la direction de  :</a:t>
                </a:r>
              </a:p>
              <a:p>
                <a:r>
                  <a:rPr lang="fr-FR" sz="1600" b="1" dirty="0">
                    <a:solidFill>
                      <a:srgbClr val="1F497D">
                        <a:lumMod val="50000"/>
                      </a:srgbClr>
                    </a:solidFill>
                  </a:rPr>
                  <a:t>Pr. </a:t>
                </a:r>
                <a:r>
                  <a:rPr lang="fr-FR" sz="1600" b="1" dirty="0" smtClean="0">
                    <a:solidFill>
                      <a:srgbClr val="1F497D">
                        <a:lumMod val="50000"/>
                      </a:srgbClr>
                    </a:solidFill>
                  </a:rPr>
                  <a:t>Mohammed HMIDI </a:t>
                </a:r>
                <a:endParaRPr lang="fr-FR" sz="1600" b="1" dirty="0">
                  <a:solidFill>
                    <a:srgbClr val="1F497D">
                      <a:lumMod val="50000"/>
                    </a:srgbClr>
                  </a:solidFill>
                </a:endParaRPr>
              </a:p>
            </p:txBody>
          </p:sp>
        </p:grpSp>
      </p:grpSp>
      <p:sp>
        <p:nvSpPr>
          <p:cNvPr id="37" name="ZoneTexte 36"/>
          <p:cNvSpPr txBox="1"/>
          <p:nvPr/>
        </p:nvSpPr>
        <p:spPr>
          <a:xfrm>
            <a:off x="2652674" y="189362"/>
            <a:ext cx="3838653" cy="584763"/>
          </a:xfrm>
          <a:prstGeom prst="rect">
            <a:avLst/>
          </a:prstGeom>
          <a:noFill/>
        </p:spPr>
        <p:txBody>
          <a:bodyPr wrap="square" lIns="91430" tIns="45714" rIns="91430" bIns="45714" rtlCol="0">
            <a:spAutoFit/>
          </a:bodyPr>
          <a:lstStyle/>
          <a:p>
            <a:pPr algn="ctr"/>
            <a:r>
              <a:rPr lang="fr-FR" sz="1600" dirty="0">
                <a:solidFill>
                  <a:srgbClr val="1F497D"/>
                </a:solidFill>
                <a:latin typeface="Bell MT" pitchFamily="18" charset="0"/>
                <a:cs typeface="Times New Roman" pitchFamily="18" charset="0"/>
              </a:rPr>
              <a:t>Centre </a:t>
            </a:r>
            <a:r>
              <a:rPr lang="fr-FR" sz="1600" dirty="0" smtClean="0">
                <a:solidFill>
                  <a:srgbClr val="1F497D"/>
                </a:solidFill>
                <a:latin typeface="Bell MT" pitchFamily="18" charset="0"/>
                <a:cs typeface="Times New Roman" pitchFamily="18" charset="0"/>
              </a:rPr>
              <a:t>régional des métiers de l’éducation et de la formation Taza   </a:t>
            </a:r>
            <a:endParaRPr lang="fr-FR" sz="1600" dirty="0">
              <a:solidFill>
                <a:srgbClr val="1F497D"/>
              </a:solidFill>
              <a:latin typeface="Bell MT" pitchFamily="18" charset="0"/>
              <a:cs typeface="Times New Roman" pitchFamily="18" charset="0"/>
            </a:endParaRPr>
          </a:p>
        </p:txBody>
      </p:sp>
      <p:sp>
        <p:nvSpPr>
          <p:cNvPr id="2" name="Titre 1"/>
          <p:cNvSpPr>
            <a:spLocks noGrp="1"/>
          </p:cNvSpPr>
          <p:nvPr>
            <p:ph type="ctrTitle"/>
          </p:nvPr>
        </p:nvSpPr>
        <p:spPr>
          <a:xfrm>
            <a:off x="107504" y="1614640"/>
            <a:ext cx="8929718" cy="1028542"/>
          </a:xfrm>
          <a:ln/>
        </p:spPr>
        <p:style>
          <a:lnRef idx="0">
            <a:schemeClr val="accent3"/>
          </a:lnRef>
          <a:fillRef idx="3">
            <a:schemeClr val="accent3"/>
          </a:fillRef>
          <a:effectRef idx="3">
            <a:schemeClr val="accent3"/>
          </a:effectRef>
          <a:fontRef idx="minor">
            <a:schemeClr val="lt1"/>
          </a:fontRef>
        </p:style>
        <p:txBody>
          <a:bodyPr>
            <a:noAutofit/>
          </a:bodyPr>
          <a:lstStyle/>
          <a:p>
            <a:r>
              <a:rPr lang="fr-FR" sz="2400" b="1" dirty="0" smtClean="0"/>
              <a:t>De la Pédagogie par Objectif à la Compétence</a:t>
            </a:r>
            <a:br>
              <a:rPr lang="fr-FR" sz="2400" b="1" dirty="0" smtClean="0"/>
            </a:br>
            <a:r>
              <a:rPr lang="fr-FR" sz="2400" b="1" dirty="0" smtClean="0"/>
              <a:t>comparaison et états des lieux </a:t>
            </a:r>
            <a:endParaRPr lang="fr-FR" sz="2400" b="1" dirty="0"/>
          </a:p>
        </p:txBody>
      </p:sp>
      <p:sp>
        <p:nvSpPr>
          <p:cNvPr id="27" name="ZoneTexte 26"/>
          <p:cNvSpPr txBox="1"/>
          <p:nvPr/>
        </p:nvSpPr>
        <p:spPr>
          <a:xfrm>
            <a:off x="539552" y="5859270"/>
            <a:ext cx="1344149" cy="369320"/>
          </a:xfrm>
          <a:prstGeom prst="rect">
            <a:avLst/>
          </a:prstGeom>
          <a:noFill/>
        </p:spPr>
        <p:txBody>
          <a:bodyPr wrap="square" lIns="91430" tIns="45714" rIns="91430" bIns="45714" rtlCol="0">
            <a:spAutoFit/>
          </a:bodyPr>
          <a:lstStyle/>
          <a:p>
            <a:endParaRPr lang="fr-FR" dirty="0">
              <a:solidFill>
                <a:prstClr val="black"/>
              </a:solidFill>
            </a:endParaRPr>
          </a:p>
        </p:txBody>
      </p:sp>
      <p:pic>
        <p:nvPicPr>
          <p:cNvPr id="36" name="Image 35" descr="L:\logo cpr1.jpg"/>
          <p:cNvPicPr/>
          <p:nvPr/>
        </p:nvPicPr>
        <p:blipFill>
          <a:blip r:embed="rId4" cstate="print"/>
          <a:srcRect/>
          <a:stretch>
            <a:fillRect/>
          </a:stretch>
        </p:blipFill>
        <p:spPr bwMode="auto">
          <a:xfrm>
            <a:off x="6953568" y="91852"/>
            <a:ext cx="1728192" cy="1104900"/>
          </a:xfrm>
          <a:prstGeom prst="rect">
            <a:avLst/>
          </a:prstGeom>
          <a:noFill/>
          <a:ln w="9525">
            <a:noFill/>
            <a:miter lim="800000"/>
            <a:headEnd/>
            <a:tailEnd/>
          </a:ln>
        </p:spPr>
      </p:pic>
      <p:pic>
        <p:nvPicPr>
          <p:cNvPr id="38" name="Image 37"/>
          <p:cNvPicPr/>
          <p:nvPr/>
        </p:nvPicPr>
        <p:blipFill>
          <a:blip r:embed="rId5" cstate="print"/>
          <a:srcRect/>
          <a:stretch>
            <a:fillRect/>
          </a:stretch>
        </p:blipFill>
        <p:spPr bwMode="auto">
          <a:xfrm>
            <a:off x="462241" y="44624"/>
            <a:ext cx="1728192"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74848" y="1556792"/>
            <a:ext cx="8229600" cy="5040560"/>
          </a:xfrm>
        </p:spPr>
        <p:txBody>
          <a:bodyPr>
            <a:normAutofit/>
          </a:bodyPr>
          <a:lstStyle/>
          <a:p>
            <a:pPr algn="just"/>
            <a:r>
              <a:rPr lang="fr-FR" sz="3000" dirty="0" smtClean="0"/>
              <a:t>La pédagogie par Objectifs ou Pédagogie de Maitrise trouve son origine aux Etats-Unis dans un contexte socio-économique de rationalisation des processus de production industrielle (Taylor) notamment dans l’industrie automobile à partir des années 60.</a:t>
            </a:r>
          </a:p>
          <a:p>
            <a:pPr lvl="0" algn="just"/>
            <a:r>
              <a:rPr lang="fr-FR" sz="2800" dirty="0" smtClean="0"/>
              <a:t>A la fin des années 80, le recours à la Pédagogie Par Objectifs se manifeste aussi dans les collèges, les lycées d’enseignement général et le primaire </a:t>
            </a:r>
          </a:p>
          <a:p>
            <a:pPr algn="just"/>
            <a:endParaRPr lang="fr-FR" sz="3000" dirty="0"/>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0" name="Groupe 9"/>
          <p:cNvGrpSpPr/>
          <p:nvPr/>
        </p:nvGrpSpPr>
        <p:grpSpPr>
          <a:xfrm>
            <a:off x="251520" y="188640"/>
            <a:ext cx="8568952" cy="864096"/>
            <a:chOff x="671020" y="3789040"/>
            <a:chExt cx="7933428" cy="864096"/>
          </a:xfrm>
        </p:grpSpPr>
        <p:sp>
          <p:nvSpPr>
            <p:cNvPr id="8" name="AutoShape 17"/>
            <p:cNvSpPr>
              <a:spLocks noChangeArrowheads="1"/>
            </p:cNvSpPr>
            <p:nvPr/>
          </p:nvSpPr>
          <p:spPr bwMode="gray">
            <a:xfrm>
              <a:off x="683149" y="3789040"/>
              <a:ext cx="7921299" cy="864096"/>
            </a:xfrm>
            <a:prstGeom prst="roundRect">
              <a:avLst>
                <a:gd name="adj" fmla="val 11921"/>
              </a:avLst>
            </a:prstGeom>
            <a:gradFill rotWithShape="1">
              <a:gsLst>
                <a:gs pos="0">
                  <a:srgbClr val="8F038F"/>
                </a:gs>
                <a:gs pos="100000">
                  <a:srgbClr val="8F038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4000" b="1" kern="0" dirty="0" smtClean="0">
                  <a:solidFill>
                    <a:schemeClr val="bg1"/>
                  </a:solidFill>
                  <a:latin typeface="Monotype Corsiva" pitchFamily="66" charset="0"/>
                </a:rPr>
                <a:t>Les</a:t>
              </a:r>
              <a:r>
                <a:rPr kumimoji="0" lang="fr-FR" sz="1800" b="0" i="0" u="none" strike="noStrike" kern="0" cap="none" spc="0" normalizeH="0" baseline="0" noProof="0" dirty="0" smtClean="0">
                  <a:ln>
                    <a:noFill/>
                  </a:ln>
                  <a:solidFill>
                    <a:sysClr val="windowText" lastClr="000000"/>
                  </a:solidFill>
                  <a:effectLst/>
                  <a:uLnTx/>
                  <a:uFillTx/>
                </a:rPr>
                <a:t>  </a:t>
              </a:r>
              <a:r>
                <a:rPr lang="fr-FR" sz="4000" b="1" kern="0" dirty="0" smtClean="0">
                  <a:solidFill>
                    <a:schemeClr val="bg1"/>
                  </a:solidFill>
                  <a:latin typeface="Monotype Corsiva" pitchFamily="66" charset="0"/>
                </a:rPr>
                <a:t>Origines</a:t>
              </a:r>
              <a:r>
                <a:rPr kumimoji="0" lang="fr-FR" sz="1800" b="0" i="0" u="none" strike="noStrike" kern="0" cap="none" spc="0" normalizeH="0" baseline="0" noProof="0" dirty="0" smtClean="0">
                  <a:ln>
                    <a:noFill/>
                  </a:ln>
                  <a:solidFill>
                    <a:sysClr val="windowText" lastClr="000000"/>
                  </a:solidFill>
                  <a:effectLst/>
                  <a:uLnTx/>
                  <a:uFillTx/>
                </a:rPr>
                <a:t>  </a:t>
              </a:r>
              <a:r>
                <a:rPr lang="fr-FR" sz="4000" b="1" kern="0" dirty="0" smtClean="0">
                  <a:solidFill>
                    <a:schemeClr val="bg1"/>
                  </a:solidFill>
                  <a:latin typeface="Monotype Corsiva" pitchFamily="66" charset="0"/>
                </a:rPr>
                <a:t>de</a:t>
              </a:r>
              <a:r>
                <a:rPr kumimoji="0" lang="fr-FR" sz="1800" b="0" i="0" u="none" strike="noStrike" kern="0" cap="none" spc="0" normalizeH="0" baseline="0" noProof="0" dirty="0" smtClean="0">
                  <a:ln>
                    <a:noFill/>
                  </a:ln>
                  <a:solidFill>
                    <a:sysClr val="windowText" lastClr="000000"/>
                  </a:solidFill>
                  <a:effectLst/>
                  <a:uLnTx/>
                  <a:uFillTx/>
                </a:rPr>
                <a:t>  </a:t>
              </a:r>
              <a:r>
                <a:rPr lang="fr-FR" sz="4000" b="1" kern="0" dirty="0" smtClean="0">
                  <a:solidFill>
                    <a:schemeClr val="bg1"/>
                  </a:solidFill>
                  <a:latin typeface="Monotype Corsiva" pitchFamily="66" charset="0"/>
                </a:rPr>
                <a:t>la</a:t>
              </a:r>
              <a:r>
                <a:rPr kumimoji="0" lang="fr-FR" sz="1800" b="0" i="0" u="none" strike="noStrike" kern="0" cap="none" spc="0" normalizeH="0" baseline="0" noProof="0" dirty="0" smtClean="0">
                  <a:ln>
                    <a:noFill/>
                  </a:ln>
                  <a:solidFill>
                    <a:sysClr val="windowText" lastClr="000000"/>
                  </a:solidFill>
                  <a:effectLst/>
                  <a:uLnTx/>
                  <a:uFillTx/>
                </a:rPr>
                <a:t>  </a:t>
              </a:r>
              <a:r>
                <a:rPr lang="fr-FR" sz="4000" b="1" kern="0" dirty="0" smtClean="0">
                  <a:solidFill>
                    <a:schemeClr val="bg1"/>
                  </a:solidFill>
                  <a:latin typeface="Monotype Corsiva" pitchFamily="66" charset="0"/>
                </a:rPr>
                <a:t>PPO</a:t>
              </a:r>
              <a:r>
                <a:rPr kumimoji="0" lang="fr-FR" sz="1800" b="0" i="0" u="none" strike="noStrike" kern="0" cap="none" spc="0" normalizeH="0" baseline="0" noProof="0" dirty="0" smtClean="0">
                  <a:ln>
                    <a:noFill/>
                  </a:ln>
                  <a:solidFill>
                    <a:sysClr val="windowText" lastClr="000000"/>
                  </a:solidFill>
                  <a:effectLst/>
                  <a:uLnTx/>
                  <a:uFillTx/>
                </a:rPr>
                <a:t> </a:t>
              </a:r>
            </a:p>
          </p:txBody>
        </p:sp>
        <p:sp>
          <p:nvSpPr>
            <p:cNvPr id="9" name="Freeform 18"/>
            <p:cNvSpPr>
              <a:spLocks/>
            </p:cNvSpPr>
            <p:nvPr/>
          </p:nvSpPr>
          <p:spPr bwMode="gray">
            <a:xfrm>
              <a:off x="671020" y="3789188"/>
              <a:ext cx="1302047"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8F038F">
                    <a:gamma/>
                    <a:tint val="48627"/>
                    <a:invGamma/>
                  </a:srgbClr>
                </a:gs>
                <a:gs pos="50000">
                  <a:srgbClr val="8F038F">
                    <a:alpha val="0"/>
                  </a:srgbClr>
                </a:gs>
                <a:gs pos="100000">
                  <a:srgbClr val="8F038F">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594118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412776"/>
            <a:ext cx="8229600" cy="4525963"/>
          </a:xfrm>
        </p:spPr>
        <p:style>
          <a:lnRef idx="2">
            <a:schemeClr val="accent1"/>
          </a:lnRef>
          <a:fillRef idx="1">
            <a:schemeClr val="lt1"/>
          </a:fillRef>
          <a:effectRef idx="0">
            <a:schemeClr val="accent1"/>
          </a:effectRef>
          <a:fontRef idx="minor">
            <a:schemeClr val="dk1"/>
          </a:fontRef>
        </p:style>
        <p:txBody>
          <a:bodyPr/>
          <a:lstStyle/>
          <a:p>
            <a:r>
              <a:rPr lang="fr-FR" dirty="0" smtClean="0"/>
              <a:t>La PPO fait partie des méthodes co-actives dans le sens où il y a deux actions articulées dont l’une détermine le déroulement de l’autre , celle du formateur et celle de l’élève.</a:t>
            </a:r>
          </a:p>
          <a:p>
            <a:endParaRPr lang="fr-FR" dirty="0"/>
          </a:p>
          <a:p>
            <a:r>
              <a:rPr lang="fr-FR" dirty="0" smtClean="0"/>
              <a:t>Elle utilise une méthode structurée en plusieurs étapes:</a:t>
            </a:r>
          </a:p>
          <a:p>
            <a:endParaRPr lang="fr-FR" dirty="0"/>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AutoShape 13"/>
          <p:cNvSpPr>
            <a:spLocks noChangeArrowheads="1"/>
          </p:cNvSpPr>
          <p:nvPr/>
        </p:nvSpPr>
        <p:spPr bwMode="gray">
          <a:xfrm>
            <a:off x="186555" y="188641"/>
            <a:ext cx="8705925" cy="720079"/>
          </a:xfrm>
          <a:prstGeom prst="roundRect">
            <a:avLst>
              <a:gd name="adj" fmla="val 11921"/>
            </a:avLst>
          </a:prstGeom>
          <a:gradFill rotWithShape="1">
            <a:gsLst>
              <a:gs pos="0">
                <a:srgbClr val="F77A1D"/>
              </a:gs>
              <a:gs pos="100000">
                <a:srgbClr val="F77A1D">
                  <a:gamma/>
                  <a:shade val="69804"/>
                  <a:invGamma/>
                </a:srgbClr>
              </a:gs>
            </a:gsLst>
            <a:lin ang="5400000" scaled="1"/>
          </a:gradFill>
          <a:ln w="28575">
            <a:solidFill>
              <a:schemeClr val="bg1"/>
            </a:solidFill>
            <a:round/>
            <a:headEnd/>
            <a:tailEnd/>
          </a:ln>
          <a:effectLst>
            <a:outerShdw dist="53882" dir="2700000" sx="101000" sy="101000" algn="ctr" rotWithShape="0">
              <a:srgbClr val="000000">
                <a:alpha val="52000"/>
              </a:srgbClr>
            </a:outerShdw>
          </a:effectLst>
        </p:spPr>
        <p:txBody>
          <a:bodyPr wrap="none" anchor="ctr"/>
          <a:lstStyle/>
          <a:p>
            <a:pPr lvl="0" algn="ctr">
              <a:defRPr/>
            </a:pPr>
            <a:r>
              <a:rPr lang="fr-FR" sz="4800" b="1" kern="0" dirty="0" smtClean="0">
                <a:solidFill>
                  <a:schemeClr val="bg1"/>
                </a:solidFill>
                <a:latin typeface="Monotype Corsiva" pitchFamily="66" charset="0"/>
              </a:rPr>
              <a:t>P</a:t>
            </a:r>
            <a:r>
              <a:rPr lang="fr-FR" sz="4000" b="1" kern="0" dirty="0" smtClean="0">
                <a:solidFill>
                  <a:schemeClr val="bg1"/>
                </a:solidFill>
                <a:latin typeface="Monotype Corsiva" pitchFamily="66" charset="0"/>
              </a:rPr>
              <a:t>rocessus de  la PPO</a:t>
            </a:r>
            <a:endParaRPr kumimoji="0" lang="fr-FR" sz="3600" b="1" i="0" u="none" strike="noStrike" kern="0" cap="none" spc="0" normalizeH="0" baseline="0" noProof="0" dirty="0" smtClean="0">
              <a:ln>
                <a:noFill/>
              </a:ln>
              <a:solidFill>
                <a:schemeClr val="bg1"/>
              </a:solidFill>
              <a:effectLst/>
              <a:uLnTx/>
              <a:uFillTx/>
              <a:latin typeface="Monotype Corsiva" pitchFamily="66" charset="0"/>
            </a:endParaRPr>
          </a:p>
        </p:txBody>
      </p:sp>
    </p:spTree>
    <p:extLst>
      <p:ext uri="{BB962C8B-B14F-4D97-AF65-F5344CB8AC3E}">
        <p14:creationId xmlns:p14="http://schemas.microsoft.com/office/powerpoint/2010/main" val="2835343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543776"/>
            <a:ext cx="8229600" cy="3613416"/>
          </a:xfrm>
          <a:ln>
            <a:solidFill>
              <a:schemeClr val="accent3"/>
            </a:solidFill>
          </a:ln>
        </p:spPr>
        <p:txBody>
          <a:bodyPr/>
          <a:lstStyle/>
          <a:p>
            <a:pPr algn="just">
              <a:buFont typeface="Wingdings" pitchFamily="2" charset="2"/>
              <a:buChar char="ü"/>
            </a:pPr>
            <a:r>
              <a:rPr lang="fr-FR" b="1" dirty="0" smtClean="0">
                <a:solidFill>
                  <a:schemeClr val="tx2">
                    <a:lumMod val="60000"/>
                    <a:lumOff val="40000"/>
                  </a:schemeClr>
                </a:solidFill>
              </a:rPr>
              <a:t>Identification du public </a:t>
            </a:r>
            <a:r>
              <a:rPr lang="fr-FR" dirty="0" smtClean="0"/>
              <a:t>: avant toute démarche, il est important d’étudier la psychologie de l’apprenant. Savoir dans quelle tranche d’âge il se situe, quelles sont les capacités physiques et morales de l’individu et connaitre les participants à la formation.</a:t>
            </a:r>
            <a:endParaRPr lang="fr-FR" dirty="0"/>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749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908720"/>
            <a:ext cx="8229600" cy="4525963"/>
          </a:xfrm>
        </p:spPr>
        <p:txBody>
          <a:bodyPr/>
          <a:lstStyle/>
          <a:p>
            <a:pPr>
              <a:buFont typeface="Wingdings" pitchFamily="2" charset="2"/>
              <a:buChar char="ü"/>
            </a:pPr>
            <a:r>
              <a:rPr lang="fr-FR" dirty="0" smtClean="0"/>
              <a:t> </a:t>
            </a:r>
            <a:r>
              <a:rPr lang="fr-FR" b="1" dirty="0" smtClean="0">
                <a:solidFill>
                  <a:schemeClr val="tx2">
                    <a:lumMod val="60000"/>
                    <a:lumOff val="40000"/>
                  </a:schemeClr>
                </a:solidFill>
              </a:rPr>
              <a:t>Etablir et définir le but à atteindre </a:t>
            </a:r>
          </a:p>
          <a:p>
            <a:pPr>
              <a:buFont typeface="Wingdings" pitchFamily="2" charset="2"/>
              <a:buChar char="ü"/>
            </a:pPr>
            <a:endParaRPr lang="fr-FR" b="1" dirty="0"/>
          </a:p>
          <a:p>
            <a:pPr>
              <a:buFont typeface="Wingdings" pitchFamily="2" charset="2"/>
              <a:buChar char="ü"/>
            </a:pPr>
            <a:r>
              <a:rPr lang="fr-FR" b="1" dirty="0" smtClean="0">
                <a:solidFill>
                  <a:schemeClr val="tx2">
                    <a:lumMod val="60000"/>
                    <a:lumOff val="40000"/>
                  </a:schemeClr>
                </a:solidFill>
              </a:rPr>
              <a:t>Choix des activités : </a:t>
            </a:r>
            <a:r>
              <a:rPr lang="fr-FR" dirty="0"/>
              <a:t>le choix des activités se fait en fonction des savoirs, savoir- </a:t>
            </a:r>
            <a:r>
              <a:rPr lang="fr-FR" dirty="0" smtClean="0"/>
              <a:t>être </a:t>
            </a:r>
            <a:r>
              <a:rPr lang="fr-FR" dirty="0"/>
              <a:t>et savoir-faire à acquérir. Elles sont adaptées au public  visé dans les limites de ses capacités physiques et morales.</a:t>
            </a:r>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4661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04664"/>
            <a:ext cx="8229600" cy="5721499"/>
          </a:xfrm>
        </p:spPr>
        <p:txBody>
          <a:bodyPr/>
          <a:lstStyle/>
          <a:p>
            <a:pPr marL="0" indent="0">
              <a:buNone/>
            </a:pPr>
            <a:r>
              <a:rPr lang="fr-FR" dirty="0" smtClean="0"/>
              <a:t>En fonction du public visé et de l’approche utilisée, les activités seront différentes.</a:t>
            </a:r>
          </a:p>
          <a:p>
            <a:pPr marL="0" indent="0">
              <a:buNone/>
            </a:pPr>
            <a:endParaRPr lang="fr-FR" dirty="0" smtClean="0"/>
          </a:p>
          <a:p>
            <a:r>
              <a:rPr lang="fr-FR" dirty="0" smtClean="0">
                <a:solidFill>
                  <a:schemeClr val="tx2">
                    <a:lumMod val="60000"/>
                    <a:lumOff val="40000"/>
                  </a:schemeClr>
                </a:solidFill>
              </a:rPr>
              <a:t>Approche sensoriel </a:t>
            </a:r>
            <a:r>
              <a:rPr lang="fr-FR" dirty="0" smtClean="0"/>
              <a:t>: en rapport avec  nos cinq sens.</a:t>
            </a:r>
          </a:p>
          <a:p>
            <a:r>
              <a:rPr lang="fr-FR" dirty="0" smtClean="0">
                <a:solidFill>
                  <a:schemeClr val="tx2">
                    <a:lumMod val="60000"/>
                    <a:lumOff val="40000"/>
                  </a:schemeClr>
                </a:solidFill>
              </a:rPr>
              <a:t>Approche  expérimentale </a:t>
            </a:r>
            <a:r>
              <a:rPr lang="fr-FR" dirty="0" smtClean="0"/>
              <a:t>: expérimentation, différentes hypothèses, explication de l’expérience , bilan, répondre à l’hypothèse.</a:t>
            </a:r>
          </a:p>
          <a:p>
            <a:r>
              <a:rPr lang="fr-FR" dirty="0" smtClean="0">
                <a:solidFill>
                  <a:schemeClr val="tx2">
                    <a:lumMod val="60000"/>
                    <a:lumOff val="40000"/>
                  </a:schemeClr>
                </a:solidFill>
              </a:rPr>
              <a:t>Approche ludique </a:t>
            </a:r>
            <a:r>
              <a:rPr lang="fr-FR" dirty="0" smtClean="0"/>
              <a:t>: mettre en œuvre  un jeu . </a:t>
            </a:r>
            <a:endParaRPr lang="fr-FR" dirty="0"/>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67357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Bouée 60"/>
          <p:cNvSpPr/>
          <p:nvPr/>
        </p:nvSpPr>
        <p:spPr>
          <a:xfrm>
            <a:off x="2195736" y="1988840"/>
            <a:ext cx="4032448" cy="3528392"/>
          </a:xfrm>
          <a:prstGeom prst="donut">
            <a:avLst>
              <a:gd name="adj" fmla="val 5887"/>
            </a:avLst>
          </a:prstGeom>
          <a:solidFill>
            <a:srgbClr val="00B0F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AutoShape 6"/>
          <p:cNvSpPr>
            <a:spLocks noChangeArrowheads="1"/>
          </p:cNvSpPr>
          <p:nvPr/>
        </p:nvSpPr>
        <p:spPr bwMode="gray">
          <a:xfrm>
            <a:off x="251520" y="188640"/>
            <a:ext cx="8568952" cy="864095"/>
          </a:xfrm>
          <a:prstGeom prst="roundRect">
            <a:avLst>
              <a:gd name="adj" fmla="val 11921"/>
            </a:avLst>
          </a:prstGeom>
          <a:gradFill rotWithShape="1">
            <a:gsLst>
              <a:gs pos="0">
                <a:srgbClr val="4F81BD"/>
              </a:gs>
              <a:gs pos="100000">
                <a:srgbClr val="4F81BD">
                  <a:gamma/>
                  <a:shade val="69804"/>
                  <a:invGamma/>
                </a:srgb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lvl="0">
              <a:defRPr/>
            </a:pPr>
            <a:r>
              <a:rPr lang="fr-FR" dirty="0" smtClean="0"/>
              <a:t>                                        </a:t>
            </a:r>
            <a:r>
              <a:rPr lang="fr-FR" sz="4400" b="1" kern="0" dirty="0" smtClean="0">
                <a:solidFill>
                  <a:schemeClr val="bg1"/>
                </a:solidFill>
                <a:latin typeface="Monotype Corsiva" pitchFamily="66" charset="0"/>
              </a:rPr>
              <a:t>L</a:t>
            </a:r>
            <a:r>
              <a:rPr lang="fr-FR" sz="4000" b="1" kern="0" dirty="0" smtClean="0">
                <a:solidFill>
                  <a:schemeClr val="bg1"/>
                </a:solidFill>
                <a:latin typeface="Monotype Corsiva" pitchFamily="66" charset="0"/>
              </a:rPr>
              <a:t>es</a:t>
            </a:r>
            <a:r>
              <a:rPr lang="fr-FR" dirty="0" smtClean="0"/>
              <a:t>  </a:t>
            </a:r>
            <a:r>
              <a:rPr lang="fr-FR" sz="4000" b="1" kern="0" dirty="0" smtClean="0">
                <a:solidFill>
                  <a:schemeClr val="bg1"/>
                </a:solidFill>
                <a:latin typeface="Monotype Corsiva" pitchFamily="66" charset="0"/>
              </a:rPr>
              <a:t>principes</a:t>
            </a:r>
            <a:r>
              <a:rPr lang="fr-FR" dirty="0" smtClean="0"/>
              <a:t>  </a:t>
            </a:r>
            <a:r>
              <a:rPr lang="fr-FR" sz="4000" b="1" kern="0" dirty="0" smtClean="0">
                <a:solidFill>
                  <a:schemeClr val="bg1"/>
                </a:solidFill>
                <a:latin typeface="Monotype Corsiva" pitchFamily="66" charset="0"/>
              </a:rPr>
              <a:t>de</a:t>
            </a:r>
            <a:r>
              <a:rPr lang="fr-FR" dirty="0" smtClean="0"/>
              <a:t>  </a:t>
            </a:r>
            <a:r>
              <a:rPr lang="fr-FR" sz="4000" b="1" kern="0" dirty="0" smtClean="0">
                <a:solidFill>
                  <a:schemeClr val="bg1"/>
                </a:solidFill>
                <a:latin typeface="Monotype Corsiva" pitchFamily="66" charset="0"/>
              </a:rPr>
              <a:t>l’PPO</a:t>
            </a:r>
            <a:endParaRPr lang="fr-FR" sz="4000" b="1" kern="0" dirty="0">
              <a:solidFill>
                <a:schemeClr val="bg1"/>
              </a:solidFill>
              <a:latin typeface="Monotype Corsiva" pitchFamily="66" charset="0"/>
            </a:endParaRPr>
          </a:p>
        </p:txBody>
      </p:sp>
      <p:sp>
        <p:nvSpPr>
          <p:cNvPr id="10" name="Freeform 7"/>
          <p:cNvSpPr>
            <a:spLocks/>
          </p:cNvSpPr>
          <p:nvPr/>
        </p:nvSpPr>
        <p:spPr bwMode="gray">
          <a:xfrm>
            <a:off x="251521" y="188640"/>
            <a:ext cx="1152128" cy="56984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4F81BD">
                  <a:gamma/>
                  <a:tint val="48627"/>
                  <a:invGamma/>
                </a:srgbClr>
              </a:gs>
              <a:gs pos="50000">
                <a:srgbClr val="4F81BD">
                  <a:alpha val="0"/>
                </a:srgbClr>
              </a:gs>
              <a:gs pos="100000">
                <a:srgbClr val="4F81BD">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Text" lastClr="000000"/>
              </a:solidFill>
              <a:effectLst/>
              <a:uLnTx/>
              <a:uFillTx/>
            </a:endParaRPr>
          </a:p>
        </p:txBody>
      </p:sp>
      <p:grpSp>
        <p:nvGrpSpPr>
          <p:cNvPr id="40" name="Group 6"/>
          <p:cNvGrpSpPr>
            <a:grpSpLocks/>
          </p:cNvGrpSpPr>
          <p:nvPr/>
        </p:nvGrpSpPr>
        <p:grpSpPr bwMode="auto">
          <a:xfrm>
            <a:off x="3173236" y="1268760"/>
            <a:ext cx="2148483" cy="1405872"/>
            <a:chOff x="4320" y="1151"/>
            <a:chExt cx="414" cy="403"/>
          </a:xfrm>
        </p:grpSpPr>
        <p:sp>
          <p:nvSpPr>
            <p:cNvPr id="41" name="AutoShape 7"/>
            <p:cNvSpPr>
              <a:spLocks noChangeArrowheads="1"/>
            </p:cNvSpPr>
            <p:nvPr/>
          </p:nvSpPr>
          <p:spPr bwMode="gray">
            <a:xfrm>
              <a:off x="4320" y="1152"/>
              <a:ext cx="414" cy="402"/>
            </a:xfrm>
            <a:prstGeom prst="roundRect">
              <a:avLst>
                <a:gd name="adj" fmla="val 11921"/>
              </a:avLst>
            </a:prstGeom>
            <a:gradFill rotWithShape="1">
              <a:gsLst>
                <a:gs pos="0">
                  <a:srgbClr val="58BECC"/>
                </a:gs>
                <a:gs pos="100000">
                  <a:srgbClr val="58BECC">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42" name="Freeform 8"/>
            <p:cNvSpPr>
              <a:spLocks/>
            </p:cNvSpPr>
            <p:nvPr/>
          </p:nvSpPr>
          <p:spPr bwMode="gray">
            <a:xfrm>
              <a:off x="4335" y="1151"/>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8BECC">
                    <a:gamma/>
                    <a:tint val="48627"/>
                    <a:invGamma/>
                  </a:srgbClr>
                </a:gs>
                <a:gs pos="50000">
                  <a:srgbClr val="58BECC">
                    <a:alpha val="0"/>
                  </a:srgbClr>
                </a:gs>
                <a:gs pos="100000">
                  <a:srgbClr val="58BECC">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nvGrpSpPr>
          <p:cNvPr id="43" name="Group 9"/>
          <p:cNvGrpSpPr>
            <a:grpSpLocks/>
          </p:cNvGrpSpPr>
          <p:nvPr/>
        </p:nvGrpSpPr>
        <p:grpSpPr bwMode="auto">
          <a:xfrm>
            <a:off x="5437472" y="3101975"/>
            <a:ext cx="2158862" cy="1402382"/>
            <a:chOff x="4318" y="1152"/>
            <a:chExt cx="416" cy="402"/>
          </a:xfrm>
        </p:grpSpPr>
        <p:sp>
          <p:nvSpPr>
            <p:cNvPr id="44" name="AutoShape 10"/>
            <p:cNvSpPr>
              <a:spLocks noChangeArrowheads="1"/>
            </p:cNvSpPr>
            <p:nvPr/>
          </p:nvSpPr>
          <p:spPr bwMode="gray">
            <a:xfrm>
              <a:off x="4320" y="1152"/>
              <a:ext cx="414" cy="402"/>
            </a:xfrm>
            <a:prstGeom prst="roundRect">
              <a:avLst>
                <a:gd name="adj" fmla="val 11921"/>
              </a:avLst>
            </a:prstGeom>
            <a:gradFill rotWithShape="1">
              <a:gsLst>
                <a:gs pos="0">
                  <a:srgbClr val="8A5BDF"/>
                </a:gs>
                <a:gs pos="100000">
                  <a:srgbClr val="8A5BD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45" name="Freeform 11"/>
            <p:cNvSpPr>
              <a:spLocks/>
            </p:cNvSpPr>
            <p:nvPr/>
          </p:nvSpPr>
          <p:spPr bwMode="gray">
            <a:xfrm>
              <a:off x="4318" y="1163"/>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8A5BDF">
                    <a:gamma/>
                    <a:tint val="48627"/>
                    <a:invGamma/>
                  </a:srgbClr>
                </a:gs>
                <a:gs pos="50000">
                  <a:srgbClr val="8A5BDF">
                    <a:alpha val="0"/>
                  </a:srgbClr>
                </a:gs>
                <a:gs pos="100000">
                  <a:srgbClr val="8A5BDF">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nvGrpSpPr>
          <p:cNvPr id="46" name="Group 12"/>
          <p:cNvGrpSpPr>
            <a:grpSpLocks/>
          </p:cNvGrpSpPr>
          <p:nvPr/>
        </p:nvGrpSpPr>
        <p:grpSpPr bwMode="auto">
          <a:xfrm>
            <a:off x="3173236" y="4732478"/>
            <a:ext cx="2148483" cy="1432686"/>
            <a:chOff x="4351" y="1234"/>
            <a:chExt cx="414" cy="402"/>
          </a:xfrm>
        </p:grpSpPr>
        <p:sp>
          <p:nvSpPr>
            <p:cNvPr id="47" name="AutoShape 13"/>
            <p:cNvSpPr>
              <a:spLocks noChangeArrowheads="1"/>
            </p:cNvSpPr>
            <p:nvPr/>
          </p:nvSpPr>
          <p:spPr bwMode="gray">
            <a:xfrm>
              <a:off x="4351" y="1234"/>
              <a:ext cx="414" cy="402"/>
            </a:xfrm>
            <a:prstGeom prst="roundRect">
              <a:avLst>
                <a:gd name="adj" fmla="val 11921"/>
              </a:avLst>
            </a:prstGeom>
            <a:gradFill rotWithShape="1">
              <a:gsLst>
                <a:gs pos="0">
                  <a:srgbClr val="6ECC4C"/>
                </a:gs>
                <a:gs pos="100000">
                  <a:srgbClr val="6ECC4C">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48" name="Freeform 14"/>
            <p:cNvSpPr>
              <a:spLocks/>
            </p:cNvSpPr>
            <p:nvPr/>
          </p:nvSpPr>
          <p:spPr bwMode="gray">
            <a:xfrm>
              <a:off x="4357" y="1253"/>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6ECC4C">
                    <a:gamma/>
                    <a:tint val="48627"/>
                    <a:invGamma/>
                  </a:srgbClr>
                </a:gs>
                <a:gs pos="50000">
                  <a:srgbClr val="6ECC4C">
                    <a:alpha val="0"/>
                  </a:srgbClr>
                </a:gs>
                <a:gs pos="100000">
                  <a:srgbClr val="6ECC4C">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nvGrpSpPr>
          <p:cNvPr id="49" name="Group 15"/>
          <p:cNvGrpSpPr>
            <a:grpSpLocks/>
          </p:cNvGrpSpPr>
          <p:nvPr/>
        </p:nvGrpSpPr>
        <p:grpSpPr bwMode="auto">
          <a:xfrm>
            <a:off x="683568" y="3101975"/>
            <a:ext cx="2148483" cy="1402382"/>
            <a:chOff x="4320" y="1152"/>
            <a:chExt cx="414" cy="402"/>
          </a:xfrm>
        </p:grpSpPr>
        <p:sp>
          <p:nvSpPr>
            <p:cNvPr id="50" name="AutoShape 16"/>
            <p:cNvSpPr>
              <a:spLocks noChangeArrowheads="1"/>
            </p:cNvSpPr>
            <p:nvPr/>
          </p:nvSpPr>
          <p:spPr bwMode="gray">
            <a:xfrm>
              <a:off x="4320" y="1152"/>
              <a:ext cx="414" cy="402"/>
            </a:xfrm>
            <a:prstGeom prst="roundRect">
              <a:avLst>
                <a:gd name="adj" fmla="val 11921"/>
              </a:avLst>
            </a:prstGeom>
            <a:gradFill rotWithShape="1">
              <a:gsLst>
                <a:gs pos="0">
                  <a:srgbClr val="DD693B"/>
                </a:gs>
                <a:gs pos="100000">
                  <a:srgbClr val="DD693B">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2400" b="1" i="0" u="none" strike="noStrike" kern="0" cap="none" spc="0" normalizeH="0" baseline="0" noProof="0" smtClean="0">
                <a:ln>
                  <a:noFill/>
                </a:ln>
                <a:solidFill>
                  <a:sysClr val="windowText" lastClr="000000"/>
                </a:solidFill>
                <a:effectLst/>
                <a:uLnTx/>
                <a:uFillTx/>
              </a:endParaRPr>
            </a:p>
          </p:txBody>
        </p:sp>
        <p:sp>
          <p:nvSpPr>
            <p:cNvPr id="51" name="Freeform 17"/>
            <p:cNvSpPr>
              <a:spLocks/>
            </p:cNvSpPr>
            <p:nvPr/>
          </p:nvSpPr>
          <p:spPr bwMode="gray">
            <a:xfrm>
              <a:off x="4320" y="1162"/>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D693B">
                    <a:gamma/>
                    <a:tint val="48627"/>
                    <a:invGamma/>
                  </a:srgbClr>
                </a:gs>
                <a:gs pos="50000">
                  <a:srgbClr val="DD693B">
                    <a:alpha val="0"/>
                  </a:srgbClr>
                </a:gs>
                <a:gs pos="100000">
                  <a:srgbClr val="DD693B">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2400" b="1" i="0" u="none" strike="noStrike" kern="0" cap="none" spc="0" normalizeH="0" baseline="0" noProof="0" smtClean="0">
                <a:ln>
                  <a:noFill/>
                </a:ln>
                <a:solidFill>
                  <a:sysClr val="windowText" lastClr="000000"/>
                </a:solidFill>
                <a:effectLst/>
                <a:uLnTx/>
                <a:uFillTx/>
              </a:endParaRPr>
            </a:p>
          </p:txBody>
        </p:sp>
      </p:grpSp>
      <p:sp>
        <p:nvSpPr>
          <p:cNvPr id="60" name="Rectangle 26"/>
          <p:cNvSpPr>
            <a:spLocks noChangeArrowheads="1"/>
          </p:cNvSpPr>
          <p:nvPr/>
        </p:nvSpPr>
        <p:spPr bwMode="auto">
          <a:xfrm>
            <a:off x="2915816" y="3212976"/>
            <a:ext cx="2376264" cy="1138773"/>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400" b="1" i="0" u="none" strike="noStrike" kern="0" cap="none" spc="0" normalizeH="0" baseline="0" dirty="0" smtClean="0">
                <a:ln>
                  <a:noFill/>
                </a:ln>
                <a:solidFill>
                  <a:srgbClr val="CC0000"/>
                </a:solidFill>
                <a:effectLst>
                  <a:outerShdw blurRad="38100" dist="38100" dir="2700000" algn="tl">
                    <a:srgbClr val="000000">
                      <a:alpha val="43137"/>
                    </a:srgbClr>
                  </a:outerShdw>
                </a:effectLst>
                <a:uLnTx/>
                <a:uFillTx/>
              </a:rPr>
              <a:t>Les </a:t>
            </a:r>
            <a:r>
              <a:rPr lang="en-US" sz="3400" b="1" kern="0" dirty="0" err="1" smtClean="0">
                <a:solidFill>
                  <a:srgbClr val="CC0000"/>
                </a:solidFill>
                <a:effectLst>
                  <a:outerShdw blurRad="38100" dist="38100" dir="2700000" algn="tl">
                    <a:srgbClr val="000000">
                      <a:alpha val="43137"/>
                    </a:srgbClr>
                  </a:outerShdw>
                </a:effectLst>
              </a:rPr>
              <a:t>P</a:t>
            </a:r>
            <a:r>
              <a:rPr kumimoji="0" lang="en-US" sz="3400" b="1" i="0" u="none" strike="noStrike" kern="0" cap="none" spc="0" normalizeH="0" baseline="0" dirty="0" err="1" smtClean="0">
                <a:ln>
                  <a:noFill/>
                </a:ln>
                <a:solidFill>
                  <a:srgbClr val="CC0000"/>
                </a:solidFill>
                <a:effectLst>
                  <a:outerShdw blurRad="38100" dist="38100" dir="2700000" algn="tl">
                    <a:srgbClr val="000000">
                      <a:alpha val="43137"/>
                    </a:srgbClr>
                  </a:outerShdw>
                </a:effectLst>
                <a:uLnTx/>
                <a:uFillTx/>
              </a:rPr>
              <a:t>rincipes</a:t>
            </a:r>
            <a:r>
              <a:rPr kumimoji="0" lang="en-US" sz="3400" b="1" i="0" u="none" strike="noStrike" kern="0" cap="none" spc="0" normalizeH="0" baseline="0" dirty="0" smtClean="0">
                <a:ln>
                  <a:noFill/>
                </a:ln>
                <a:solidFill>
                  <a:srgbClr val="CC0000"/>
                </a:solidFill>
                <a:effectLst>
                  <a:outerShdw blurRad="38100" dist="38100" dir="2700000" algn="tl">
                    <a:srgbClr val="000000">
                      <a:alpha val="43137"/>
                    </a:srgbClr>
                  </a:outerShdw>
                </a:effectLst>
                <a:uLnTx/>
                <a:uFillTx/>
              </a:rPr>
              <a:t> </a:t>
            </a:r>
          </a:p>
        </p:txBody>
      </p:sp>
      <p:sp>
        <p:nvSpPr>
          <p:cNvPr id="62" name="ZoneTexte 61"/>
          <p:cNvSpPr txBox="1"/>
          <p:nvPr/>
        </p:nvSpPr>
        <p:spPr>
          <a:xfrm>
            <a:off x="3491880" y="1484784"/>
            <a:ext cx="1656184" cy="892552"/>
          </a:xfrm>
          <a:prstGeom prst="rect">
            <a:avLst/>
          </a:prstGeom>
          <a:noFill/>
        </p:spPr>
        <p:txBody>
          <a:bodyPr wrap="square" rtlCol="0">
            <a:spAutoFit/>
          </a:bodyPr>
          <a:lstStyle/>
          <a:p>
            <a:pPr algn="ctr"/>
            <a:r>
              <a:rPr lang="fr-FR" sz="2600" b="1" dirty="0" smtClean="0">
                <a:solidFill>
                  <a:schemeClr val="bg1"/>
                </a:solidFill>
                <a:effectLst>
                  <a:outerShdw blurRad="38100" dist="38100" dir="2700000" algn="tl">
                    <a:srgbClr val="000000">
                      <a:alpha val="43137"/>
                    </a:srgbClr>
                  </a:outerShdw>
                </a:effectLst>
              </a:rPr>
              <a:t>Le contenu </a:t>
            </a:r>
            <a:endParaRPr lang="fr-FR" sz="2600" b="1" dirty="0">
              <a:solidFill>
                <a:schemeClr val="bg1"/>
              </a:solidFill>
              <a:effectLst>
                <a:outerShdw blurRad="38100" dist="38100" dir="2700000" algn="tl">
                  <a:srgbClr val="000000">
                    <a:alpha val="43137"/>
                  </a:srgbClr>
                </a:outerShdw>
              </a:effectLst>
            </a:endParaRPr>
          </a:p>
        </p:txBody>
      </p:sp>
      <p:sp>
        <p:nvSpPr>
          <p:cNvPr id="63" name="Rectangle 62"/>
          <p:cNvSpPr/>
          <p:nvPr/>
        </p:nvSpPr>
        <p:spPr>
          <a:xfrm>
            <a:off x="827584" y="3429000"/>
            <a:ext cx="1851725" cy="892552"/>
          </a:xfrm>
          <a:prstGeom prst="rect">
            <a:avLst/>
          </a:prstGeom>
        </p:spPr>
        <p:txBody>
          <a:bodyPr wrap="none">
            <a:spAutoFit/>
          </a:bodyPr>
          <a:lstStyle/>
          <a:p>
            <a:pPr algn="ctr"/>
            <a:r>
              <a:rPr lang="fr-FR" sz="2600" b="1" dirty="0" smtClean="0">
                <a:solidFill>
                  <a:schemeClr val="bg1"/>
                </a:solidFill>
                <a:effectLst>
                  <a:outerShdw blurRad="38100" dist="38100" dir="2700000" algn="tl">
                    <a:srgbClr val="000000">
                      <a:alpha val="43137"/>
                    </a:srgbClr>
                  </a:outerShdw>
                </a:effectLst>
              </a:rPr>
              <a:t>Activité de</a:t>
            </a:r>
          </a:p>
          <a:p>
            <a:pPr algn="ctr"/>
            <a:r>
              <a:rPr lang="fr-FR" sz="2600" b="1" dirty="0" smtClean="0">
                <a:solidFill>
                  <a:schemeClr val="bg1"/>
                </a:solidFill>
                <a:effectLst>
                  <a:outerShdw blurRad="38100" dist="38100" dir="2700000" algn="tl">
                    <a:srgbClr val="000000">
                      <a:alpha val="43137"/>
                    </a:srgbClr>
                  </a:outerShdw>
                </a:effectLst>
              </a:rPr>
              <a:t> l’apprenant</a:t>
            </a:r>
            <a:endParaRPr lang="fr-FR" sz="2600" b="1" dirty="0">
              <a:solidFill>
                <a:schemeClr val="bg1"/>
              </a:solidFill>
              <a:effectLst>
                <a:outerShdw blurRad="38100" dist="38100" dir="2700000" algn="tl">
                  <a:srgbClr val="000000">
                    <a:alpha val="43137"/>
                  </a:srgbClr>
                </a:outerShdw>
              </a:effectLst>
            </a:endParaRPr>
          </a:p>
        </p:txBody>
      </p:sp>
      <p:sp>
        <p:nvSpPr>
          <p:cNvPr id="64" name="Rectangle 63"/>
          <p:cNvSpPr/>
          <p:nvPr/>
        </p:nvSpPr>
        <p:spPr>
          <a:xfrm>
            <a:off x="3203848" y="5240813"/>
            <a:ext cx="2225289" cy="492443"/>
          </a:xfrm>
          <a:prstGeom prst="rect">
            <a:avLst/>
          </a:prstGeom>
        </p:spPr>
        <p:txBody>
          <a:bodyPr wrap="none">
            <a:spAutoFit/>
          </a:bodyPr>
          <a:lstStyle/>
          <a:p>
            <a:pPr algn="ctr"/>
            <a:r>
              <a:rPr lang="fr-FR" sz="2600" b="1" dirty="0" smtClean="0">
                <a:solidFill>
                  <a:schemeClr val="bg1"/>
                </a:solidFill>
                <a:effectLst>
                  <a:outerShdw blurRad="38100" dist="38100" dir="2700000" algn="tl">
                    <a:srgbClr val="000000">
                      <a:alpha val="43137"/>
                    </a:srgbClr>
                  </a:outerShdw>
                </a:effectLst>
              </a:rPr>
              <a:t>Les conditions </a:t>
            </a:r>
            <a:endParaRPr lang="fr-FR" sz="2600" b="1" dirty="0">
              <a:solidFill>
                <a:schemeClr val="bg1"/>
              </a:solidFill>
              <a:effectLst>
                <a:outerShdw blurRad="38100" dist="38100" dir="2700000" algn="tl">
                  <a:srgbClr val="000000">
                    <a:alpha val="43137"/>
                  </a:srgbClr>
                </a:outerShdw>
              </a:effectLst>
            </a:endParaRPr>
          </a:p>
        </p:txBody>
      </p:sp>
      <p:sp>
        <p:nvSpPr>
          <p:cNvPr id="65" name="Rectangle 64"/>
          <p:cNvSpPr/>
          <p:nvPr/>
        </p:nvSpPr>
        <p:spPr>
          <a:xfrm>
            <a:off x="5652120" y="3356992"/>
            <a:ext cx="1713482" cy="892552"/>
          </a:xfrm>
          <a:prstGeom prst="rect">
            <a:avLst/>
          </a:prstGeom>
        </p:spPr>
        <p:txBody>
          <a:bodyPr wrap="none">
            <a:spAutoFit/>
          </a:bodyPr>
          <a:lstStyle/>
          <a:p>
            <a:pPr algn="ctr"/>
            <a:r>
              <a:rPr lang="fr-FR" sz="2600" b="1" dirty="0" smtClean="0">
                <a:solidFill>
                  <a:schemeClr val="bg1"/>
                </a:solidFill>
                <a:effectLst>
                  <a:outerShdw blurRad="38100" dist="38100" dir="2700000" algn="tl">
                    <a:srgbClr val="000000">
                      <a:alpha val="43137"/>
                    </a:srgbClr>
                  </a:outerShdw>
                </a:effectLst>
              </a:rPr>
              <a:t>Le niveau </a:t>
            </a:r>
          </a:p>
          <a:p>
            <a:pPr algn="ctr"/>
            <a:r>
              <a:rPr lang="fr-FR" sz="2600" b="1" dirty="0" smtClean="0">
                <a:solidFill>
                  <a:schemeClr val="bg1"/>
                </a:solidFill>
                <a:effectLst>
                  <a:outerShdw blurRad="38100" dist="38100" dir="2700000" algn="tl">
                    <a:srgbClr val="000000">
                      <a:alpha val="43137"/>
                    </a:srgbClr>
                  </a:outerShdw>
                </a:effectLst>
              </a:rPr>
              <a:t>d’exigence </a:t>
            </a:r>
            <a:endParaRPr lang="fr-FR" sz="26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78765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 name="Groupe 8"/>
          <p:cNvGrpSpPr/>
          <p:nvPr/>
        </p:nvGrpSpPr>
        <p:grpSpPr>
          <a:xfrm>
            <a:off x="179512" y="188640"/>
            <a:ext cx="8784976" cy="864096"/>
            <a:chOff x="642739" y="476672"/>
            <a:chExt cx="7921299" cy="1008112"/>
          </a:xfrm>
        </p:grpSpPr>
        <p:sp>
          <p:nvSpPr>
            <p:cNvPr id="10" name="AutoShape 15"/>
            <p:cNvSpPr>
              <a:spLocks noChangeArrowheads="1"/>
            </p:cNvSpPr>
            <p:nvPr/>
          </p:nvSpPr>
          <p:spPr bwMode="gray">
            <a:xfrm>
              <a:off x="642739" y="476672"/>
              <a:ext cx="7921299" cy="1008112"/>
            </a:xfrm>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000" b="1" kern="0" dirty="0" smtClean="0">
                  <a:solidFill>
                    <a:schemeClr val="bg1"/>
                  </a:solidFill>
                  <a:latin typeface="Monotype Corsiva" pitchFamily="66" charset="0"/>
                </a:rPr>
                <a:t>Avantages de la  PPO </a:t>
              </a:r>
            </a:p>
          </p:txBody>
        </p:sp>
        <p:sp>
          <p:nvSpPr>
            <p:cNvPr id="12" name="Freeform 16"/>
            <p:cNvSpPr>
              <a:spLocks/>
            </p:cNvSpPr>
            <p:nvPr/>
          </p:nvSpPr>
          <p:spPr bwMode="gray">
            <a:xfrm>
              <a:off x="683568" y="476672"/>
              <a:ext cx="149902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BBE4E">
                    <a:gamma/>
                    <a:tint val="48627"/>
                    <a:invGamma/>
                  </a:srgbClr>
                </a:gs>
                <a:gs pos="50000">
                  <a:srgbClr val="5BBE4E">
                    <a:alpha val="0"/>
                  </a:srgbClr>
                </a:gs>
                <a:gs pos="100000">
                  <a:srgbClr val="5BBE4E">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30" name="Espace réservé du contenu 2"/>
          <p:cNvSpPr>
            <a:spLocks noGrp="1"/>
          </p:cNvSpPr>
          <p:nvPr>
            <p:ph idx="1"/>
          </p:nvPr>
        </p:nvSpPr>
        <p:spPr>
          <a:xfrm>
            <a:off x="683568" y="1285860"/>
            <a:ext cx="7848872" cy="5214975"/>
          </a:xfrm>
          <a:solidFill>
            <a:schemeClr val="bg1"/>
          </a:solidFill>
        </p:spPr>
        <p:style>
          <a:lnRef idx="0">
            <a:schemeClr val="accent5"/>
          </a:lnRef>
          <a:fillRef idx="3">
            <a:schemeClr val="accent5"/>
          </a:fillRef>
          <a:effectRef idx="3">
            <a:schemeClr val="accent5"/>
          </a:effectRef>
          <a:fontRef idx="minor">
            <a:schemeClr val="lt1"/>
          </a:fontRef>
        </p:style>
        <p:txBody>
          <a:bodyPr>
            <a:noAutofit/>
          </a:bodyPr>
          <a:lstStyle/>
          <a:p>
            <a:pPr>
              <a:buFont typeface="Wingdings" pitchFamily="2" charset="2"/>
              <a:buChar char="Ø"/>
            </a:pPr>
            <a:r>
              <a:rPr lang="fr-FR" b="1" dirty="0" smtClean="0"/>
              <a:t> </a:t>
            </a:r>
            <a:endParaRPr lang="fr-FR" dirty="0" smtClean="0">
              <a:solidFill>
                <a:schemeClr val="tx1"/>
              </a:solidFill>
            </a:endParaRPr>
          </a:p>
          <a:p>
            <a:pPr>
              <a:buFont typeface="Wingdings" pitchFamily="2" charset="2"/>
              <a:buChar char="Ø"/>
            </a:pPr>
            <a:r>
              <a:rPr lang="fr-FR" dirty="0" smtClean="0">
                <a:solidFill>
                  <a:schemeClr val="tx1"/>
                </a:solidFill>
              </a:rPr>
              <a:t>C'est la seule méthode valable de planification rationnelle en pédagogie</a:t>
            </a:r>
          </a:p>
          <a:p>
            <a:pPr>
              <a:buFont typeface="Wingdings" pitchFamily="2" charset="2"/>
              <a:buChar char="Ø"/>
            </a:pPr>
            <a:endParaRPr lang="fr-FR" dirty="0" smtClean="0">
              <a:solidFill>
                <a:schemeClr val="tx1"/>
              </a:solidFill>
            </a:endParaRPr>
          </a:p>
          <a:p>
            <a:pPr>
              <a:buFont typeface="Wingdings" pitchFamily="2" charset="2"/>
              <a:buChar char="Ø"/>
            </a:pPr>
            <a:r>
              <a:rPr lang="fr-FR" dirty="0" smtClean="0">
                <a:solidFill>
                  <a:schemeClr val="tx1"/>
                </a:solidFill>
              </a:rPr>
              <a:t>Elle oblige les enseignants à penser et à préparer les activités de façon spécifique et détaillée.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endParaRPr lang="fr-FR" dirty="0" smtClean="0"/>
          </a:p>
          <a:p>
            <a:pPr>
              <a:buFont typeface="Wingdings" pitchFamily="2" charset="2"/>
              <a:buChar char="Ø"/>
            </a:pPr>
            <a:r>
              <a:rPr lang="fr-FR" dirty="0" smtClean="0"/>
              <a:t>Elle permet la communication entre enseignants et enseignés et avec les autres partenaires de l'éducation et permet un contrat bilatéral de formation que l'évaluation finale des apprentissages viendra vérifier. </a:t>
            </a:r>
          </a:p>
          <a:p>
            <a:endParaRPr lang="fr-FR" dirty="0"/>
          </a:p>
        </p:txBody>
      </p:sp>
      <p:sp>
        <p:nvSpPr>
          <p:cNvPr id="4" name="AutoShape 15"/>
          <p:cNvSpPr>
            <a:spLocks noGrp="1" noChangeArrowheads="1"/>
          </p:cNvSpPr>
          <p:nvPr>
            <p:ph type="title"/>
          </p:nvPr>
        </p:nvSpPr>
        <p:spPr bwMode="gray">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000" b="1" kern="0" dirty="0" smtClean="0">
                <a:solidFill>
                  <a:schemeClr val="bg1"/>
                </a:solidFill>
                <a:latin typeface="Monotype Corsiva" pitchFamily="66" charset="0"/>
              </a:rPr>
              <a:t>Avantages de la  PPO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 name="Groupe 9"/>
          <p:cNvGrpSpPr/>
          <p:nvPr/>
        </p:nvGrpSpPr>
        <p:grpSpPr>
          <a:xfrm>
            <a:off x="179512" y="188640"/>
            <a:ext cx="8784976" cy="864096"/>
            <a:chOff x="642739" y="476672"/>
            <a:chExt cx="7921299" cy="1008112"/>
          </a:xfrm>
        </p:grpSpPr>
        <p:sp>
          <p:nvSpPr>
            <p:cNvPr id="11" name="AutoShape 15"/>
            <p:cNvSpPr>
              <a:spLocks noChangeArrowheads="1"/>
            </p:cNvSpPr>
            <p:nvPr/>
          </p:nvSpPr>
          <p:spPr bwMode="gray">
            <a:xfrm>
              <a:off x="642739" y="476672"/>
              <a:ext cx="7921299" cy="1008112"/>
            </a:xfrm>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400" b="1" kern="0" dirty="0" smtClean="0">
                  <a:solidFill>
                    <a:schemeClr val="bg1"/>
                  </a:solidFill>
                  <a:latin typeface="Monotype Corsiva" pitchFamily="66" charset="0"/>
                </a:rPr>
                <a:t>L</a:t>
              </a:r>
              <a:r>
                <a:rPr lang="fr-FR" sz="4000" b="1" kern="0" dirty="0" smtClean="0">
                  <a:solidFill>
                    <a:schemeClr val="bg1"/>
                  </a:solidFill>
                  <a:latin typeface="Monotype Corsiva" pitchFamily="66" charset="0"/>
                </a:rPr>
                <a:t>imites de la  PPO </a:t>
              </a:r>
            </a:p>
          </p:txBody>
        </p:sp>
        <p:sp>
          <p:nvSpPr>
            <p:cNvPr id="12" name="Freeform 16"/>
            <p:cNvSpPr>
              <a:spLocks/>
            </p:cNvSpPr>
            <p:nvPr/>
          </p:nvSpPr>
          <p:spPr bwMode="gray">
            <a:xfrm>
              <a:off x="642739" y="476672"/>
              <a:ext cx="149902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BBE4E">
                    <a:gamma/>
                    <a:tint val="48627"/>
                    <a:invGamma/>
                  </a:srgbClr>
                </a:gs>
                <a:gs pos="50000">
                  <a:srgbClr val="5BBE4E">
                    <a:alpha val="0"/>
                  </a:srgbClr>
                </a:gs>
                <a:gs pos="100000">
                  <a:srgbClr val="5BBE4E">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13" name="Espace réservé du contenu 2"/>
          <p:cNvSpPr>
            <a:spLocks noGrp="1"/>
          </p:cNvSpPr>
          <p:nvPr>
            <p:ph idx="1"/>
          </p:nvPr>
        </p:nvSpPr>
        <p:spPr>
          <a:xfrm>
            <a:off x="446856" y="1484784"/>
            <a:ext cx="8229600" cy="4525963"/>
          </a:xfrm>
          <a:ln>
            <a:solidFill>
              <a:schemeClr val="accent3">
                <a:lumMod val="60000"/>
                <a:lumOff val="40000"/>
              </a:schemeClr>
            </a:solidFill>
          </a:ln>
        </p:spPr>
        <p:txBody>
          <a:bodyPr>
            <a:normAutofit/>
          </a:bodyPr>
          <a:lstStyle/>
          <a:p>
            <a:pPr lvl="0">
              <a:buFont typeface="Wingdings" pitchFamily="2" charset="2"/>
              <a:buChar char="Ø"/>
            </a:pPr>
            <a:r>
              <a:rPr lang="fr-FR" dirty="0" smtClean="0"/>
              <a:t> Elle ignore les apprentissages dont les résultats sont peu prévisibles </a:t>
            </a:r>
          </a:p>
          <a:p>
            <a:pPr>
              <a:buFont typeface="Wingdings" pitchFamily="2" charset="2"/>
              <a:buChar char="Ø"/>
            </a:pPr>
            <a:r>
              <a:rPr lang="fr-FR" dirty="0" smtClean="0"/>
              <a:t>Elle ajoute une grande complexité à la planification de l’enseignement.</a:t>
            </a:r>
          </a:p>
          <a:p>
            <a:pPr>
              <a:buFont typeface="Wingdings" pitchFamily="2" charset="2"/>
              <a:buChar char="Ø"/>
            </a:pPr>
            <a:r>
              <a:rPr lang="fr-FR" dirty="0" smtClean="0"/>
              <a:t> la </a:t>
            </a:r>
            <a:r>
              <a:rPr lang="fr-FR" dirty="0" err="1" smtClean="0"/>
              <a:t>décontexualisation</a:t>
            </a:r>
            <a:endParaRPr lang="fr-FR" dirty="0" smtClean="0"/>
          </a:p>
          <a:p>
            <a:pPr>
              <a:buFont typeface="Wingdings" pitchFamily="2" charset="2"/>
              <a:buChar char="Ø"/>
            </a:pPr>
            <a:r>
              <a:rPr lang="fr-FR" dirty="0" smtClean="0"/>
              <a:t>morcellement des savoirs</a:t>
            </a:r>
            <a:endParaRPr lang="fr-FR" dirty="0"/>
          </a:p>
        </p:txBody>
      </p:sp>
    </p:spTree>
    <p:extLst>
      <p:ext uri="{BB962C8B-B14F-4D97-AF65-F5344CB8AC3E}">
        <p14:creationId xmlns:p14="http://schemas.microsoft.com/office/powerpoint/2010/main" val="37697008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899592" y="2158405"/>
            <a:ext cx="7416824" cy="2031325"/>
          </a:xfrm>
          <a:prstGeom prst="rect">
            <a:avLst/>
          </a:prstGeom>
          <a:noFill/>
        </p:spPr>
        <p:txBody>
          <a:bodyPr wrap="square" rtlCol="0">
            <a:spAutoFit/>
          </a:bodyPr>
          <a:lstStyle/>
          <a:p>
            <a:pPr algn="ctr"/>
            <a:r>
              <a:rPr lang="fr-FR" sz="6600" dirty="0" smtClean="0">
                <a:solidFill>
                  <a:srgbClr val="00B050"/>
                </a:solidFill>
                <a:effectLst>
                  <a:glow rad="228600">
                    <a:schemeClr val="accent3">
                      <a:satMod val="175000"/>
                      <a:alpha val="40000"/>
                    </a:schemeClr>
                  </a:glow>
                </a:effectLst>
              </a:rPr>
              <a:t>L</a:t>
            </a:r>
            <a:r>
              <a:rPr lang="fr-FR" sz="6000" dirty="0" smtClean="0">
                <a:solidFill>
                  <a:srgbClr val="00B050"/>
                </a:solidFill>
                <a:effectLst>
                  <a:glow rad="228600">
                    <a:schemeClr val="accent3">
                      <a:satMod val="175000"/>
                      <a:alpha val="40000"/>
                    </a:schemeClr>
                  </a:glow>
                </a:effectLst>
              </a:rPr>
              <a:t>a </a:t>
            </a:r>
            <a:r>
              <a:rPr lang="fr-FR" sz="6600" dirty="0" smtClean="0">
                <a:solidFill>
                  <a:srgbClr val="00B050"/>
                </a:solidFill>
                <a:effectLst>
                  <a:glow rad="228600">
                    <a:schemeClr val="accent3">
                      <a:satMod val="175000"/>
                      <a:alpha val="40000"/>
                    </a:schemeClr>
                  </a:glow>
                </a:effectLst>
              </a:rPr>
              <a:t>P</a:t>
            </a:r>
            <a:r>
              <a:rPr lang="fr-FR" sz="6000" dirty="0" smtClean="0">
                <a:solidFill>
                  <a:srgbClr val="00B050"/>
                </a:solidFill>
                <a:effectLst>
                  <a:glow rad="228600">
                    <a:schemeClr val="accent3">
                      <a:satMod val="175000"/>
                      <a:alpha val="40000"/>
                    </a:schemeClr>
                  </a:glow>
                </a:effectLst>
              </a:rPr>
              <a:t>édagogie </a:t>
            </a:r>
          </a:p>
          <a:p>
            <a:pPr algn="ctr"/>
            <a:r>
              <a:rPr lang="fr-FR" sz="6000" dirty="0" smtClean="0">
                <a:solidFill>
                  <a:srgbClr val="00B050"/>
                </a:solidFill>
                <a:effectLst>
                  <a:glow rad="228600">
                    <a:schemeClr val="accent3">
                      <a:satMod val="175000"/>
                      <a:alpha val="40000"/>
                    </a:schemeClr>
                  </a:glow>
                </a:effectLst>
              </a:rPr>
              <a:t>Par compétence   </a:t>
            </a:r>
            <a:endParaRPr lang="fr-FR" sz="6600" dirty="0" smtClean="0">
              <a:solidFill>
                <a:srgbClr val="00B050"/>
              </a:solidFill>
              <a:effectLst>
                <a:glow rad="228600">
                  <a:schemeClr val="accent3">
                    <a:satMod val="175000"/>
                    <a:alpha val="40000"/>
                  </a:schemeClr>
                </a:glo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Connecteur droit 71"/>
          <p:cNvCxnSpPr/>
          <p:nvPr/>
        </p:nvCxnSpPr>
        <p:spPr>
          <a:xfrm>
            <a:off x="179512" y="0"/>
            <a:ext cx="0"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 name="Connecteur droit 3"/>
          <p:cNvCxnSpPr/>
          <p:nvPr/>
        </p:nvCxnSpPr>
        <p:spPr>
          <a:xfrm>
            <a:off x="0" y="6669360"/>
            <a:ext cx="9144000"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 name="Groupe 74"/>
          <p:cNvGrpSpPr/>
          <p:nvPr/>
        </p:nvGrpSpPr>
        <p:grpSpPr>
          <a:xfrm>
            <a:off x="2267744" y="1556792"/>
            <a:ext cx="432048" cy="3672408"/>
            <a:chOff x="2123728" y="836712"/>
            <a:chExt cx="432048" cy="3402378"/>
          </a:xfrm>
        </p:grpSpPr>
        <p:cxnSp>
          <p:nvCxnSpPr>
            <p:cNvPr id="68" name="Connecteur droit 67"/>
            <p:cNvCxnSpPr/>
            <p:nvPr/>
          </p:nvCxnSpPr>
          <p:spPr>
            <a:xfrm>
              <a:off x="2123728" y="3104964"/>
              <a:ext cx="432048" cy="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7" name="Connecteur droit 66"/>
            <p:cNvCxnSpPr/>
            <p:nvPr/>
          </p:nvCxnSpPr>
          <p:spPr>
            <a:xfrm>
              <a:off x="2123728" y="2037551"/>
              <a:ext cx="432048" cy="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6" name="Connecteur droit 65"/>
            <p:cNvCxnSpPr/>
            <p:nvPr/>
          </p:nvCxnSpPr>
          <p:spPr>
            <a:xfrm>
              <a:off x="2123728" y="836712"/>
              <a:ext cx="432048" cy="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2123728" y="836712"/>
              <a:ext cx="0" cy="3402378"/>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2123728" y="4239090"/>
              <a:ext cx="432048" cy="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6" name="Connecteur droit 5"/>
          <p:cNvCxnSpPr/>
          <p:nvPr/>
        </p:nvCxnSpPr>
        <p:spPr>
          <a:xfrm>
            <a:off x="8964488"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3" name="Group 12"/>
          <p:cNvGrpSpPr>
            <a:grpSpLocks/>
          </p:cNvGrpSpPr>
          <p:nvPr/>
        </p:nvGrpSpPr>
        <p:grpSpPr bwMode="auto">
          <a:xfrm>
            <a:off x="-3276872" y="548680"/>
            <a:ext cx="5400600" cy="5544616"/>
            <a:chOff x="802" y="845"/>
            <a:chExt cx="827" cy="826"/>
          </a:xfrm>
        </p:grpSpPr>
        <p:sp>
          <p:nvSpPr>
            <p:cNvPr id="13" name="Oval 13"/>
            <p:cNvSpPr>
              <a:spLocks noChangeArrowheads="1"/>
            </p:cNvSpPr>
            <p:nvPr/>
          </p:nvSpPr>
          <p:spPr bwMode="gray">
            <a:xfrm>
              <a:off x="802" y="845"/>
              <a:ext cx="827" cy="826"/>
            </a:xfrm>
            <a:prstGeom prst="ellipse">
              <a:avLst/>
            </a:prstGeom>
            <a:solidFill>
              <a:srgbClr val="F8F8F8"/>
            </a:solidFill>
            <a:ln w="38100">
              <a:solidFill>
                <a:srgbClr val="79CE24"/>
              </a:solidFill>
              <a:round/>
              <a:headEnd/>
              <a:tailEnd/>
            </a:ln>
          </p:spPr>
          <p:txBody>
            <a:bodyPr wrap="none" anchor="ctr"/>
            <a:lstStyle/>
            <a:p>
              <a:pPr>
                <a:defRPr/>
              </a:pPr>
              <a:endParaRPr lang="fr-FR" kern="0">
                <a:solidFill>
                  <a:sysClr val="windowText" lastClr="000000"/>
                </a:solidFill>
                <a:cs typeface="Arial" charset="0"/>
              </a:endParaRPr>
            </a:p>
          </p:txBody>
        </p:sp>
        <p:sp>
          <p:nvSpPr>
            <p:cNvPr id="14" name="Oval 14"/>
            <p:cNvSpPr>
              <a:spLocks noChangeArrowheads="1"/>
            </p:cNvSpPr>
            <p:nvPr/>
          </p:nvSpPr>
          <p:spPr bwMode="gray">
            <a:xfrm>
              <a:off x="836" y="879"/>
              <a:ext cx="758" cy="758"/>
            </a:xfrm>
            <a:prstGeom prst="ellipse">
              <a:avLst/>
            </a:prstGeom>
            <a:noFill/>
            <a:ln w="38100">
              <a:solidFill>
                <a:srgbClr val="79CE24">
                  <a:alpha val="70195"/>
                </a:srgbClr>
              </a:solidFill>
              <a:round/>
              <a:headEnd/>
              <a:tailEnd/>
            </a:ln>
          </p:spPr>
          <p:txBody>
            <a:bodyPr wrap="none" anchor="ctr"/>
            <a:lstStyle/>
            <a:p>
              <a:pPr>
                <a:defRPr/>
              </a:pPr>
              <a:endParaRPr lang="fr-FR" kern="0">
                <a:solidFill>
                  <a:sysClr val="windowText" lastClr="000000"/>
                </a:solidFill>
                <a:cs typeface="Arial" charset="0"/>
              </a:endParaRPr>
            </a:p>
          </p:txBody>
        </p:sp>
        <p:sp>
          <p:nvSpPr>
            <p:cNvPr id="15" name="Oval 15"/>
            <p:cNvSpPr>
              <a:spLocks noChangeArrowheads="1"/>
            </p:cNvSpPr>
            <p:nvPr/>
          </p:nvSpPr>
          <p:spPr bwMode="gray">
            <a:xfrm>
              <a:off x="870" y="915"/>
              <a:ext cx="690" cy="690"/>
            </a:xfrm>
            <a:prstGeom prst="ellipse">
              <a:avLst/>
            </a:prstGeom>
            <a:noFill/>
            <a:ln w="38100">
              <a:solidFill>
                <a:srgbClr val="79CE24">
                  <a:alpha val="30196"/>
                </a:srgbClr>
              </a:solidFill>
              <a:round/>
              <a:headEnd/>
              <a:tailEnd/>
            </a:ln>
          </p:spPr>
          <p:txBody>
            <a:bodyPr wrap="none" anchor="ctr"/>
            <a:lstStyle/>
            <a:p>
              <a:pPr>
                <a:defRPr/>
              </a:pPr>
              <a:endParaRPr lang="fr-FR" kern="0">
                <a:solidFill>
                  <a:sysClr val="windowText" lastClr="000000"/>
                </a:solidFill>
                <a:cs typeface="Arial" charset="0"/>
              </a:endParaRPr>
            </a:p>
          </p:txBody>
        </p:sp>
      </p:grpSp>
      <p:sp>
        <p:nvSpPr>
          <p:cNvPr id="16" name="Text Box 16"/>
          <p:cNvSpPr txBox="1">
            <a:spLocks noChangeArrowheads="1"/>
          </p:cNvSpPr>
          <p:nvPr/>
        </p:nvSpPr>
        <p:spPr bwMode="gray">
          <a:xfrm rot="16200000">
            <a:off x="-1749204" y="2804623"/>
            <a:ext cx="4715136" cy="923330"/>
          </a:xfrm>
          <a:prstGeom prst="rect">
            <a:avLst/>
          </a:prstGeom>
          <a:noFill/>
          <a:ln w="9525" algn="ctr">
            <a:noFill/>
            <a:miter lim="800000"/>
            <a:headEnd/>
            <a:tailEnd/>
          </a:ln>
          <a:effectLst/>
        </p:spPr>
        <p:txBody>
          <a:bodyPr wrap="square">
            <a:spAutoFit/>
          </a:bodyPr>
          <a:lstStyle/>
          <a:p>
            <a:pPr algn="ctr">
              <a:spcBef>
                <a:spcPct val="50000"/>
              </a:spcBef>
            </a:pPr>
            <a:r>
              <a:rPr lang="en-US" sz="5400" dirty="0">
                <a:solidFill>
                  <a:srgbClr val="00B050"/>
                </a:solidFill>
                <a:cs typeface="Arial" charset="0"/>
              </a:rPr>
              <a:t>Le  </a:t>
            </a:r>
            <a:r>
              <a:rPr lang="en-US" sz="5400" dirty="0" smtClean="0">
                <a:solidFill>
                  <a:srgbClr val="00B050"/>
                </a:solidFill>
                <a:cs typeface="Arial" charset="0"/>
              </a:rPr>
              <a:t>Plan</a:t>
            </a:r>
            <a:endParaRPr lang="en-US" sz="5400" dirty="0">
              <a:solidFill>
                <a:srgbClr val="00B050"/>
              </a:solidFill>
              <a:cs typeface="Arial" charset="0"/>
            </a:endParaRPr>
          </a:p>
        </p:txBody>
      </p:sp>
      <p:grpSp>
        <p:nvGrpSpPr>
          <p:cNvPr id="7" name="Groupe 56"/>
          <p:cNvGrpSpPr/>
          <p:nvPr/>
        </p:nvGrpSpPr>
        <p:grpSpPr>
          <a:xfrm>
            <a:off x="2339752" y="1124744"/>
            <a:ext cx="6480720" cy="1080120"/>
            <a:chOff x="2339752" y="1052736"/>
            <a:chExt cx="6480720" cy="1152128"/>
          </a:xfrm>
        </p:grpSpPr>
        <p:grpSp>
          <p:nvGrpSpPr>
            <p:cNvPr id="8" name="Group 15"/>
            <p:cNvGrpSpPr>
              <a:grpSpLocks/>
            </p:cNvGrpSpPr>
            <p:nvPr/>
          </p:nvGrpSpPr>
          <p:grpSpPr bwMode="auto">
            <a:xfrm>
              <a:off x="2483768" y="1052736"/>
              <a:ext cx="6120680" cy="1152128"/>
              <a:chOff x="1255" y="1050"/>
              <a:chExt cx="3167" cy="582"/>
            </a:xfrm>
          </p:grpSpPr>
          <p:sp>
            <p:nvSpPr>
              <p:cNvPr id="50" name="AutoShape 16"/>
              <p:cNvSpPr>
                <a:spLocks noChangeArrowheads="1"/>
              </p:cNvSpPr>
              <p:nvPr/>
            </p:nvSpPr>
            <p:spPr bwMode="gray">
              <a:xfrm>
                <a:off x="1255" y="1050"/>
                <a:ext cx="3167" cy="582"/>
              </a:xfrm>
              <a:prstGeom prst="roundRect">
                <a:avLst>
                  <a:gd name="adj" fmla="val 16667"/>
                </a:avLst>
              </a:prstGeom>
              <a:gradFill rotWithShape="1">
                <a:gsLst>
                  <a:gs pos="0">
                    <a:srgbClr val="FAA712"/>
                  </a:gs>
                  <a:gs pos="100000">
                    <a:srgbClr val="FAA712">
                      <a:gamma/>
                      <a:shade val="66275"/>
                      <a:invGamma/>
                    </a:srgb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FAA712"/>
                </a:extrusionClr>
              </a:sp3d>
            </p:spPr>
            <p:txBody>
              <a:bodyPr wrap="none" anchor="ctr">
                <a:flatTx/>
              </a:bodyPr>
              <a:lstStyle/>
              <a:p>
                <a:pPr>
                  <a:defRPr/>
                </a:pPr>
                <a:endParaRPr lang="fr-FR" kern="0">
                  <a:solidFill>
                    <a:sysClr val="windowText" lastClr="000000"/>
                  </a:solidFill>
                </a:endParaRPr>
              </a:p>
            </p:txBody>
          </p:sp>
          <p:sp>
            <p:nvSpPr>
              <p:cNvPr id="51" name="Line 17"/>
              <p:cNvSpPr>
                <a:spLocks noChangeShapeType="1"/>
              </p:cNvSpPr>
              <p:nvPr/>
            </p:nvSpPr>
            <p:spPr bwMode="gray">
              <a:xfrm>
                <a:off x="1392" y="1632"/>
                <a:ext cx="2950" cy="0"/>
              </a:xfrm>
              <a:prstGeom prst="line">
                <a:avLst/>
              </a:prstGeom>
              <a:noFill/>
              <a:ln w="3175">
                <a:solidFill>
                  <a:srgbClr val="FFFFFF">
                    <a:alpha val="14999"/>
                  </a:srgbClr>
                </a:solidFill>
                <a:round/>
                <a:headEnd/>
                <a:tailEnd/>
              </a:ln>
              <a:effectLst/>
            </p:spPr>
            <p:txBody>
              <a:bodyPr/>
              <a:lstStyle/>
              <a:p>
                <a:pPr>
                  <a:defRPr/>
                </a:pPr>
                <a:endParaRPr lang="fr-FR" kern="0">
                  <a:solidFill>
                    <a:sysClr val="windowText" lastClr="000000"/>
                  </a:solidFill>
                </a:endParaRPr>
              </a:p>
            </p:txBody>
          </p:sp>
          <p:sp>
            <p:nvSpPr>
              <p:cNvPr id="52" name="Line 18"/>
              <p:cNvSpPr>
                <a:spLocks noChangeShapeType="1"/>
              </p:cNvSpPr>
              <p:nvPr/>
            </p:nvSpPr>
            <p:spPr bwMode="gray">
              <a:xfrm>
                <a:off x="1392" y="1052"/>
                <a:ext cx="2950" cy="0"/>
              </a:xfrm>
              <a:prstGeom prst="line">
                <a:avLst/>
              </a:prstGeom>
              <a:noFill/>
              <a:ln w="3175">
                <a:solidFill>
                  <a:srgbClr val="FFFFFF">
                    <a:alpha val="25000"/>
                  </a:srgbClr>
                </a:solidFill>
                <a:round/>
                <a:headEnd/>
                <a:tailEnd/>
              </a:ln>
              <a:effectLst/>
            </p:spPr>
            <p:txBody>
              <a:bodyPr/>
              <a:lstStyle/>
              <a:p>
                <a:pPr>
                  <a:defRPr/>
                </a:pPr>
                <a:endParaRPr lang="fr-FR" kern="0">
                  <a:solidFill>
                    <a:sysClr val="windowText" lastClr="000000"/>
                  </a:solidFill>
                </a:endParaRPr>
              </a:p>
            </p:txBody>
          </p:sp>
        </p:grpSp>
        <p:sp>
          <p:nvSpPr>
            <p:cNvPr id="53" name="Text Box 4"/>
            <p:cNvSpPr txBox="1">
              <a:spLocks noChangeArrowheads="1"/>
            </p:cNvSpPr>
            <p:nvPr/>
          </p:nvSpPr>
          <p:spPr bwMode="gray">
            <a:xfrm>
              <a:off x="2339752" y="1052736"/>
              <a:ext cx="6480720" cy="461665"/>
            </a:xfrm>
            <a:prstGeom prst="rect">
              <a:avLst/>
            </a:prstGeom>
            <a:noFill/>
            <a:ln w="9525" algn="ctr">
              <a:noFill/>
              <a:miter lim="800000"/>
              <a:headEnd/>
              <a:tailEnd/>
            </a:ln>
          </p:spPr>
          <p:txBody>
            <a:bodyPr wrap="square">
              <a:spAutoFit/>
            </a:bodyPr>
            <a:lstStyle/>
            <a:p>
              <a:pPr algn="ctr" eaLnBrk="0" hangingPunct="0"/>
              <a:endParaRPr lang="en-US" sz="2400" b="1" dirty="0">
                <a:solidFill>
                  <a:prstClr val="white"/>
                </a:solidFill>
                <a:cs typeface="Arial" charset="0"/>
              </a:endParaRPr>
            </a:p>
          </p:txBody>
        </p:sp>
      </p:grpSp>
      <p:grpSp>
        <p:nvGrpSpPr>
          <p:cNvPr id="9" name="Groupe 57"/>
          <p:cNvGrpSpPr/>
          <p:nvPr/>
        </p:nvGrpSpPr>
        <p:grpSpPr>
          <a:xfrm>
            <a:off x="2483768" y="2348880"/>
            <a:ext cx="6192688" cy="1008112"/>
            <a:chOff x="2483768" y="2780928"/>
            <a:chExt cx="6192688" cy="1152128"/>
          </a:xfrm>
        </p:grpSpPr>
        <p:grpSp>
          <p:nvGrpSpPr>
            <p:cNvPr id="10" name="Group 11"/>
            <p:cNvGrpSpPr>
              <a:grpSpLocks/>
            </p:cNvGrpSpPr>
            <p:nvPr/>
          </p:nvGrpSpPr>
          <p:grpSpPr bwMode="auto">
            <a:xfrm>
              <a:off x="2483768" y="2780928"/>
              <a:ext cx="6138617" cy="1152128"/>
              <a:chOff x="1314" y="1782"/>
              <a:chExt cx="3203" cy="582"/>
            </a:xfrm>
          </p:grpSpPr>
          <p:sp>
            <p:nvSpPr>
              <p:cNvPr id="46" name="AutoShape 12"/>
              <p:cNvSpPr>
                <a:spLocks noChangeArrowheads="1"/>
              </p:cNvSpPr>
              <p:nvPr/>
            </p:nvSpPr>
            <p:spPr bwMode="gray">
              <a:xfrm>
                <a:off x="1314" y="1782"/>
                <a:ext cx="3203" cy="582"/>
              </a:xfrm>
              <a:prstGeom prst="roundRect">
                <a:avLst>
                  <a:gd name="adj" fmla="val 16667"/>
                </a:avLst>
              </a:prstGeom>
              <a:gradFill rotWithShape="1">
                <a:gsLst>
                  <a:gs pos="0">
                    <a:srgbClr val="79CE24">
                      <a:gamma/>
                      <a:shade val="66275"/>
                      <a:invGamma/>
                    </a:srgbClr>
                  </a:gs>
                  <a:gs pos="100000">
                    <a:srgbClr val="79CE24"/>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79CE24"/>
                </a:extrusionClr>
              </a:sp3d>
            </p:spPr>
            <p:txBody>
              <a:bodyPr wrap="none" anchor="ctr">
                <a:flatTx/>
              </a:bodyPr>
              <a:lstStyle/>
              <a:p>
                <a:pPr>
                  <a:defRPr/>
                </a:pPr>
                <a:endParaRPr lang="fr-FR" kern="0">
                  <a:solidFill>
                    <a:sysClr val="windowText" lastClr="000000"/>
                  </a:solidFill>
                </a:endParaRPr>
              </a:p>
            </p:txBody>
          </p:sp>
          <p:sp>
            <p:nvSpPr>
              <p:cNvPr id="47" name="Line 13"/>
              <p:cNvSpPr>
                <a:spLocks noChangeShapeType="1"/>
              </p:cNvSpPr>
              <p:nvPr/>
            </p:nvSpPr>
            <p:spPr bwMode="gray">
              <a:xfrm>
                <a:off x="1418" y="2361"/>
                <a:ext cx="2950" cy="0"/>
              </a:xfrm>
              <a:prstGeom prst="line">
                <a:avLst/>
              </a:prstGeom>
              <a:noFill/>
              <a:ln w="3175">
                <a:solidFill>
                  <a:srgbClr val="FFFFFF">
                    <a:alpha val="14999"/>
                  </a:srgbClr>
                </a:solidFill>
                <a:round/>
                <a:headEnd/>
                <a:tailEnd/>
              </a:ln>
              <a:effectLst/>
            </p:spPr>
            <p:txBody>
              <a:bodyPr/>
              <a:lstStyle/>
              <a:p>
                <a:pPr>
                  <a:defRPr/>
                </a:pPr>
                <a:endParaRPr lang="fr-FR" kern="0">
                  <a:solidFill>
                    <a:sysClr val="windowText" lastClr="000000"/>
                  </a:solidFill>
                </a:endParaRPr>
              </a:p>
            </p:txBody>
          </p:sp>
          <p:sp>
            <p:nvSpPr>
              <p:cNvPr id="48" name="Line 14"/>
              <p:cNvSpPr>
                <a:spLocks noChangeShapeType="1"/>
              </p:cNvSpPr>
              <p:nvPr/>
            </p:nvSpPr>
            <p:spPr bwMode="gray">
              <a:xfrm>
                <a:off x="1392" y="1784"/>
                <a:ext cx="2950" cy="0"/>
              </a:xfrm>
              <a:prstGeom prst="line">
                <a:avLst/>
              </a:prstGeom>
              <a:noFill/>
              <a:ln w="3175">
                <a:solidFill>
                  <a:srgbClr val="FFFFFF">
                    <a:alpha val="14999"/>
                  </a:srgbClr>
                </a:solidFill>
                <a:round/>
                <a:headEnd/>
                <a:tailEnd/>
              </a:ln>
              <a:effectLst/>
            </p:spPr>
            <p:txBody>
              <a:bodyPr/>
              <a:lstStyle/>
              <a:p>
                <a:pPr>
                  <a:defRPr/>
                </a:pPr>
                <a:endParaRPr lang="fr-FR" kern="0">
                  <a:solidFill>
                    <a:sysClr val="windowText" lastClr="000000"/>
                  </a:solidFill>
                </a:endParaRPr>
              </a:p>
            </p:txBody>
          </p:sp>
        </p:grpSp>
        <p:sp>
          <p:nvSpPr>
            <p:cNvPr id="54" name="Text Box 11"/>
            <p:cNvSpPr txBox="1">
              <a:spLocks noChangeArrowheads="1"/>
            </p:cNvSpPr>
            <p:nvPr/>
          </p:nvSpPr>
          <p:spPr bwMode="gray">
            <a:xfrm>
              <a:off x="2555776" y="2886035"/>
              <a:ext cx="6120680" cy="461665"/>
            </a:xfrm>
            <a:prstGeom prst="rect">
              <a:avLst/>
            </a:prstGeom>
            <a:noFill/>
            <a:ln w="9525" algn="ctr">
              <a:noFill/>
              <a:miter lim="800000"/>
              <a:headEnd/>
              <a:tailEnd/>
            </a:ln>
          </p:spPr>
          <p:txBody>
            <a:bodyPr wrap="square">
              <a:spAutoFit/>
            </a:bodyPr>
            <a:lstStyle/>
            <a:p>
              <a:pPr algn="ctr" eaLnBrk="0" hangingPunct="0"/>
              <a:endParaRPr lang="en-US" sz="2400" b="1" dirty="0">
                <a:solidFill>
                  <a:prstClr val="white"/>
                </a:solidFill>
                <a:cs typeface="Arial" charset="0"/>
              </a:endParaRPr>
            </a:p>
          </p:txBody>
        </p:sp>
      </p:grpSp>
      <p:grpSp>
        <p:nvGrpSpPr>
          <p:cNvPr id="11" name="Groupe 58"/>
          <p:cNvGrpSpPr/>
          <p:nvPr/>
        </p:nvGrpSpPr>
        <p:grpSpPr>
          <a:xfrm>
            <a:off x="2411760" y="3501008"/>
            <a:ext cx="6264696" cy="1008112"/>
            <a:chOff x="2411760" y="4509120"/>
            <a:chExt cx="6264696" cy="1224136"/>
          </a:xfrm>
        </p:grpSpPr>
        <p:grpSp>
          <p:nvGrpSpPr>
            <p:cNvPr id="12" name="Group 3"/>
            <p:cNvGrpSpPr>
              <a:grpSpLocks/>
            </p:cNvGrpSpPr>
            <p:nvPr/>
          </p:nvGrpSpPr>
          <p:grpSpPr bwMode="auto">
            <a:xfrm>
              <a:off x="2500327" y="4521299"/>
              <a:ext cx="6104121" cy="1211957"/>
              <a:chOff x="1267" y="2532"/>
              <a:chExt cx="3185" cy="582"/>
            </a:xfrm>
          </p:grpSpPr>
          <p:sp>
            <p:nvSpPr>
              <p:cNvPr id="38" name="AutoShape 4"/>
              <p:cNvSpPr>
                <a:spLocks noChangeArrowheads="1"/>
              </p:cNvSpPr>
              <p:nvPr/>
            </p:nvSpPr>
            <p:spPr bwMode="gray">
              <a:xfrm>
                <a:off x="1267" y="2532"/>
                <a:ext cx="3185" cy="582"/>
              </a:xfrm>
              <a:prstGeom prst="roundRect">
                <a:avLst>
                  <a:gd name="adj" fmla="val 16667"/>
                </a:avLst>
              </a:prstGeom>
              <a:gradFill rotWithShape="1">
                <a:gsLst>
                  <a:gs pos="0">
                    <a:srgbClr val="5FC3D7"/>
                  </a:gs>
                  <a:gs pos="100000">
                    <a:srgbClr val="5FC3D7">
                      <a:gamma/>
                      <a:shade val="66275"/>
                      <a:invGamma/>
                    </a:srgb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5FC3D7"/>
                </a:extrusionClr>
              </a:sp3d>
            </p:spPr>
            <p:txBody>
              <a:bodyPr wrap="none" anchor="ctr">
                <a:flatTx/>
              </a:bodyPr>
              <a:lstStyle/>
              <a:p>
                <a:pPr>
                  <a:defRPr/>
                </a:pPr>
                <a:endParaRPr lang="fr-FR" kern="0">
                  <a:solidFill>
                    <a:sysClr val="windowText" lastClr="000000"/>
                  </a:solidFill>
                </a:endParaRPr>
              </a:p>
            </p:txBody>
          </p:sp>
          <p:sp>
            <p:nvSpPr>
              <p:cNvPr id="39" name="Line 5"/>
              <p:cNvSpPr>
                <a:spLocks noChangeShapeType="1"/>
              </p:cNvSpPr>
              <p:nvPr/>
            </p:nvSpPr>
            <p:spPr bwMode="gray">
              <a:xfrm>
                <a:off x="1412" y="3111"/>
                <a:ext cx="2950" cy="0"/>
              </a:xfrm>
              <a:prstGeom prst="line">
                <a:avLst/>
              </a:prstGeom>
              <a:noFill/>
              <a:ln w="3175">
                <a:solidFill>
                  <a:srgbClr val="FFFFFF">
                    <a:alpha val="14999"/>
                  </a:srgbClr>
                </a:solidFill>
                <a:round/>
                <a:headEnd/>
                <a:tailEnd/>
              </a:ln>
              <a:effectLst/>
            </p:spPr>
            <p:txBody>
              <a:bodyPr/>
              <a:lstStyle/>
              <a:p>
                <a:pPr>
                  <a:defRPr/>
                </a:pPr>
                <a:endParaRPr lang="fr-FR" kern="0">
                  <a:solidFill>
                    <a:sysClr val="windowText" lastClr="000000"/>
                  </a:solidFill>
                </a:endParaRPr>
              </a:p>
            </p:txBody>
          </p:sp>
          <p:sp>
            <p:nvSpPr>
              <p:cNvPr id="40" name="Line 6"/>
              <p:cNvSpPr>
                <a:spLocks noChangeShapeType="1"/>
              </p:cNvSpPr>
              <p:nvPr/>
            </p:nvSpPr>
            <p:spPr bwMode="gray">
              <a:xfrm>
                <a:off x="1418" y="2532"/>
                <a:ext cx="2950" cy="0"/>
              </a:xfrm>
              <a:prstGeom prst="line">
                <a:avLst/>
              </a:prstGeom>
              <a:noFill/>
              <a:ln w="3175">
                <a:solidFill>
                  <a:srgbClr val="FFFFFF">
                    <a:alpha val="25000"/>
                  </a:srgbClr>
                </a:solidFill>
                <a:round/>
                <a:headEnd/>
                <a:tailEnd/>
              </a:ln>
              <a:effectLst/>
            </p:spPr>
            <p:txBody>
              <a:bodyPr/>
              <a:lstStyle/>
              <a:p>
                <a:pPr>
                  <a:defRPr/>
                </a:pPr>
                <a:endParaRPr lang="fr-FR" kern="0">
                  <a:solidFill>
                    <a:sysClr val="windowText" lastClr="000000"/>
                  </a:solidFill>
                </a:endParaRPr>
              </a:p>
            </p:txBody>
          </p:sp>
        </p:grpSp>
        <p:sp>
          <p:nvSpPr>
            <p:cNvPr id="55" name="Text Box 18"/>
            <p:cNvSpPr txBox="1">
              <a:spLocks noChangeArrowheads="1"/>
            </p:cNvSpPr>
            <p:nvPr/>
          </p:nvSpPr>
          <p:spPr bwMode="gray">
            <a:xfrm>
              <a:off x="2411760" y="4509120"/>
              <a:ext cx="6264696" cy="461665"/>
            </a:xfrm>
            <a:prstGeom prst="rect">
              <a:avLst/>
            </a:prstGeom>
            <a:noFill/>
            <a:ln w="9525" algn="ctr">
              <a:noFill/>
              <a:miter lim="800000"/>
              <a:headEnd/>
              <a:tailEnd/>
            </a:ln>
          </p:spPr>
          <p:txBody>
            <a:bodyPr wrap="square">
              <a:spAutoFit/>
            </a:bodyPr>
            <a:lstStyle/>
            <a:p>
              <a:pPr algn="ctr" eaLnBrk="0" hangingPunct="0"/>
              <a:endParaRPr lang="en-US" sz="2400" b="1" dirty="0">
                <a:solidFill>
                  <a:prstClr val="white"/>
                </a:solidFill>
                <a:cs typeface="Arial" charset="0"/>
              </a:endParaRPr>
            </a:p>
          </p:txBody>
        </p:sp>
      </p:grpSp>
      <p:grpSp>
        <p:nvGrpSpPr>
          <p:cNvPr id="17" name="Group 7"/>
          <p:cNvGrpSpPr>
            <a:grpSpLocks/>
          </p:cNvGrpSpPr>
          <p:nvPr/>
        </p:nvGrpSpPr>
        <p:grpSpPr bwMode="auto">
          <a:xfrm>
            <a:off x="2483768" y="4653136"/>
            <a:ext cx="6120680" cy="936104"/>
            <a:chOff x="1314" y="3282"/>
            <a:chExt cx="3203" cy="582"/>
          </a:xfrm>
        </p:grpSpPr>
        <p:sp>
          <p:nvSpPr>
            <p:cNvPr id="61" name="AutoShape 8"/>
            <p:cNvSpPr>
              <a:spLocks noChangeArrowheads="1"/>
            </p:cNvSpPr>
            <p:nvPr/>
          </p:nvSpPr>
          <p:spPr bwMode="gray">
            <a:xfrm>
              <a:off x="1314" y="3282"/>
              <a:ext cx="3203" cy="582"/>
            </a:xfrm>
            <a:prstGeom prst="roundRect">
              <a:avLst>
                <a:gd name="adj" fmla="val 16667"/>
              </a:avLst>
            </a:prstGeom>
            <a:gradFill rotWithShape="1">
              <a:gsLst>
                <a:gs pos="0">
                  <a:schemeClr val="accent2">
                    <a:gamma/>
                    <a:shade val="66275"/>
                    <a:invGamma/>
                  </a:schemeClr>
                </a:gs>
                <a:gs pos="100000">
                  <a:schemeClr val="accent2"/>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chemeClr val="accent2"/>
              </a:extrusionClr>
            </a:sp3d>
          </p:spPr>
          <p:txBody>
            <a:bodyPr wrap="none" anchor="ctr">
              <a:flatTx/>
            </a:bodyPr>
            <a:lstStyle/>
            <a:p>
              <a:endParaRPr lang="fr-FR">
                <a:solidFill>
                  <a:prstClr val="black"/>
                </a:solidFill>
              </a:endParaRPr>
            </a:p>
          </p:txBody>
        </p:sp>
        <p:sp>
          <p:nvSpPr>
            <p:cNvPr id="62" name="Line 9"/>
            <p:cNvSpPr>
              <a:spLocks noChangeShapeType="1"/>
            </p:cNvSpPr>
            <p:nvPr/>
          </p:nvSpPr>
          <p:spPr bwMode="gray">
            <a:xfrm>
              <a:off x="1392" y="3861"/>
              <a:ext cx="2950" cy="0"/>
            </a:xfrm>
            <a:prstGeom prst="line">
              <a:avLst/>
            </a:prstGeom>
            <a:noFill/>
            <a:ln w="3175">
              <a:solidFill>
                <a:srgbClr val="FFFFFF">
                  <a:alpha val="14999"/>
                </a:srgbClr>
              </a:solidFill>
              <a:round/>
              <a:headEnd/>
              <a:tailEnd/>
            </a:ln>
            <a:effectLst/>
          </p:spPr>
          <p:txBody>
            <a:bodyPr/>
            <a:lstStyle/>
            <a:p>
              <a:endParaRPr lang="fr-FR">
                <a:solidFill>
                  <a:prstClr val="black"/>
                </a:solidFill>
              </a:endParaRPr>
            </a:p>
          </p:txBody>
        </p:sp>
        <p:sp>
          <p:nvSpPr>
            <p:cNvPr id="63" name="Line 10"/>
            <p:cNvSpPr>
              <a:spLocks noChangeShapeType="1"/>
            </p:cNvSpPr>
            <p:nvPr/>
          </p:nvSpPr>
          <p:spPr bwMode="gray">
            <a:xfrm>
              <a:off x="1407" y="3316"/>
              <a:ext cx="2950" cy="0"/>
            </a:xfrm>
            <a:prstGeom prst="line">
              <a:avLst/>
            </a:prstGeom>
            <a:noFill/>
            <a:ln w="3175">
              <a:solidFill>
                <a:srgbClr val="FFFFFF">
                  <a:alpha val="25000"/>
                </a:srgbClr>
              </a:solidFill>
              <a:round/>
              <a:headEnd/>
              <a:tailEnd/>
            </a:ln>
            <a:effectLst/>
          </p:spPr>
          <p:txBody>
            <a:bodyPr/>
            <a:lstStyle/>
            <a:p>
              <a:endParaRPr lang="fr-FR">
                <a:solidFill>
                  <a:prstClr val="black"/>
                </a:solidFill>
              </a:endParaRPr>
            </a:p>
          </p:txBody>
        </p:sp>
      </p:grpSp>
      <p:sp>
        <p:nvSpPr>
          <p:cNvPr id="43" name="ZoneTexte 42"/>
          <p:cNvSpPr txBox="1"/>
          <p:nvPr/>
        </p:nvSpPr>
        <p:spPr>
          <a:xfrm>
            <a:off x="2771800" y="1301859"/>
            <a:ext cx="5976664" cy="1015663"/>
          </a:xfrm>
          <a:prstGeom prst="rect">
            <a:avLst/>
          </a:prstGeom>
          <a:noFill/>
        </p:spPr>
        <p:txBody>
          <a:bodyPr wrap="square" rtlCol="0">
            <a:spAutoFit/>
          </a:bodyPr>
          <a:lstStyle/>
          <a:p>
            <a:r>
              <a:rPr lang="fr-FR" sz="3200" b="1" dirty="0" smtClean="0">
                <a:solidFill>
                  <a:schemeClr val="bg1"/>
                </a:solidFill>
              </a:rPr>
              <a:t>L</a:t>
            </a:r>
            <a:r>
              <a:rPr lang="fr-FR" sz="2800" b="1" dirty="0" smtClean="0">
                <a:solidFill>
                  <a:schemeClr val="bg1"/>
                </a:solidFill>
              </a:rPr>
              <a:t>a </a:t>
            </a:r>
            <a:r>
              <a:rPr lang="fr-FR" sz="3200" b="1" dirty="0" smtClean="0">
                <a:solidFill>
                  <a:schemeClr val="bg1"/>
                </a:solidFill>
              </a:rPr>
              <a:t>P</a:t>
            </a:r>
            <a:r>
              <a:rPr lang="fr-FR" sz="2800" b="1" dirty="0" smtClean="0">
                <a:solidFill>
                  <a:schemeClr val="bg1"/>
                </a:solidFill>
              </a:rPr>
              <a:t>édagogie, de quoi parle-t-on</a:t>
            </a:r>
          </a:p>
          <a:p>
            <a:r>
              <a:rPr lang="fr-FR" sz="2800" b="1" dirty="0" smtClean="0">
                <a:solidFill>
                  <a:schemeClr val="bg1"/>
                </a:solidFill>
              </a:rPr>
              <a:t>                 </a:t>
            </a:r>
            <a:endParaRPr lang="fr-FR" sz="2800" b="1" dirty="0">
              <a:solidFill>
                <a:schemeClr val="bg1"/>
              </a:solidFill>
            </a:endParaRPr>
          </a:p>
        </p:txBody>
      </p:sp>
      <p:sp>
        <p:nvSpPr>
          <p:cNvPr id="44" name="ZoneTexte 43"/>
          <p:cNvSpPr txBox="1"/>
          <p:nvPr/>
        </p:nvSpPr>
        <p:spPr>
          <a:xfrm>
            <a:off x="2771800" y="2492896"/>
            <a:ext cx="5976664" cy="1015663"/>
          </a:xfrm>
          <a:prstGeom prst="rect">
            <a:avLst/>
          </a:prstGeom>
          <a:noFill/>
        </p:spPr>
        <p:txBody>
          <a:bodyPr wrap="square" rtlCol="0">
            <a:spAutoFit/>
          </a:bodyPr>
          <a:lstStyle/>
          <a:p>
            <a:r>
              <a:rPr lang="fr-FR" sz="3200" b="1" dirty="0" smtClean="0">
                <a:solidFill>
                  <a:schemeClr val="bg1"/>
                </a:solidFill>
              </a:rPr>
              <a:t>L</a:t>
            </a:r>
            <a:r>
              <a:rPr lang="fr-FR" sz="2800" b="1" dirty="0" smtClean="0">
                <a:solidFill>
                  <a:schemeClr val="bg1"/>
                </a:solidFill>
              </a:rPr>
              <a:t>a </a:t>
            </a:r>
            <a:r>
              <a:rPr lang="fr-FR" sz="3200" b="1" dirty="0" smtClean="0">
                <a:solidFill>
                  <a:schemeClr val="bg1"/>
                </a:solidFill>
              </a:rPr>
              <a:t>P</a:t>
            </a:r>
            <a:r>
              <a:rPr lang="fr-FR" sz="2800" b="1" dirty="0" smtClean="0">
                <a:solidFill>
                  <a:schemeClr val="bg1"/>
                </a:solidFill>
              </a:rPr>
              <a:t>édagogie </a:t>
            </a:r>
            <a:r>
              <a:rPr lang="fr-FR" sz="3200" b="1" dirty="0" smtClean="0">
                <a:solidFill>
                  <a:schemeClr val="bg1"/>
                </a:solidFill>
              </a:rPr>
              <a:t>P</a:t>
            </a:r>
            <a:r>
              <a:rPr lang="fr-FR" sz="2800" b="1" dirty="0" smtClean="0">
                <a:solidFill>
                  <a:schemeClr val="bg1"/>
                </a:solidFill>
              </a:rPr>
              <a:t>ar </a:t>
            </a:r>
            <a:r>
              <a:rPr lang="fr-FR" sz="3200" b="1" dirty="0" smtClean="0">
                <a:solidFill>
                  <a:schemeClr val="bg1"/>
                </a:solidFill>
              </a:rPr>
              <a:t>O</a:t>
            </a:r>
            <a:r>
              <a:rPr lang="fr-FR" sz="2800" b="1" dirty="0" smtClean="0">
                <a:solidFill>
                  <a:schemeClr val="bg1"/>
                </a:solidFill>
              </a:rPr>
              <a:t>bjectifs </a:t>
            </a:r>
          </a:p>
          <a:p>
            <a:r>
              <a:rPr lang="fr-FR" sz="2800" b="1" dirty="0" smtClean="0">
                <a:solidFill>
                  <a:schemeClr val="bg1"/>
                </a:solidFill>
              </a:rPr>
              <a:t>                 </a:t>
            </a:r>
            <a:endParaRPr lang="fr-FR" sz="2800" b="1" dirty="0">
              <a:solidFill>
                <a:schemeClr val="bg1"/>
              </a:solidFill>
            </a:endParaRPr>
          </a:p>
        </p:txBody>
      </p:sp>
      <p:sp>
        <p:nvSpPr>
          <p:cNvPr id="45" name="ZoneTexte 44"/>
          <p:cNvSpPr txBox="1"/>
          <p:nvPr/>
        </p:nvSpPr>
        <p:spPr>
          <a:xfrm>
            <a:off x="2771800" y="3637473"/>
            <a:ext cx="5976664" cy="1015663"/>
          </a:xfrm>
          <a:prstGeom prst="rect">
            <a:avLst/>
          </a:prstGeom>
          <a:noFill/>
        </p:spPr>
        <p:txBody>
          <a:bodyPr wrap="square" rtlCol="0">
            <a:spAutoFit/>
          </a:bodyPr>
          <a:lstStyle/>
          <a:p>
            <a:r>
              <a:rPr lang="fr-FR" sz="3200" b="1" dirty="0" smtClean="0">
                <a:solidFill>
                  <a:schemeClr val="bg1"/>
                </a:solidFill>
              </a:rPr>
              <a:t>L</a:t>
            </a:r>
            <a:r>
              <a:rPr lang="fr-FR" sz="2800" b="1" dirty="0" smtClean="0">
                <a:solidFill>
                  <a:schemeClr val="bg1"/>
                </a:solidFill>
              </a:rPr>
              <a:t>a </a:t>
            </a:r>
            <a:r>
              <a:rPr lang="fr-FR" sz="3200" b="1" dirty="0" smtClean="0">
                <a:solidFill>
                  <a:schemeClr val="bg1"/>
                </a:solidFill>
              </a:rPr>
              <a:t>P</a:t>
            </a:r>
            <a:r>
              <a:rPr lang="fr-FR" sz="2800" b="1" dirty="0" smtClean="0">
                <a:solidFill>
                  <a:schemeClr val="bg1"/>
                </a:solidFill>
              </a:rPr>
              <a:t>édagogie </a:t>
            </a:r>
            <a:r>
              <a:rPr lang="fr-FR" sz="3200" b="1" dirty="0" smtClean="0">
                <a:solidFill>
                  <a:schemeClr val="bg1"/>
                </a:solidFill>
              </a:rPr>
              <a:t>P</a:t>
            </a:r>
            <a:r>
              <a:rPr lang="fr-FR" sz="2800" b="1" dirty="0" smtClean="0">
                <a:solidFill>
                  <a:schemeClr val="bg1"/>
                </a:solidFill>
              </a:rPr>
              <a:t>ar </a:t>
            </a:r>
            <a:r>
              <a:rPr lang="fr-FR" sz="3200" b="1" dirty="0" smtClean="0">
                <a:solidFill>
                  <a:schemeClr val="bg1"/>
                </a:solidFill>
              </a:rPr>
              <a:t>C</a:t>
            </a:r>
            <a:r>
              <a:rPr lang="fr-FR" sz="2800" b="1" dirty="0" smtClean="0">
                <a:solidFill>
                  <a:schemeClr val="bg1"/>
                </a:solidFill>
              </a:rPr>
              <a:t>ompétence</a:t>
            </a:r>
            <a:r>
              <a:rPr lang="fr-FR" sz="3200" b="1" dirty="0" smtClean="0">
                <a:solidFill>
                  <a:schemeClr val="bg1"/>
                </a:solidFill>
              </a:rPr>
              <a:t> </a:t>
            </a:r>
            <a:r>
              <a:rPr lang="fr-FR" sz="2800" b="1" dirty="0" smtClean="0">
                <a:solidFill>
                  <a:schemeClr val="bg1"/>
                </a:solidFill>
              </a:rPr>
              <a:t> </a:t>
            </a:r>
          </a:p>
          <a:p>
            <a:r>
              <a:rPr lang="fr-FR" sz="2800" b="1" dirty="0" smtClean="0">
                <a:solidFill>
                  <a:schemeClr val="bg1"/>
                </a:solidFill>
              </a:rPr>
              <a:t>                 </a:t>
            </a:r>
            <a:endParaRPr lang="fr-FR" sz="2800" b="1" dirty="0">
              <a:solidFill>
                <a:schemeClr val="bg1"/>
              </a:solidFill>
            </a:endParaRPr>
          </a:p>
        </p:txBody>
      </p:sp>
      <p:sp>
        <p:nvSpPr>
          <p:cNvPr id="56" name="ZoneTexte 55"/>
          <p:cNvSpPr txBox="1"/>
          <p:nvPr/>
        </p:nvSpPr>
        <p:spPr>
          <a:xfrm>
            <a:off x="2771800" y="4788441"/>
            <a:ext cx="5976664" cy="584775"/>
          </a:xfrm>
          <a:prstGeom prst="rect">
            <a:avLst/>
          </a:prstGeom>
          <a:noFill/>
        </p:spPr>
        <p:txBody>
          <a:bodyPr wrap="square" rtlCol="0">
            <a:spAutoFit/>
          </a:bodyPr>
          <a:lstStyle/>
          <a:p>
            <a:r>
              <a:rPr lang="fr-FR" sz="3200" b="1" dirty="0" smtClean="0">
                <a:solidFill>
                  <a:schemeClr val="bg1"/>
                </a:solidFill>
              </a:rPr>
              <a:t>D</a:t>
            </a:r>
            <a:r>
              <a:rPr lang="fr-FR" sz="2800" b="1" dirty="0" smtClean="0">
                <a:solidFill>
                  <a:schemeClr val="bg1"/>
                </a:solidFill>
              </a:rPr>
              <a:t>e</a:t>
            </a:r>
            <a:r>
              <a:rPr lang="fr-FR" sz="3200" b="1" dirty="0" smtClean="0">
                <a:solidFill>
                  <a:schemeClr val="bg1"/>
                </a:solidFill>
              </a:rPr>
              <a:t> </a:t>
            </a:r>
            <a:r>
              <a:rPr lang="fr-FR" sz="2800" b="1" dirty="0" smtClean="0">
                <a:solidFill>
                  <a:schemeClr val="bg1"/>
                </a:solidFill>
              </a:rPr>
              <a:t>la</a:t>
            </a:r>
            <a:r>
              <a:rPr lang="fr-FR" sz="3200" b="1" dirty="0" smtClean="0">
                <a:solidFill>
                  <a:schemeClr val="bg1"/>
                </a:solidFill>
              </a:rPr>
              <a:t> PPO </a:t>
            </a:r>
            <a:r>
              <a:rPr lang="fr-FR" sz="2800" b="1" dirty="0" smtClean="0">
                <a:solidFill>
                  <a:schemeClr val="bg1"/>
                </a:solidFill>
              </a:rPr>
              <a:t>à la </a:t>
            </a:r>
            <a:r>
              <a:rPr lang="fr-FR" sz="3200" b="1" dirty="0" smtClean="0">
                <a:solidFill>
                  <a:schemeClr val="bg1"/>
                </a:solidFill>
              </a:rPr>
              <a:t>PPC: ce qui a changé </a:t>
            </a:r>
            <a:r>
              <a:rPr lang="fr-FR" sz="2800" b="1" dirty="0" smtClean="0">
                <a:solidFill>
                  <a:schemeClr val="bg1"/>
                </a:solidFill>
              </a:rPr>
              <a:t>                 </a:t>
            </a:r>
            <a:endParaRPr lang="fr-FR" sz="2800" b="1" dirty="0">
              <a:solidFill>
                <a:schemeClr val="bg1"/>
              </a:solidFill>
            </a:endParaRPr>
          </a:p>
        </p:txBody>
      </p:sp>
      <p:sp>
        <p:nvSpPr>
          <p:cNvPr id="57" name="ZoneTexte 56"/>
          <p:cNvSpPr txBox="1"/>
          <p:nvPr/>
        </p:nvSpPr>
        <p:spPr>
          <a:xfrm>
            <a:off x="1439652" y="260648"/>
            <a:ext cx="2664296" cy="707886"/>
          </a:xfrm>
          <a:prstGeom prst="rect">
            <a:avLst/>
          </a:prstGeom>
          <a:noFill/>
        </p:spPr>
        <p:txBody>
          <a:bodyPr wrap="square" rtlCol="0">
            <a:spAutoFit/>
          </a:bodyPr>
          <a:lstStyle/>
          <a:p>
            <a:r>
              <a:rPr lang="fr-FR" sz="4000" b="1" dirty="0" smtClean="0">
                <a:ln>
                  <a:solidFill>
                    <a:srgbClr val="0070C0"/>
                  </a:solidFill>
                </a:ln>
                <a:solidFill>
                  <a:schemeClr val="tx2"/>
                </a:solidFill>
                <a:latin typeface="Monotype Corsiva" pitchFamily="66" charset="0"/>
              </a:rPr>
              <a:t>I</a:t>
            </a:r>
            <a:r>
              <a:rPr lang="fr-FR" sz="3600" b="1" dirty="0" smtClean="0">
                <a:ln>
                  <a:solidFill>
                    <a:srgbClr val="0070C0"/>
                  </a:solidFill>
                </a:ln>
                <a:solidFill>
                  <a:schemeClr val="tx2"/>
                </a:solidFill>
                <a:latin typeface="Monotype Corsiva" pitchFamily="66" charset="0"/>
              </a:rPr>
              <a:t>ntroduction </a:t>
            </a:r>
            <a:endParaRPr lang="fr-FR" sz="3600" b="1" dirty="0">
              <a:ln>
                <a:solidFill>
                  <a:srgbClr val="0070C0"/>
                </a:solidFill>
              </a:ln>
              <a:solidFill>
                <a:schemeClr val="tx2"/>
              </a:solidFill>
              <a:latin typeface="Monotype Corsiva" pitchFamily="66" charset="0"/>
            </a:endParaRPr>
          </a:p>
        </p:txBody>
      </p:sp>
      <p:sp>
        <p:nvSpPr>
          <p:cNvPr id="58" name="ZoneTexte 57"/>
          <p:cNvSpPr txBox="1"/>
          <p:nvPr/>
        </p:nvSpPr>
        <p:spPr>
          <a:xfrm>
            <a:off x="1439652" y="5817458"/>
            <a:ext cx="2664296" cy="707886"/>
          </a:xfrm>
          <a:prstGeom prst="rect">
            <a:avLst/>
          </a:prstGeom>
          <a:noFill/>
        </p:spPr>
        <p:txBody>
          <a:bodyPr wrap="square" rtlCol="0">
            <a:spAutoFit/>
          </a:bodyPr>
          <a:lstStyle/>
          <a:p>
            <a:r>
              <a:rPr lang="fr-FR" sz="4000" b="1" dirty="0" smtClean="0">
                <a:ln>
                  <a:solidFill>
                    <a:srgbClr val="0070C0"/>
                  </a:solidFill>
                </a:ln>
                <a:solidFill>
                  <a:schemeClr val="tx2"/>
                </a:solidFill>
                <a:latin typeface="Monotype Corsiva" pitchFamily="66" charset="0"/>
              </a:rPr>
              <a:t>C</a:t>
            </a:r>
            <a:r>
              <a:rPr lang="fr-FR" sz="3600" b="1" dirty="0" smtClean="0">
                <a:ln>
                  <a:solidFill>
                    <a:srgbClr val="0070C0"/>
                  </a:solidFill>
                </a:ln>
                <a:solidFill>
                  <a:schemeClr val="tx2"/>
                </a:solidFill>
                <a:latin typeface="Monotype Corsiva" pitchFamily="66" charset="0"/>
              </a:rPr>
              <a:t>onclusion</a:t>
            </a:r>
            <a:r>
              <a:rPr lang="fr-FR" sz="4000" b="1" dirty="0" smtClean="0">
                <a:ln>
                  <a:solidFill>
                    <a:srgbClr val="0070C0"/>
                  </a:solidFill>
                </a:ln>
                <a:solidFill>
                  <a:schemeClr val="tx2"/>
                </a:solidFill>
                <a:latin typeface="Monotype Corsiva" pitchFamily="66" charset="0"/>
              </a:rPr>
              <a:t> </a:t>
            </a:r>
            <a:r>
              <a:rPr lang="fr-FR" sz="3600" b="1" dirty="0" smtClean="0">
                <a:ln>
                  <a:solidFill>
                    <a:srgbClr val="0070C0"/>
                  </a:solidFill>
                </a:ln>
                <a:solidFill>
                  <a:schemeClr val="tx2"/>
                </a:solidFill>
                <a:latin typeface="Monotype Corsiva" pitchFamily="66" charset="0"/>
              </a:rPr>
              <a:t> </a:t>
            </a:r>
            <a:endParaRPr lang="fr-FR" sz="3600" b="1" dirty="0">
              <a:ln>
                <a:solidFill>
                  <a:srgbClr val="0070C0"/>
                </a:solidFill>
              </a:ln>
              <a:solidFill>
                <a:schemeClr val="tx2"/>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circle(in)">
                                      <p:cBhvr>
                                        <p:cTn id="7" dur="20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par>
                                <p:cTn id="13" presetID="6"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box(in)">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214421"/>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a:bodyPr>
          <a:lstStyle/>
          <a:p>
            <a:r>
              <a:rPr lang="fr-FR" sz="3600" u="sng" dirty="0" smtClean="0"/>
              <a:t>Approche par compétence:  définition de la notion </a:t>
            </a:r>
            <a:endParaRPr lang="fr-FR" sz="3600" u="sng"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l"/>
            <a:r>
              <a:rPr lang="fr-FR" sz="2600" b="1" i="1" dirty="0" smtClean="0"/>
              <a:t> </a:t>
            </a:r>
          </a:p>
          <a:p>
            <a:pPr algn="l"/>
            <a:endParaRPr lang="fr-FR" sz="2600" b="1" i="1" dirty="0" smtClean="0"/>
          </a:p>
          <a:p>
            <a:pPr algn="l"/>
            <a:r>
              <a:rPr lang="fr-FR" sz="2600" b="1" i="1" dirty="0" smtClean="0"/>
              <a:t>L’approche par compétence se centre non plus sur les contenus et processus à apprendre, mais sur leur mobilisation </a:t>
            </a:r>
            <a:r>
              <a:rPr lang="fr-FR" sz="2600" b="1" i="1" u="sng" dirty="0" smtClean="0">
                <a:effectLst>
                  <a:outerShdw blurRad="38100" dist="38100" dir="2700000" algn="tl">
                    <a:srgbClr val="000000">
                      <a:alpha val="43137"/>
                    </a:srgbClr>
                  </a:outerShdw>
                </a:effectLst>
              </a:rPr>
              <a:t>pertinente</a:t>
            </a:r>
            <a:r>
              <a:rPr lang="fr-FR" sz="2600" b="1" i="1" dirty="0" smtClean="0"/>
              <a:t> et intégrée dans des situations problèmes</a:t>
            </a:r>
            <a:r>
              <a:rPr lang="fr-FR" sz="2800" b="1" i="1" dirty="0" smtClean="0"/>
              <a:t>.</a:t>
            </a:r>
          </a:p>
          <a:p>
            <a:pPr algn="l"/>
            <a:endParaRPr lang="fr-FR" sz="2600" b="1" i="1" dirty="0" smtClean="0"/>
          </a:p>
          <a:p>
            <a:pPr algn="l"/>
            <a:r>
              <a:rPr lang="fr-FR" sz="2600" b="1" i="1" dirty="0" smtClean="0"/>
              <a:t> L’approche pédagogique par compétences prétend exploiter la complexité de situations présentées aux élèves comme support d’apprentissage et d’évaluation. </a:t>
            </a:r>
            <a:endParaRPr lang="fr-FR" b="1" i="1" dirty="0" smtClean="0"/>
          </a:p>
          <a:p>
            <a:endParaRPr lang="fr-FR" dirty="0"/>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checkerboard(across)">
                                      <p:cBhvr>
                                        <p:cTn id="1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214422"/>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a:bodyPr>
          <a:lstStyle/>
          <a:p>
            <a:r>
              <a:rPr lang="fr-FR" sz="3600" u="sng" dirty="0" smtClean="0"/>
              <a:t>Approche par compétence:  définition de la notion </a:t>
            </a:r>
            <a:endParaRPr lang="fr-FR" sz="3600" u="sng"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ctr"/>
            <a:endParaRPr lang="fr-CH" b="1" i="1" dirty="0" smtClean="0">
              <a:solidFill>
                <a:srgbClr val="C00000"/>
              </a:solidFill>
            </a:endParaRPr>
          </a:p>
          <a:p>
            <a:pPr algn="ctr"/>
            <a:r>
              <a:rPr lang="fr-CH" b="1" i="1" dirty="0" smtClean="0">
                <a:solidFill>
                  <a:schemeClr val="accent1">
                    <a:lumMod val="75000"/>
                  </a:schemeClr>
                </a:solidFill>
              </a:rPr>
              <a:t>La Compétence</a:t>
            </a:r>
            <a:endParaRPr lang="fr-CH" b="1" i="1" dirty="0" smtClean="0">
              <a:solidFill>
                <a:srgbClr val="C00000"/>
              </a:solidFill>
            </a:endParaRPr>
          </a:p>
          <a:p>
            <a:pPr algn="ctr"/>
            <a:endParaRPr lang="fr-FR" b="1" i="1" dirty="0" smtClean="0"/>
          </a:p>
        </p:txBody>
      </p:sp>
      <p:sp>
        <p:nvSpPr>
          <p:cNvPr id="4" name="Text Box 4"/>
          <p:cNvSpPr txBox="1">
            <a:spLocks noChangeArrowheads="1"/>
          </p:cNvSpPr>
          <p:nvPr>
            <p:custDataLst>
              <p:tags r:id="rId3"/>
            </p:custDataLst>
          </p:nvPr>
        </p:nvSpPr>
        <p:spPr bwMode="auto">
          <a:xfrm>
            <a:off x="928662" y="3143248"/>
            <a:ext cx="1296988" cy="762000"/>
          </a:xfrm>
          <a:prstGeom prst="rect">
            <a:avLst/>
          </a:prstGeom>
          <a:noFill/>
          <a:ln w="9525">
            <a:noFill/>
            <a:miter lim="800000"/>
            <a:headEnd/>
            <a:tailEnd/>
          </a:ln>
        </p:spPr>
        <p:txBody>
          <a:bodyPr>
            <a:spAutoFit/>
          </a:bodyPr>
          <a:lstStyle/>
          <a:p>
            <a:pPr>
              <a:spcBef>
                <a:spcPct val="50000"/>
              </a:spcBef>
            </a:pPr>
            <a:r>
              <a:rPr lang="fr-CH" sz="4400" dirty="0">
                <a:solidFill>
                  <a:srgbClr val="D2611C"/>
                </a:solidFill>
                <a:latin typeface="Arial" charset="0"/>
              </a:rPr>
              <a:t>C  =</a:t>
            </a:r>
          </a:p>
        </p:txBody>
      </p:sp>
      <p:sp>
        <p:nvSpPr>
          <p:cNvPr id="5" name="AutoShape 5"/>
          <p:cNvSpPr>
            <a:spLocks noChangeArrowheads="1"/>
          </p:cNvSpPr>
          <p:nvPr>
            <p:custDataLst>
              <p:tags r:id="rId4"/>
            </p:custDataLst>
          </p:nvPr>
        </p:nvSpPr>
        <p:spPr bwMode="auto">
          <a:xfrm>
            <a:off x="2297087" y="2566985"/>
            <a:ext cx="2087563" cy="2232025"/>
          </a:xfrm>
          <a:prstGeom prst="bracketPair">
            <a:avLst>
              <a:gd name="adj" fmla="val 16667"/>
            </a:avLst>
          </a:prstGeom>
          <a:noFill/>
          <a:ln w="38100">
            <a:solidFill>
              <a:schemeClr val="hlink"/>
            </a:solidFill>
            <a:round/>
            <a:headEnd/>
            <a:tailEnd/>
          </a:ln>
        </p:spPr>
        <p:txBody>
          <a:bodyPr wrap="none" anchor="ctr"/>
          <a:lstStyle/>
          <a:p>
            <a:pPr algn="ctr"/>
            <a:endParaRPr lang="fr-FR">
              <a:solidFill>
                <a:srgbClr val="D2611C"/>
              </a:solidFill>
              <a:latin typeface="Arial" charset="0"/>
            </a:endParaRPr>
          </a:p>
        </p:txBody>
      </p:sp>
      <p:sp>
        <p:nvSpPr>
          <p:cNvPr id="6" name="Text Box 6"/>
          <p:cNvSpPr txBox="1">
            <a:spLocks noChangeArrowheads="1"/>
          </p:cNvSpPr>
          <p:nvPr>
            <p:custDataLst>
              <p:tags r:id="rId5"/>
            </p:custDataLst>
          </p:nvPr>
        </p:nvSpPr>
        <p:spPr bwMode="auto">
          <a:xfrm>
            <a:off x="2368525" y="3314698"/>
            <a:ext cx="1944687" cy="1557337"/>
          </a:xfrm>
          <a:prstGeom prst="rect">
            <a:avLst/>
          </a:prstGeom>
          <a:noFill/>
          <a:ln w="9525">
            <a:noFill/>
            <a:miter lim="800000"/>
            <a:headEnd/>
            <a:tailEnd/>
          </a:ln>
        </p:spPr>
        <p:txBody>
          <a:bodyPr>
            <a:spAutoFit/>
          </a:bodyPr>
          <a:lstStyle/>
          <a:p>
            <a:pPr algn="ctr">
              <a:spcBef>
                <a:spcPct val="50000"/>
              </a:spcBef>
            </a:pPr>
            <a:r>
              <a:rPr lang="fr-CH" b="1" dirty="0">
                <a:solidFill>
                  <a:srgbClr val="D2611C"/>
                </a:solidFill>
                <a:latin typeface="Arial" charset="0"/>
              </a:rPr>
              <a:t>Ressources</a:t>
            </a:r>
          </a:p>
          <a:p>
            <a:pPr algn="ctr">
              <a:spcBef>
                <a:spcPct val="50000"/>
              </a:spcBef>
            </a:pPr>
            <a:r>
              <a:rPr lang="fr-CH" b="1" dirty="0">
                <a:solidFill>
                  <a:srgbClr val="7598D9"/>
                </a:solidFill>
                <a:latin typeface="Arial" charset="0"/>
              </a:rPr>
              <a:t>Objectifs spécifiques</a:t>
            </a:r>
          </a:p>
          <a:p>
            <a:pPr algn="ctr">
              <a:spcBef>
                <a:spcPct val="50000"/>
              </a:spcBef>
            </a:pPr>
            <a:r>
              <a:rPr lang="fr-CH" b="1" dirty="0">
                <a:solidFill>
                  <a:srgbClr val="7598D9"/>
                </a:solidFill>
                <a:latin typeface="Arial" charset="0"/>
              </a:rPr>
              <a:t>SR, SF, SE</a:t>
            </a:r>
            <a:endParaRPr lang="fr-CH" dirty="0">
              <a:solidFill>
                <a:srgbClr val="FE8637"/>
              </a:solidFill>
              <a:latin typeface="Arial" charset="0"/>
            </a:endParaRPr>
          </a:p>
        </p:txBody>
      </p:sp>
      <p:sp>
        <p:nvSpPr>
          <p:cNvPr id="7" name="Text Box 7"/>
          <p:cNvSpPr txBox="1">
            <a:spLocks noChangeArrowheads="1"/>
          </p:cNvSpPr>
          <p:nvPr>
            <p:custDataLst>
              <p:tags r:id="rId6"/>
            </p:custDataLst>
          </p:nvPr>
        </p:nvSpPr>
        <p:spPr bwMode="auto">
          <a:xfrm>
            <a:off x="5032350" y="3236910"/>
            <a:ext cx="792162" cy="914400"/>
          </a:xfrm>
          <a:prstGeom prst="rect">
            <a:avLst/>
          </a:prstGeom>
          <a:noFill/>
          <a:ln w="9525">
            <a:noFill/>
            <a:miter lim="800000"/>
            <a:headEnd/>
            <a:tailEnd/>
          </a:ln>
        </p:spPr>
        <p:txBody>
          <a:bodyPr>
            <a:spAutoFit/>
          </a:bodyPr>
          <a:lstStyle/>
          <a:p>
            <a:pPr>
              <a:spcBef>
                <a:spcPct val="50000"/>
              </a:spcBef>
            </a:pPr>
            <a:r>
              <a:rPr lang="fr-CH" sz="5400" dirty="0">
                <a:solidFill>
                  <a:srgbClr val="D2611C"/>
                </a:solidFill>
                <a:latin typeface="Arial" charset="0"/>
              </a:rPr>
              <a:t>*</a:t>
            </a:r>
          </a:p>
        </p:txBody>
      </p:sp>
      <p:sp>
        <p:nvSpPr>
          <p:cNvPr id="8" name="AutoShape 8"/>
          <p:cNvSpPr>
            <a:spLocks noChangeArrowheads="1"/>
          </p:cNvSpPr>
          <p:nvPr>
            <p:custDataLst>
              <p:tags r:id="rId7"/>
            </p:custDataLst>
          </p:nvPr>
        </p:nvSpPr>
        <p:spPr bwMode="auto">
          <a:xfrm>
            <a:off x="6113437" y="2566985"/>
            <a:ext cx="2016125" cy="2305050"/>
          </a:xfrm>
          <a:prstGeom prst="bracketPair">
            <a:avLst>
              <a:gd name="adj" fmla="val 16667"/>
            </a:avLst>
          </a:prstGeom>
          <a:noFill/>
          <a:ln w="38100">
            <a:solidFill>
              <a:schemeClr val="hlink"/>
            </a:solidFill>
            <a:round/>
            <a:headEnd/>
            <a:tailEnd/>
          </a:ln>
        </p:spPr>
        <p:txBody>
          <a:bodyPr wrap="none" anchor="ctr"/>
          <a:lstStyle/>
          <a:p>
            <a:endParaRPr lang="fr-FR">
              <a:solidFill>
                <a:prstClr val="white"/>
              </a:solidFill>
            </a:endParaRPr>
          </a:p>
        </p:txBody>
      </p:sp>
      <p:sp>
        <p:nvSpPr>
          <p:cNvPr id="9" name="Text Box 9"/>
          <p:cNvSpPr txBox="1">
            <a:spLocks noChangeArrowheads="1"/>
          </p:cNvSpPr>
          <p:nvPr>
            <p:custDataLst>
              <p:tags r:id="rId8"/>
            </p:custDataLst>
          </p:nvPr>
        </p:nvSpPr>
        <p:spPr bwMode="auto">
          <a:xfrm>
            <a:off x="6257900" y="2895598"/>
            <a:ext cx="1871662" cy="1616075"/>
          </a:xfrm>
          <a:prstGeom prst="rect">
            <a:avLst/>
          </a:prstGeom>
          <a:noFill/>
          <a:ln w="9525">
            <a:noFill/>
            <a:miter lim="800000"/>
            <a:headEnd/>
            <a:tailEnd/>
          </a:ln>
        </p:spPr>
        <p:txBody>
          <a:bodyPr>
            <a:spAutoFit/>
          </a:bodyPr>
          <a:lstStyle/>
          <a:p>
            <a:pPr algn="ctr">
              <a:spcBef>
                <a:spcPct val="50000"/>
              </a:spcBef>
            </a:pPr>
            <a:r>
              <a:rPr lang="fr-CH" sz="2000" b="1">
                <a:solidFill>
                  <a:srgbClr val="D2611C"/>
                </a:solidFill>
                <a:latin typeface="Arial" charset="0"/>
              </a:rPr>
              <a:t>Famille de situations problèmes ou tâches complexes</a:t>
            </a:r>
          </a:p>
        </p:txBody>
      </p:sp>
      <p:sp>
        <p:nvSpPr>
          <p:cNvPr id="10" name="Text Box 10"/>
          <p:cNvSpPr txBox="1">
            <a:spLocks noChangeArrowheads="1"/>
          </p:cNvSpPr>
          <p:nvPr>
            <p:custDataLst>
              <p:tags r:id="rId9"/>
            </p:custDataLst>
          </p:nvPr>
        </p:nvSpPr>
        <p:spPr bwMode="auto">
          <a:xfrm>
            <a:off x="4529112" y="4151310"/>
            <a:ext cx="1439863" cy="336550"/>
          </a:xfrm>
          <a:prstGeom prst="rect">
            <a:avLst/>
          </a:prstGeom>
          <a:noFill/>
          <a:ln w="9525">
            <a:noFill/>
            <a:miter lim="800000"/>
            <a:headEnd/>
            <a:tailEnd/>
          </a:ln>
        </p:spPr>
        <p:txBody>
          <a:bodyPr>
            <a:spAutoFit/>
          </a:bodyPr>
          <a:lstStyle/>
          <a:p>
            <a:pPr algn="ctr">
              <a:spcBef>
                <a:spcPct val="50000"/>
              </a:spcBef>
            </a:pPr>
            <a:r>
              <a:rPr lang="fr-CH" sz="1600" b="1">
                <a:solidFill>
                  <a:srgbClr val="D2611C"/>
                </a:solidFill>
                <a:latin typeface="Arial" charset="0"/>
              </a:rPr>
              <a:t>Mobilisation</a:t>
            </a:r>
          </a:p>
        </p:txBody>
      </p:sp>
      <p:sp>
        <p:nvSpPr>
          <p:cNvPr id="11" name="Line 11"/>
          <p:cNvSpPr>
            <a:spLocks noChangeShapeType="1"/>
          </p:cNvSpPr>
          <p:nvPr>
            <p:custDataLst>
              <p:tags r:id="rId10"/>
            </p:custDataLst>
          </p:nvPr>
        </p:nvSpPr>
        <p:spPr bwMode="auto">
          <a:xfrm flipV="1">
            <a:off x="5249837" y="3719510"/>
            <a:ext cx="0" cy="431800"/>
          </a:xfrm>
          <a:prstGeom prst="line">
            <a:avLst/>
          </a:prstGeom>
          <a:noFill/>
          <a:ln w="12700" cap="rnd">
            <a:solidFill>
              <a:schemeClr val="hlink"/>
            </a:solidFill>
            <a:prstDash val="sysDot"/>
            <a:round/>
            <a:headEnd/>
            <a:tailEnd type="stealth" w="med" len="med"/>
          </a:ln>
        </p:spPr>
        <p:txBody>
          <a:bodyPr/>
          <a:lstStyle/>
          <a:p>
            <a:endParaRPr lang="fr-FR">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P spid="8"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214422"/>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a:bodyPr>
          <a:lstStyle/>
          <a:p>
            <a:r>
              <a:rPr lang="fr-FR" sz="3600" u="sng" dirty="0" smtClean="0"/>
              <a:t>Approche par compétence:  définition de la notion </a:t>
            </a:r>
            <a:endParaRPr lang="fr-FR" sz="3600" u="sng"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l"/>
            <a:endParaRPr lang="fr-FR" sz="2400" b="1" i="1" dirty="0" smtClean="0"/>
          </a:p>
          <a:p>
            <a:pPr algn="l"/>
            <a:endParaRPr lang="fr-FR" sz="2400" b="1" i="1" dirty="0" smtClean="0"/>
          </a:p>
          <a:p>
            <a:pPr algn="l"/>
            <a:endParaRPr lang="fr-FR" sz="2400" b="1" i="1" dirty="0" smtClean="0"/>
          </a:p>
          <a:p>
            <a:pPr algn="l"/>
            <a:endParaRPr lang="fr-FR" sz="2400" b="1" i="1" dirty="0" smtClean="0"/>
          </a:p>
          <a:p>
            <a:pPr algn="l"/>
            <a:endParaRPr lang="fr-FR" sz="2400" b="1" i="1" dirty="0" smtClean="0"/>
          </a:p>
          <a:p>
            <a:pPr algn="l"/>
            <a:r>
              <a:rPr lang="fr-FR" sz="2800" b="1" i="1" dirty="0" smtClean="0"/>
              <a:t>Donc les compétences sont définies comme des séries d’habiletés (ou d’objectifs) acquises en situation d’apprentissage et qui rendent apte à « remplir des rôles et des tâches »</a:t>
            </a:r>
          </a:p>
          <a:p>
            <a:pPr algn="l"/>
            <a:endParaRPr lang="fr-FR" sz="2400" b="1" dirty="0" smtClean="0"/>
          </a:p>
          <a:p>
            <a:pPr algn="l"/>
            <a:endParaRPr lang="fr-FR" sz="2400" b="1" i="1" dirty="0" smtClean="0"/>
          </a:p>
          <a:p>
            <a:endParaRPr lang="fr-FR" dirty="0"/>
          </a:p>
        </p:txBody>
      </p:sp>
    </p:spTree>
  </p:cSld>
  <p:clrMapOvr>
    <a:masterClrMapping/>
  </p:clrMapOvr>
  <p:transition spd="slow">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214422"/>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a:bodyPr>
          <a:lstStyle/>
          <a:p>
            <a:r>
              <a:rPr lang="fr-FR" sz="3600" u="sng" dirty="0" smtClean="0"/>
              <a:t>Approche par compétence:  définition de la notion </a:t>
            </a:r>
            <a:endParaRPr lang="fr-FR" sz="3600" u="sng"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l"/>
            <a:endParaRPr lang="fr-FR" sz="2400" b="1" i="1" dirty="0" smtClean="0"/>
          </a:p>
          <a:p>
            <a:pPr algn="l"/>
            <a:endParaRPr lang="fr-FR" sz="2400" b="1" i="1" dirty="0" smtClean="0"/>
          </a:p>
          <a:p>
            <a:endParaRPr lang="fr-FR" dirty="0"/>
          </a:p>
        </p:txBody>
      </p:sp>
      <p:graphicFrame>
        <p:nvGraphicFramePr>
          <p:cNvPr id="6" name="Diagramme 5"/>
          <p:cNvGraphicFramePr/>
          <p:nvPr>
            <p:custDataLst>
              <p:tags r:id="rId3"/>
            </p:custDataLst>
          </p:nvPr>
        </p:nvGraphicFramePr>
        <p:xfrm>
          <a:off x="0" y="1214422"/>
          <a:ext cx="9144000" cy="56435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745BE7D7-844A-40E9-B54C-3E1E5F7D773C}"/>
                                            </p:graphicEl>
                                          </p:spTgt>
                                        </p:tgtEl>
                                        <p:attrNameLst>
                                          <p:attrName>style.visibility</p:attrName>
                                        </p:attrNameLst>
                                      </p:cBhvr>
                                      <p:to>
                                        <p:strVal val="visible"/>
                                      </p:to>
                                    </p:set>
                                    <p:animEffect transition="in" filter="fade">
                                      <p:cBhvr>
                                        <p:cTn id="7" dur="2000"/>
                                        <p:tgtEl>
                                          <p:spTgt spid="6">
                                            <p:graphicEl>
                                              <a:dgm id="{745BE7D7-844A-40E9-B54C-3E1E5F7D773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FFBAF9F6-81D0-4D00-9F00-719A4623D5AE}"/>
                                            </p:graphicEl>
                                          </p:spTgt>
                                        </p:tgtEl>
                                        <p:attrNameLst>
                                          <p:attrName>style.visibility</p:attrName>
                                        </p:attrNameLst>
                                      </p:cBhvr>
                                      <p:to>
                                        <p:strVal val="visible"/>
                                      </p:to>
                                    </p:set>
                                    <p:animEffect transition="in" filter="fade">
                                      <p:cBhvr>
                                        <p:cTn id="12" dur="2000"/>
                                        <p:tgtEl>
                                          <p:spTgt spid="6">
                                            <p:graphicEl>
                                              <a:dgm id="{FFBAF9F6-81D0-4D00-9F00-719A4623D5A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48608A8D-2D03-426D-A5F7-868351BE6DE4}"/>
                                            </p:graphicEl>
                                          </p:spTgt>
                                        </p:tgtEl>
                                        <p:attrNameLst>
                                          <p:attrName>style.visibility</p:attrName>
                                        </p:attrNameLst>
                                      </p:cBhvr>
                                      <p:to>
                                        <p:strVal val="visible"/>
                                      </p:to>
                                    </p:set>
                                    <p:animEffect transition="in" filter="fade">
                                      <p:cBhvr>
                                        <p:cTn id="17" dur="2000"/>
                                        <p:tgtEl>
                                          <p:spTgt spid="6">
                                            <p:graphicEl>
                                              <a:dgm id="{48608A8D-2D03-426D-A5F7-868351BE6DE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BEC33695-4098-43A8-9F1A-0F83725A8A06}"/>
                                            </p:graphicEl>
                                          </p:spTgt>
                                        </p:tgtEl>
                                        <p:attrNameLst>
                                          <p:attrName>style.visibility</p:attrName>
                                        </p:attrNameLst>
                                      </p:cBhvr>
                                      <p:to>
                                        <p:strVal val="visible"/>
                                      </p:to>
                                    </p:set>
                                    <p:animEffect transition="in" filter="fade">
                                      <p:cBhvr>
                                        <p:cTn id="22" dur="2000"/>
                                        <p:tgtEl>
                                          <p:spTgt spid="6">
                                            <p:graphicEl>
                                              <a:dgm id="{BEC33695-4098-43A8-9F1A-0F83725A8A06}"/>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989AA990-34FD-4568-A0A2-1CB77AEB4DF5}"/>
                                            </p:graphicEl>
                                          </p:spTgt>
                                        </p:tgtEl>
                                        <p:attrNameLst>
                                          <p:attrName>style.visibility</p:attrName>
                                        </p:attrNameLst>
                                      </p:cBhvr>
                                      <p:to>
                                        <p:strVal val="visible"/>
                                      </p:to>
                                    </p:set>
                                    <p:animEffect transition="in" filter="fade">
                                      <p:cBhvr>
                                        <p:cTn id="27" dur="2000"/>
                                        <p:tgtEl>
                                          <p:spTgt spid="6">
                                            <p:graphicEl>
                                              <a:dgm id="{989AA990-34FD-4568-A0A2-1CB77AEB4DF5}"/>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6EA9DFC8-CC46-4AE4-BAC4-B613B1F93E31}"/>
                                            </p:graphicEl>
                                          </p:spTgt>
                                        </p:tgtEl>
                                        <p:attrNameLst>
                                          <p:attrName>style.visibility</p:attrName>
                                        </p:attrNameLst>
                                      </p:cBhvr>
                                      <p:to>
                                        <p:strVal val="visible"/>
                                      </p:to>
                                    </p:set>
                                    <p:animEffect transition="in" filter="fade">
                                      <p:cBhvr>
                                        <p:cTn id="32" dur="2000"/>
                                        <p:tgtEl>
                                          <p:spTgt spid="6">
                                            <p:graphicEl>
                                              <a:dgm id="{6EA9DFC8-CC46-4AE4-BAC4-B613B1F93E31}"/>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dgm id="{BBC185A0-3DDF-4EC4-94F0-595BEA31F3B0}"/>
                                            </p:graphicEl>
                                          </p:spTgt>
                                        </p:tgtEl>
                                        <p:attrNameLst>
                                          <p:attrName>style.visibility</p:attrName>
                                        </p:attrNameLst>
                                      </p:cBhvr>
                                      <p:to>
                                        <p:strVal val="visible"/>
                                      </p:to>
                                    </p:set>
                                    <p:animEffect transition="in" filter="fade">
                                      <p:cBhvr>
                                        <p:cTn id="37" dur="2000"/>
                                        <p:tgtEl>
                                          <p:spTgt spid="6">
                                            <p:graphicEl>
                                              <a:dgm id="{BBC185A0-3DDF-4EC4-94F0-595BEA31F3B0}"/>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dgm id="{7370CEA6-D457-41E6-A9C4-64C9471B17B0}"/>
                                            </p:graphicEl>
                                          </p:spTgt>
                                        </p:tgtEl>
                                        <p:attrNameLst>
                                          <p:attrName>style.visibility</p:attrName>
                                        </p:attrNameLst>
                                      </p:cBhvr>
                                      <p:to>
                                        <p:strVal val="visible"/>
                                      </p:to>
                                    </p:set>
                                    <p:animEffect transition="in" filter="fade">
                                      <p:cBhvr>
                                        <p:cTn id="42" dur="2000"/>
                                        <p:tgtEl>
                                          <p:spTgt spid="6">
                                            <p:graphicEl>
                                              <a:dgm id="{7370CEA6-D457-41E6-A9C4-64C9471B17B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142983"/>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fontScale="90000"/>
          </a:bodyPr>
          <a:lstStyle/>
          <a:p>
            <a:r>
              <a:rPr lang="fr-FR" sz="3600" i="1" u="sng" dirty="0" smtClean="0"/>
              <a:t/>
            </a:r>
            <a:br>
              <a:rPr lang="fr-FR" sz="3600" i="1" u="sng" dirty="0" smtClean="0"/>
            </a:br>
            <a:r>
              <a:rPr lang="fr-FR" sz="3600" u="sng" dirty="0" smtClean="0"/>
              <a:t>Les types de Compétences:</a:t>
            </a:r>
            <a:r>
              <a:rPr lang="fr-FR" sz="3600" dirty="0" smtClean="0"/>
              <a:t/>
            </a:r>
            <a:br>
              <a:rPr lang="fr-FR" sz="3600" dirty="0" smtClean="0"/>
            </a:br>
            <a:r>
              <a:rPr lang="fr-FR" sz="3600" dirty="0" smtClean="0"/>
              <a:t> </a:t>
            </a:r>
            <a:endParaRPr lang="fr-FR" sz="3600"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l"/>
            <a:endParaRPr lang="fr-FR" sz="2400" b="1" dirty="0" smtClean="0"/>
          </a:p>
          <a:p>
            <a:endParaRPr lang="fr-FR" dirty="0"/>
          </a:p>
        </p:txBody>
      </p:sp>
      <p:graphicFrame>
        <p:nvGraphicFramePr>
          <p:cNvPr id="4" name="Espace réservé du contenu 3"/>
          <p:cNvGraphicFramePr>
            <a:graphicFrameLocks/>
          </p:cNvGraphicFramePr>
          <p:nvPr>
            <p:custDataLst>
              <p:tags r:id="rId3"/>
            </p:custDataLst>
          </p:nvPr>
        </p:nvGraphicFramePr>
        <p:xfrm>
          <a:off x="0" y="1428736"/>
          <a:ext cx="8929718" cy="521497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8415A7EB-EC7D-4EE1-938B-A48445FD6CAC}"/>
                                            </p:graphicEl>
                                          </p:spTgt>
                                        </p:tgtEl>
                                        <p:attrNameLst>
                                          <p:attrName>style.visibility</p:attrName>
                                        </p:attrNameLst>
                                      </p:cBhvr>
                                      <p:to>
                                        <p:strVal val="visible"/>
                                      </p:to>
                                    </p:set>
                                    <p:animEffect transition="in" filter="fade">
                                      <p:cBhvr>
                                        <p:cTn id="7" dur="1000"/>
                                        <p:tgtEl>
                                          <p:spTgt spid="4">
                                            <p:graphicEl>
                                              <a:dgm id="{8415A7EB-EC7D-4EE1-938B-A48445FD6CA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D55EE6C9-C7B3-4724-B968-40EC14AC3775}"/>
                                            </p:graphicEl>
                                          </p:spTgt>
                                        </p:tgtEl>
                                        <p:attrNameLst>
                                          <p:attrName>style.visibility</p:attrName>
                                        </p:attrNameLst>
                                      </p:cBhvr>
                                      <p:to>
                                        <p:strVal val="visible"/>
                                      </p:to>
                                    </p:set>
                                    <p:animEffect transition="in" filter="fade">
                                      <p:cBhvr>
                                        <p:cTn id="10" dur="1000"/>
                                        <p:tgtEl>
                                          <p:spTgt spid="4">
                                            <p:graphicEl>
                                              <a:dgm id="{D55EE6C9-C7B3-4724-B968-40EC14AC377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32AFD0BE-2A24-4905-8483-8AF878356853}"/>
                                            </p:graphicEl>
                                          </p:spTgt>
                                        </p:tgtEl>
                                        <p:attrNameLst>
                                          <p:attrName>style.visibility</p:attrName>
                                        </p:attrNameLst>
                                      </p:cBhvr>
                                      <p:to>
                                        <p:strVal val="visible"/>
                                      </p:to>
                                    </p:set>
                                    <p:animEffect transition="in" filter="fade">
                                      <p:cBhvr>
                                        <p:cTn id="15" dur="1000"/>
                                        <p:tgtEl>
                                          <p:spTgt spid="4">
                                            <p:graphicEl>
                                              <a:dgm id="{32AFD0BE-2A24-4905-8483-8AF878356853}"/>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3EA075BA-069F-445A-8725-EE88A0FD1A76}"/>
                                            </p:graphicEl>
                                          </p:spTgt>
                                        </p:tgtEl>
                                        <p:attrNameLst>
                                          <p:attrName>style.visibility</p:attrName>
                                        </p:attrNameLst>
                                      </p:cBhvr>
                                      <p:to>
                                        <p:strVal val="visible"/>
                                      </p:to>
                                    </p:set>
                                    <p:animEffect transition="in" filter="fade">
                                      <p:cBhvr>
                                        <p:cTn id="20" dur="1000"/>
                                        <p:tgtEl>
                                          <p:spTgt spid="4">
                                            <p:graphicEl>
                                              <a:dgm id="{3EA075BA-069F-445A-8725-EE88A0FD1A76}"/>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2882128D-D520-4F47-A760-1094B30319B5}"/>
                                            </p:graphicEl>
                                          </p:spTgt>
                                        </p:tgtEl>
                                        <p:attrNameLst>
                                          <p:attrName>style.visibility</p:attrName>
                                        </p:attrNameLst>
                                      </p:cBhvr>
                                      <p:to>
                                        <p:strVal val="visible"/>
                                      </p:to>
                                    </p:set>
                                    <p:animEffect transition="in" filter="fade">
                                      <p:cBhvr>
                                        <p:cTn id="23" dur="1000"/>
                                        <p:tgtEl>
                                          <p:spTgt spid="4">
                                            <p:graphicEl>
                                              <a:dgm id="{2882128D-D520-4F47-A760-1094B30319B5}"/>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graphicEl>
                                              <a:dgm id="{D45FD755-1CE4-43E9-9AC8-767D245F534F}"/>
                                            </p:graphicEl>
                                          </p:spTgt>
                                        </p:tgtEl>
                                        <p:attrNameLst>
                                          <p:attrName>style.visibility</p:attrName>
                                        </p:attrNameLst>
                                      </p:cBhvr>
                                      <p:to>
                                        <p:strVal val="visible"/>
                                      </p:to>
                                    </p:set>
                                    <p:animEffect transition="in" filter="fade">
                                      <p:cBhvr>
                                        <p:cTn id="28" dur="1000"/>
                                        <p:tgtEl>
                                          <p:spTgt spid="4">
                                            <p:graphicEl>
                                              <a:dgm id="{D45FD755-1CE4-43E9-9AC8-767D245F534F}"/>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graphicEl>
                                              <a:dgm id="{E282C968-6262-4303-A5A0-2A84340B2E65}"/>
                                            </p:graphicEl>
                                          </p:spTgt>
                                        </p:tgtEl>
                                        <p:attrNameLst>
                                          <p:attrName>style.visibility</p:attrName>
                                        </p:attrNameLst>
                                      </p:cBhvr>
                                      <p:to>
                                        <p:strVal val="visible"/>
                                      </p:to>
                                    </p:set>
                                    <p:animEffect transition="in" filter="fade">
                                      <p:cBhvr>
                                        <p:cTn id="33" dur="1000"/>
                                        <p:tgtEl>
                                          <p:spTgt spid="4">
                                            <p:graphicEl>
                                              <a:dgm id="{E282C968-6262-4303-A5A0-2A84340B2E65}"/>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graphicEl>
                                              <a:dgm id="{7DED23A5-6F89-47D6-9866-E8FBDEB9FEDF}"/>
                                            </p:graphicEl>
                                          </p:spTgt>
                                        </p:tgtEl>
                                        <p:attrNameLst>
                                          <p:attrName>style.visibility</p:attrName>
                                        </p:attrNameLst>
                                      </p:cBhvr>
                                      <p:to>
                                        <p:strVal val="visible"/>
                                      </p:to>
                                    </p:set>
                                    <p:animEffect transition="in" filter="fade">
                                      <p:cBhvr>
                                        <p:cTn id="36" dur="1000"/>
                                        <p:tgtEl>
                                          <p:spTgt spid="4">
                                            <p:graphicEl>
                                              <a:dgm id="{7DED23A5-6F89-47D6-9866-E8FBDEB9FEDF}"/>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graphicEl>
                                              <a:dgm id="{ABAA58E3-969C-408F-A822-B7D44637CC2C}"/>
                                            </p:graphicEl>
                                          </p:spTgt>
                                        </p:tgtEl>
                                        <p:attrNameLst>
                                          <p:attrName>style.visibility</p:attrName>
                                        </p:attrNameLst>
                                      </p:cBhvr>
                                      <p:to>
                                        <p:strVal val="visible"/>
                                      </p:to>
                                    </p:set>
                                    <p:animEffect transition="in" filter="fade">
                                      <p:cBhvr>
                                        <p:cTn id="41" dur="1000"/>
                                        <p:tgtEl>
                                          <p:spTgt spid="4">
                                            <p:graphicEl>
                                              <a:dgm id="{ABAA58E3-969C-408F-A822-B7D44637CC2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custDataLst>
              <p:tags r:id="rId1"/>
            </p:custDataLst>
          </p:nvPr>
        </p:nvSpPr>
        <p:spPr>
          <a:xfrm>
            <a:off x="0" y="1"/>
            <a:ext cx="9144000" cy="1142983"/>
          </a:xfrm>
          <a:prstGeom prst="rect">
            <a:avLst/>
          </a:prstGeo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vert="horz" anchor="b">
            <a:normAutofit fontScale="75000" lnSpcReduction="20000"/>
          </a:bodyPr>
          <a:lstStyle/>
          <a:p>
            <a:pPr marL="484632" algn="r">
              <a:spcBef>
                <a:spcPct val="0"/>
              </a:spcBef>
              <a:defRPr/>
            </a:pPr>
            <a:r>
              <a:rPr lang="fr-FR" sz="3600" i="1" u="sng"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t/>
            </a:r>
            <a:br>
              <a:rPr lang="fr-FR" sz="3600" i="1" u="sng"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br>
            <a:r>
              <a:rPr lang="fr-FR" sz="3600" u="sng"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t>Les types de Compétences:</a:t>
            </a:r>
            <a:r>
              <a:rPr lang="fr-FR" sz="3600"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t/>
            </a:r>
            <a:br>
              <a:rPr lang="fr-FR" sz="3600"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br>
            <a:r>
              <a:rPr lang="fr-FR" sz="3600" smtClean="0">
                <a:ln w="6350">
                  <a:solidFill>
                    <a:srgbClr val="FE8637">
                      <a:shade val="43000"/>
                    </a:srgbClr>
                  </a:solidFill>
                </a:ln>
                <a:solidFill>
                  <a:prstClr val="black"/>
                </a:solidFill>
                <a:effectLst>
                  <a:outerShdw blurRad="26000" dist="26000" dir="14500000" algn="tl" rotWithShape="0">
                    <a:srgbClr val="000000">
                      <a:alpha val="40000"/>
                    </a:srgbClr>
                  </a:outerShdw>
                </a:effectLst>
              </a:rPr>
              <a:t> </a:t>
            </a:r>
            <a:endParaRPr lang="fr-FR" sz="3600" dirty="0">
              <a:ln w="6350">
                <a:solidFill>
                  <a:srgbClr val="FE8637">
                    <a:shade val="43000"/>
                  </a:srgbClr>
                </a:solidFill>
              </a:ln>
              <a:solidFill>
                <a:prstClr val="black"/>
              </a:solidFill>
              <a:effectLst>
                <a:outerShdw blurRad="26000" dist="26000" dir="14500000" algn="tl" rotWithShape="0">
                  <a:srgbClr val="000000">
                    <a:alpha val="40000"/>
                  </a:srgbClr>
                </a:outerShdw>
              </a:effectLst>
            </a:endParaRPr>
          </a:p>
        </p:txBody>
      </p:sp>
      <p:sp>
        <p:nvSpPr>
          <p:cNvPr id="29" name="AutoShape 3"/>
          <p:cNvSpPr>
            <a:spLocks noChangeArrowheads="1"/>
          </p:cNvSpPr>
          <p:nvPr>
            <p:custDataLst>
              <p:tags r:id="rId2"/>
            </p:custDataLst>
          </p:nvPr>
        </p:nvSpPr>
        <p:spPr bwMode="gray">
          <a:xfrm>
            <a:off x="107504" y="1916832"/>
            <a:ext cx="2880320" cy="4536504"/>
          </a:xfrm>
          <a:prstGeom prst="roundRect">
            <a:avLst>
              <a:gd name="adj" fmla="val 12699"/>
            </a:avLst>
          </a:prstGeom>
          <a:solidFill>
            <a:srgbClr val="58BECC"/>
          </a:solidFill>
          <a:ln w="9525" algn="ctr">
            <a:noFill/>
            <a:round/>
            <a:headEnd/>
            <a:tailEnd/>
          </a:ln>
          <a:effectLst/>
        </p:spPr>
        <p:txBody>
          <a:bodyPr wrap="none" anchor="ctr"/>
          <a:lstStyle/>
          <a:p>
            <a:pPr>
              <a:defRPr/>
            </a:pPr>
            <a:endParaRPr lang="fr-FR" kern="0" smtClean="0">
              <a:solidFill>
                <a:sysClr val="windowText" lastClr="000000"/>
              </a:solidFill>
            </a:endParaRPr>
          </a:p>
        </p:txBody>
      </p:sp>
      <p:sp>
        <p:nvSpPr>
          <p:cNvPr id="31" name="AutoShape 5"/>
          <p:cNvSpPr>
            <a:spLocks noChangeArrowheads="1"/>
          </p:cNvSpPr>
          <p:nvPr>
            <p:custDataLst>
              <p:tags r:id="rId3"/>
            </p:custDataLst>
          </p:nvPr>
        </p:nvSpPr>
        <p:spPr bwMode="gray">
          <a:xfrm>
            <a:off x="179366" y="2492897"/>
            <a:ext cx="2727495" cy="3903290"/>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defRPr/>
            </a:pPr>
            <a:endParaRPr lang="fr-FR" kern="0" dirty="0" smtClean="0">
              <a:solidFill>
                <a:sysClr val="windowText" lastClr="000000"/>
              </a:solidFill>
            </a:endParaRPr>
          </a:p>
        </p:txBody>
      </p:sp>
      <p:sp>
        <p:nvSpPr>
          <p:cNvPr id="34" name="AutoShape 8"/>
          <p:cNvSpPr>
            <a:spLocks noChangeArrowheads="1"/>
          </p:cNvSpPr>
          <p:nvPr>
            <p:custDataLst>
              <p:tags r:id="rId4"/>
            </p:custDataLst>
          </p:nvPr>
        </p:nvSpPr>
        <p:spPr bwMode="gray">
          <a:xfrm>
            <a:off x="3059832" y="1916832"/>
            <a:ext cx="2903215" cy="4464496"/>
          </a:xfrm>
          <a:prstGeom prst="roundRect">
            <a:avLst>
              <a:gd name="adj" fmla="val 12699"/>
            </a:avLst>
          </a:prstGeom>
          <a:solidFill>
            <a:srgbClr val="DD693B"/>
          </a:solidFill>
          <a:ln w="9525" algn="ctr">
            <a:noFill/>
            <a:round/>
            <a:headEnd/>
            <a:tailEnd/>
          </a:ln>
          <a:effectLst/>
        </p:spPr>
        <p:txBody>
          <a:bodyPr wrap="none" anchor="ctr"/>
          <a:lstStyle/>
          <a:p>
            <a:pPr>
              <a:defRPr/>
            </a:pPr>
            <a:endParaRPr lang="fr-FR" kern="0" smtClean="0">
              <a:solidFill>
                <a:sysClr val="windowText" lastClr="000000"/>
              </a:solidFill>
            </a:endParaRPr>
          </a:p>
        </p:txBody>
      </p:sp>
      <p:sp>
        <p:nvSpPr>
          <p:cNvPr id="35" name="AutoShape 9"/>
          <p:cNvSpPr>
            <a:spLocks noChangeArrowheads="1"/>
          </p:cNvSpPr>
          <p:nvPr>
            <p:custDataLst>
              <p:tags r:id="rId5"/>
            </p:custDataLst>
          </p:nvPr>
        </p:nvSpPr>
        <p:spPr bwMode="gray">
          <a:xfrm>
            <a:off x="3131840" y="2420888"/>
            <a:ext cx="2736304" cy="3888432"/>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defRPr/>
            </a:pPr>
            <a:endParaRPr lang="fr-FR" kern="0" smtClean="0">
              <a:solidFill>
                <a:sysClr val="windowText" lastClr="000000"/>
              </a:solidFill>
            </a:endParaRPr>
          </a:p>
        </p:txBody>
      </p:sp>
      <p:sp>
        <p:nvSpPr>
          <p:cNvPr id="36" name="Text Box 18"/>
          <p:cNvSpPr txBox="1">
            <a:spLocks noChangeArrowheads="1"/>
          </p:cNvSpPr>
          <p:nvPr>
            <p:custDataLst>
              <p:tags r:id="rId6"/>
            </p:custDataLst>
          </p:nvPr>
        </p:nvSpPr>
        <p:spPr bwMode="white">
          <a:xfrm>
            <a:off x="3708573" y="4089643"/>
            <a:ext cx="1837987" cy="400110"/>
          </a:xfrm>
          <a:prstGeom prst="rect">
            <a:avLst/>
          </a:prstGeom>
          <a:noFill/>
          <a:ln w="9525" algn="ctr">
            <a:noFill/>
            <a:miter lim="800000"/>
            <a:headEnd/>
            <a:tailEnd/>
          </a:ln>
        </p:spPr>
        <p:txBody>
          <a:bodyPr wrap="square">
            <a:spAutoFit/>
          </a:bodyPr>
          <a:lstStyle/>
          <a:p>
            <a:pPr>
              <a:spcBef>
                <a:spcPct val="50000"/>
              </a:spcBef>
            </a:pPr>
            <a:r>
              <a:rPr lang="en-US" sz="2000" b="1" dirty="0">
                <a:solidFill>
                  <a:srgbClr val="FFFFFF"/>
                </a:solidFill>
                <a:cs typeface="Arial" charset="0"/>
              </a:rPr>
              <a:t>Text in here</a:t>
            </a:r>
          </a:p>
        </p:txBody>
      </p:sp>
      <p:sp>
        <p:nvSpPr>
          <p:cNvPr id="38" name="AutoShape 12"/>
          <p:cNvSpPr>
            <a:spLocks noChangeArrowheads="1"/>
          </p:cNvSpPr>
          <p:nvPr>
            <p:custDataLst>
              <p:tags r:id="rId7"/>
            </p:custDataLst>
          </p:nvPr>
        </p:nvSpPr>
        <p:spPr bwMode="gray">
          <a:xfrm>
            <a:off x="6067425" y="1916832"/>
            <a:ext cx="2897063" cy="4464496"/>
          </a:xfrm>
          <a:prstGeom prst="roundRect">
            <a:avLst>
              <a:gd name="adj" fmla="val 12699"/>
            </a:avLst>
          </a:prstGeom>
          <a:solidFill>
            <a:srgbClr val="6ECC4C"/>
          </a:solidFill>
          <a:ln w="9525" algn="ctr">
            <a:noFill/>
            <a:round/>
            <a:headEnd/>
            <a:tailEnd/>
          </a:ln>
          <a:effectLst/>
        </p:spPr>
        <p:txBody>
          <a:bodyPr wrap="none" anchor="ctr"/>
          <a:lstStyle/>
          <a:p>
            <a:pPr>
              <a:defRPr/>
            </a:pPr>
            <a:endParaRPr lang="fr-FR" kern="0" smtClean="0">
              <a:solidFill>
                <a:sysClr val="windowText" lastClr="000000"/>
              </a:solidFill>
            </a:endParaRPr>
          </a:p>
        </p:txBody>
      </p:sp>
      <p:sp>
        <p:nvSpPr>
          <p:cNvPr id="39" name="AutoShape 13"/>
          <p:cNvSpPr>
            <a:spLocks noChangeArrowheads="1"/>
          </p:cNvSpPr>
          <p:nvPr>
            <p:custDataLst>
              <p:tags r:id="rId8"/>
            </p:custDataLst>
          </p:nvPr>
        </p:nvSpPr>
        <p:spPr bwMode="gray">
          <a:xfrm>
            <a:off x="6149131" y="2564904"/>
            <a:ext cx="2743349" cy="3759274"/>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defRPr/>
            </a:pPr>
            <a:endParaRPr lang="fr-FR" kern="0" smtClean="0">
              <a:solidFill>
                <a:sysClr val="windowText" lastClr="000000"/>
              </a:solidFill>
            </a:endParaRPr>
          </a:p>
        </p:txBody>
      </p:sp>
      <p:sp>
        <p:nvSpPr>
          <p:cNvPr id="52" name="Text Box 4"/>
          <p:cNvSpPr txBox="1">
            <a:spLocks noChangeArrowheads="1"/>
          </p:cNvSpPr>
          <p:nvPr>
            <p:custDataLst>
              <p:tags r:id="rId9"/>
            </p:custDataLst>
          </p:nvPr>
        </p:nvSpPr>
        <p:spPr bwMode="black">
          <a:xfrm>
            <a:off x="179512" y="1268760"/>
            <a:ext cx="7200800" cy="461665"/>
          </a:xfrm>
          <a:prstGeom prst="rect">
            <a:avLst/>
          </a:prstGeom>
          <a:noFill/>
          <a:ln w="9525" algn="ctr">
            <a:noFill/>
            <a:miter lim="800000"/>
            <a:headEnd/>
            <a:tailEnd/>
          </a:ln>
          <a:effectLst/>
        </p:spPr>
        <p:txBody>
          <a:bodyPr wrap="square">
            <a:spAutoFit/>
          </a:bodyPr>
          <a:lstStyle/>
          <a:p>
            <a:pPr>
              <a:spcBef>
                <a:spcPct val="50000"/>
              </a:spcBef>
              <a:defRPr/>
            </a:pPr>
            <a:r>
              <a:rPr lang="fr-FR" sz="2400" b="1" kern="0" dirty="0" smtClean="0">
                <a:solidFill>
                  <a:prstClr val="white"/>
                </a:solidFill>
                <a:latin typeface="Aharoni" pitchFamily="2" charset="-79"/>
                <a:cs typeface="Aharoni" pitchFamily="2" charset="-79"/>
              </a:rPr>
              <a:t>Compétences transversales sont de trois types : </a:t>
            </a:r>
          </a:p>
        </p:txBody>
      </p:sp>
      <p:sp>
        <p:nvSpPr>
          <p:cNvPr id="53" name="ZoneTexte 52"/>
          <p:cNvSpPr txBox="1"/>
          <p:nvPr>
            <p:custDataLst>
              <p:tags r:id="rId10"/>
            </p:custDataLst>
          </p:nvPr>
        </p:nvSpPr>
        <p:spPr>
          <a:xfrm>
            <a:off x="467544" y="1988840"/>
            <a:ext cx="2160240" cy="461665"/>
          </a:xfrm>
          <a:prstGeom prst="rect">
            <a:avLst/>
          </a:prstGeom>
          <a:noFill/>
        </p:spPr>
        <p:txBody>
          <a:bodyPr wrap="square" rtlCol="0">
            <a:spAutoFit/>
          </a:bodyPr>
          <a:lstStyle/>
          <a:p>
            <a:r>
              <a:rPr lang="fr-FR" sz="2400" b="1" dirty="0" smtClean="0">
                <a:solidFill>
                  <a:prstClr val="white"/>
                </a:solidFill>
              </a:rPr>
              <a:t>Les attitudes </a:t>
            </a:r>
            <a:endParaRPr lang="fr-FR" sz="2400" b="1" dirty="0">
              <a:solidFill>
                <a:prstClr val="white"/>
              </a:solidFill>
            </a:endParaRPr>
          </a:p>
        </p:txBody>
      </p:sp>
      <p:sp>
        <p:nvSpPr>
          <p:cNvPr id="54" name="ZoneTexte 53"/>
          <p:cNvSpPr txBox="1"/>
          <p:nvPr>
            <p:custDataLst>
              <p:tags r:id="rId11"/>
            </p:custDataLst>
          </p:nvPr>
        </p:nvSpPr>
        <p:spPr>
          <a:xfrm>
            <a:off x="216024" y="2636912"/>
            <a:ext cx="2915816" cy="3477875"/>
          </a:xfrm>
          <a:prstGeom prst="rect">
            <a:avLst/>
          </a:prstGeom>
          <a:noFill/>
        </p:spPr>
        <p:txBody>
          <a:bodyPr wrap="square" rtlCol="0">
            <a:spAutoFit/>
          </a:bodyPr>
          <a:lstStyle/>
          <a:p>
            <a:r>
              <a:rPr lang="fr-FR" sz="2000" b="1" i="1" dirty="0" smtClean="0">
                <a:solidFill>
                  <a:srgbClr val="0070C0"/>
                </a:solidFill>
              </a:rPr>
              <a:t>Elles sont d’ordre relationnel. Elles visent à</a:t>
            </a:r>
          </a:p>
          <a:p>
            <a:r>
              <a:rPr lang="fr-FR" sz="2000" b="1" dirty="0" smtClean="0">
                <a:solidFill>
                  <a:srgbClr val="0070C0"/>
                </a:solidFill>
              </a:rPr>
              <a:t>développer des </a:t>
            </a:r>
            <a:r>
              <a:rPr lang="fr-FR" sz="2000" b="1" i="1" dirty="0" smtClean="0">
                <a:solidFill>
                  <a:srgbClr val="0070C0"/>
                </a:solidFill>
              </a:rPr>
              <a:t>attitudes qui doivent permettre à chaque élève de se situer</a:t>
            </a:r>
          </a:p>
          <a:p>
            <a:r>
              <a:rPr lang="fr-FR" sz="2000" b="1" dirty="0" smtClean="0">
                <a:solidFill>
                  <a:srgbClr val="0070C0"/>
                </a:solidFill>
              </a:rPr>
              <a:t>par rapport à lui-même, à son entourage et à son environnement</a:t>
            </a:r>
            <a:endParaRPr lang="fr-FR" sz="2000" b="1" dirty="0">
              <a:solidFill>
                <a:srgbClr val="0070C0"/>
              </a:solidFill>
            </a:endParaRPr>
          </a:p>
        </p:txBody>
      </p:sp>
      <p:sp>
        <p:nvSpPr>
          <p:cNvPr id="55" name="ZoneTexte 54"/>
          <p:cNvSpPr txBox="1"/>
          <p:nvPr>
            <p:custDataLst>
              <p:tags r:id="rId12"/>
            </p:custDataLst>
          </p:nvPr>
        </p:nvSpPr>
        <p:spPr>
          <a:xfrm>
            <a:off x="2987824" y="1988840"/>
            <a:ext cx="3744416" cy="430887"/>
          </a:xfrm>
          <a:prstGeom prst="rect">
            <a:avLst/>
          </a:prstGeom>
          <a:noFill/>
        </p:spPr>
        <p:txBody>
          <a:bodyPr wrap="square" rtlCol="0">
            <a:spAutoFit/>
          </a:bodyPr>
          <a:lstStyle/>
          <a:p>
            <a:r>
              <a:rPr lang="fr-FR" sz="2200" b="1" dirty="0" smtClean="0">
                <a:solidFill>
                  <a:prstClr val="white"/>
                </a:solidFill>
              </a:rPr>
              <a:t>Démarches mentales</a:t>
            </a:r>
            <a:endParaRPr lang="fr-FR" sz="2200" b="1" dirty="0">
              <a:solidFill>
                <a:prstClr val="white"/>
              </a:solidFill>
            </a:endParaRPr>
          </a:p>
        </p:txBody>
      </p:sp>
      <p:sp>
        <p:nvSpPr>
          <p:cNvPr id="56" name="ZoneTexte 55"/>
          <p:cNvSpPr txBox="1"/>
          <p:nvPr>
            <p:custDataLst>
              <p:tags r:id="rId13"/>
            </p:custDataLst>
          </p:nvPr>
        </p:nvSpPr>
        <p:spPr>
          <a:xfrm>
            <a:off x="6084168" y="1772816"/>
            <a:ext cx="4320480" cy="800219"/>
          </a:xfrm>
          <a:prstGeom prst="rect">
            <a:avLst/>
          </a:prstGeom>
          <a:noFill/>
        </p:spPr>
        <p:txBody>
          <a:bodyPr wrap="square" rtlCol="0">
            <a:spAutoFit/>
          </a:bodyPr>
          <a:lstStyle/>
          <a:p>
            <a:r>
              <a:rPr lang="fr-FR" sz="2200" b="1" dirty="0" smtClean="0">
                <a:solidFill>
                  <a:prstClr val="white"/>
                </a:solidFill>
              </a:rPr>
              <a:t>démarches</a:t>
            </a:r>
            <a:r>
              <a:rPr lang="fr-FR" sz="2400" i="1" dirty="0" smtClean="0">
                <a:solidFill>
                  <a:prstClr val="white"/>
                </a:solidFill>
              </a:rPr>
              <a:t> </a:t>
            </a:r>
            <a:r>
              <a:rPr lang="fr-FR" sz="2200" b="1" dirty="0" err="1" smtClean="0">
                <a:solidFill>
                  <a:prstClr val="white"/>
                </a:solidFill>
              </a:rPr>
              <a:t>méthod</a:t>
            </a:r>
            <a:endParaRPr lang="fr-FR" sz="2200" b="1" dirty="0" smtClean="0">
              <a:solidFill>
                <a:prstClr val="white"/>
              </a:solidFill>
            </a:endParaRPr>
          </a:p>
          <a:p>
            <a:r>
              <a:rPr lang="fr-FR" sz="2200" b="1" dirty="0" smtClean="0">
                <a:solidFill>
                  <a:prstClr val="white"/>
                </a:solidFill>
              </a:rPr>
              <a:t>-</a:t>
            </a:r>
            <a:r>
              <a:rPr lang="fr-FR" sz="2200" b="1" dirty="0" err="1" smtClean="0">
                <a:solidFill>
                  <a:prstClr val="white"/>
                </a:solidFill>
              </a:rPr>
              <a:t>ologiques</a:t>
            </a:r>
            <a:endParaRPr lang="fr-FR" sz="2200" b="1" dirty="0" smtClean="0">
              <a:solidFill>
                <a:prstClr val="white"/>
              </a:solidFill>
            </a:endParaRPr>
          </a:p>
        </p:txBody>
      </p:sp>
      <p:sp>
        <p:nvSpPr>
          <p:cNvPr id="57" name="ZoneTexte 56"/>
          <p:cNvSpPr txBox="1"/>
          <p:nvPr>
            <p:custDataLst>
              <p:tags r:id="rId14"/>
            </p:custDataLst>
          </p:nvPr>
        </p:nvSpPr>
        <p:spPr>
          <a:xfrm>
            <a:off x="3203848" y="2858160"/>
            <a:ext cx="2664296" cy="1938992"/>
          </a:xfrm>
          <a:prstGeom prst="rect">
            <a:avLst/>
          </a:prstGeom>
          <a:noFill/>
        </p:spPr>
        <p:txBody>
          <a:bodyPr wrap="square" rtlCol="0">
            <a:spAutoFit/>
          </a:bodyPr>
          <a:lstStyle/>
          <a:p>
            <a:r>
              <a:rPr lang="fr-FR" sz="2000" b="1" i="1" dirty="0" smtClean="0">
                <a:solidFill>
                  <a:srgbClr val="0070C0"/>
                </a:solidFill>
              </a:rPr>
              <a:t>Le domaine de ces compétences d’ordre mental</a:t>
            </a:r>
          </a:p>
          <a:p>
            <a:r>
              <a:rPr lang="fr-FR" sz="2000" b="1" i="1" dirty="0" smtClean="0">
                <a:solidFill>
                  <a:srgbClr val="0070C0"/>
                </a:solidFill>
              </a:rPr>
              <a:t>est celui des savoirs et savoir-faire cognitifs</a:t>
            </a:r>
          </a:p>
        </p:txBody>
      </p:sp>
      <p:sp>
        <p:nvSpPr>
          <p:cNvPr id="58" name="ZoneTexte 57"/>
          <p:cNvSpPr txBox="1"/>
          <p:nvPr>
            <p:custDataLst>
              <p:tags r:id="rId15"/>
            </p:custDataLst>
          </p:nvPr>
        </p:nvSpPr>
        <p:spPr>
          <a:xfrm>
            <a:off x="6300192" y="2780928"/>
            <a:ext cx="2520280" cy="3139321"/>
          </a:xfrm>
          <a:prstGeom prst="rect">
            <a:avLst/>
          </a:prstGeom>
          <a:noFill/>
        </p:spPr>
        <p:txBody>
          <a:bodyPr wrap="square" rtlCol="0">
            <a:spAutoFit/>
          </a:bodyPr>
          <a:lstStyle/>
          <a:p>
            <a:r>
              <a:rPr lang="fr-FR" sz="2000" b="1" i="1" dirty="0" smtClean="0">
                <a:solidFill>
                  <a:srgbClr val="0070C0"/>
                </a:solidFill>
              </a:rPr>
              <a:t>Ce sont des compétences relatives à</a:t>
            </a:r>
          </a:p>
          <a:p>
            <a:r>
              <a:rPr lang="fr-FR" sz="2000" b="1" i="1" dirty="0" smtClean="0">
                <a:solidFill>
                  <a:srgbClr val="0070C0"/>
                </a:solidFill>
              </a:rPr>
              <a:t>des savoir-faire pratiques. Elles visent donc la manière dont l’élève organise</a:t>
            </a:r>
          </a:p>
          <a:p>
            <a:r>
              <a:rPr lang="fr-FR" sz="2000" b="1" i="1" dirty="0" smtClean="0">
                <a:solidFill>
                  <a:srgbClr val="0070C0"/>
                </a:solidFill>
              </a:rPr>
              <a:t>son travail.</a:t>
            </a:r>
          </a:p>
          <a:p>
            <a:endParaRPr lang="fr-FR" dirty="0">
              <a:solidFill>
                <a:prstClr val="white"/>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2" name="Groupe 11"/>
          <p:cNvGrpSpPr/>
          <p:nvPr/>
        </p:nvGrpSpPr>
        <p:grpSpPr>
          <a:xfrm>
            <a:off x="347810" y="188640"/>
            <a:ext cx="8256342" cy="792088"/>
            <a:chOff x="2448077" y="2780928"/>
            <a:chExt cx="6174308" cy="1152128"/>
          </a:xfrm>
        </p:grpSpPr>
        <p:grpSp>
          <p:nvGrpSpPr>
            <p:cNvPr id="13" name="Group 11"/>
            <p:cNvGrpSpPr>
              <a:grpSpLocks/>
            </p:cNvGrpSpPr>
            <p:nvPr/>
          </p:nvGrpSpPr>
          <p:grpSpPr bwMode="auto">
            <a:xfrm>
              <a:off x="2483768" y="2780928"/>
              <a:ext cx="6138617" cy="1152128"/>
              <a:chOff x="1314" y="1782"/>
              <a:chExt cx="3203" cy="582"/>
            </a:xfrm>
          </p:grpSpPr>
          <p:sp>
            <p:nvSpPr>
              <p:cNvPr id="15" name="AutoShape 12"/>
              <p:cNvSpPr>
                <a:spLocks noChangeArrowheads="1"/>
              </p:cNvSpPr>
              <p:nvPr/>
            </p:nvSpPr>
            <p:spPr bwMode="gray">
              <a:xfrm>
                <a:off x="1314" y="1782"/>
                <a:ext cx="3203" cy="582"/>
              </a:xfrm>
              <a:prstGeom prst="roundRect">
                <a:avLst>
                  <a:gd name="adj" fmla="val 16667"/>
                </a:avLst>
              </a:prstGeom>
              <a:gradFill rotWithShape="1">
                <a:gsLst>
                  <a:gs pos="0">
                    <a:srgbClr val="79CE24">
                      <a:gamma/>
                      <a:shade val="66275"/>
                      <a:invGamma/>
                    </a:srgbClr>
                  </a:gs>
                  <a:gs pos="100000">
                    <a:srgbClr val="79CE24"/>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79CE24"/>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6" name="Line 13"/>
              <p:cNvSpPr>
                <a:spLocks noChangeShapeType="1"/>
              </p:cNvSpPr>
              <p:nvPr/>
            </p:nvSpPr>
            <p:spPr bwMode="gray">
              <a:xfrm>
                <a:off x="1418" y="2361"/>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7" name="Line 14"/>
              <p:cNvSpPr>
                <a:spLocks noChangeShapeType="1"/>
              </p:cNvSpPr>
              <p:nvPr/>
            </p:nvSpPr>
            <p:spPr bwMode="gray">
              <a:xfrm>
                <a:off x="1392" y="1818"/>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14" name="Text Box 11"/>
            <p:cNvSpPr txBox="1">
              <a:spLocks noChangeArrowheads="1"/>
            </p:cNvSpPr>
            <p:nvPr/>
          </p:nvSpPr>
          <p:spPr bwMode="gray">
            <a:xfrm>
              <a:off x="2448077" y="2888199"/>
              <a:ext cx="6120680" cy="940118"/>
            </a:xfrm>
            <a:prstGeom prst="rect">
              <a:avLst/>
            </a:prstGeom>
            <a:noFill/>
            <a:ln w="9525" algn="ctr">
              <a:noFill/>
              <a:miter lim="800000"/>
              <a:headEnd/>
              <a:tailEnd/>
            </a:ln>
          </p:spPr>
          <p:txBody>
            <a:bodyPr wrap="square">
              <a:spAutoFit/>
            </a:bodyPr>
            <a:lstStyle/>
            <a:p>
              <a:pPr algn="ctr" eaLnBrk="0" hangingPunct="0"/>
              <a:r>
                <a:rPr lang="fr-FR" sz="3600" b="1" dirty="0" smtClean="0">
                  <a:solidFill>
                    <a:schemeClr val="bg1"/>
                  </a:solidFill>
                  <a:latin typeface="Monotype Corsiva" pitchFamily="66" charset="0"/>
                  <a:cs typeface="Arial" charset="0"/>
                </a:rPr>
                <a:t>Enseigner en terme de compétence : c’est quoi </a:t>
              </a:r>
              <a:endParaRPr lang="fr-FR" sz="3600" b="1" dirty="0">
                <a:solidFill>
                  <a:schemeClr val="bg1"/>
                </a:solidFill>
                <a:latin typeface="Monotype Corsiva" pitchFamily="66" charset="0"/>
                <a:cs typeface="Arial" charset="0"/>
              </a:endParaRPr>
            </a:p>
          </p:txBody>
        </p:sp>
      </p:grpSp>
      <p:sp>
        <p:nvSpPr>
          <p:cNvPr id="18" name="ZoneTexte 17"/>
          <p:cNvSpPr txBox="1"/>
          <p:nvPr/>
        </p:nvSpPr>
        <p:spPr>
          <a:xfrm>
            <a:off x="179512" y="1124744"/>
            <a:ext cx="8640960" cy="15696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fr-FR" sz="2400" b="1" dirty="0" smtClean="0">
                <a:solidFill>
                  <a:srgbClr val="0070C0"/>
                </a:solidFill>
              </a:rPr>
              <a:t>La mobilisation des ressources nécessaires à la résolution de </a:t>
            </a:r>
            <a:r>
              <a:rPr lang="fr-FR" sz="2400" b="1" i="1" dirty="0" smtClean="0">
                <a:solidFill>
                  <a:schemeClr val="tx2">
                    <a:lumMod val="50000"/>
                  </a:schemeClr>
                </a:solidFill>
              </a:rPr>
              <a:t>tâches-problèmes,</a:t>
            </a:r>
            <a:r>
              <a:rPr lang="fr-FR" sz="2400" b="1" i="1" dirty="0" smtClean="0">
                <a:solidFill>
                  <a:srgbClr val="0070C0"/>
                </a:solidFill>
              </a:rPr>
              <a:t> </a:t>
            </a:r>
            <a:r>
              <a:rPr lang="fr-FR" sz="2400" b="1" dirty="0" smtClean="0">
                <a:solidFill>
                  <a:srgbClr val="0070C0"/>
                </a:solidFill>
              </a:rPr>
              <a:t>et la réflexion sur les conditions du succès de l’action à mettre en œuvre permettront l’acquisition d’une compétence nouvelle</a:t>
            </a:r>
            <a:endParaRPr lang="fr-FR" sz="2400" b="1" dirty="0">
              <a:solidFill>
                <a:srgbClr val="0070C0"/>
              </a:solidFill>
            </a:endParaRPr>
          </a:p>
        </p:txBody>
      </p:sp>
      <p:grpSp>
        <p:nvGrpSpPr>
          <p:cNvPr id="20" name="Groupe 19"/>
          <p:cNvGrpSpPr/>
          <p:nvPr/>
        </p:nvGrpSpPr>
        <p:grpSpPr>
          <a:xfrm>
            <a:off x="323528" y="4725144"/>
            <a:ext cx="8064896" cy="1512168"/>
            <a:chOff x="323528" y="4725144"/>
            <a:chExt cx="8064896" cy="1512168"/>
          </a:xfrm>
        </p:grpSpPr>
        <p:sp>
          <p:nvSpPr>
            <p:cNvPr id="24" name="Rectangle 23"/>
            <p:cNvSpPr/>
            <p:nvPr/>
          </p:nvSpPr>
          <p:spPr>
            <a:xfrm>
              <a:off x="2411760" y="4797152"/>
              <a:ext cx="5976664" cy="12961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solidFill>
                    <a:schemeClr val="tx2">
                      <a:lumMod val="75000"/>
                    </a:schemeClr>
                  </a:solidFill>
                </a:rPr>
                <a:t>Des situations d’apprentissages pour la mobilisation des Ressources</a:t>
              </a:r>
            </a:p>
          </p:txBody>
        </p:sp>
        <p:sp>
          <p:nvSpPr>
            <p:cNvPr id="22" name="Rectangle 21"/>
            <p:cNvSpPr/>
            <p:nvPr/>
          </p:nvSpPr>
          <p:spPr>
            <a:xfrm>
              <a:off x="323528" y="4725144"/>
              <a:ext cx="2160240" cy="1512168"/>
            </a:xfrm>
            <a:prstGeom prst="rect">
              <a:avLst/>
            </a:prstGeom>
            <a:solidFill>
              <a:srgbClr val="0070C0"/>
            </a:solidFill>
            <a:ln w="82550" cmpd="sng">
              <a:solidFill>
                <a:schemeClr val="bg1"/>
              </a:solidFill>
            </a:ln>
            <a:effectLst>
              <a:outerShdw blurRad="50800" dist="38100" dir="5400000" algn="t" rotWithShape="0">
                <a:prstClr val="black">
                  <a:alpha val="40000"/>
                </a:prstClr>
              </a:outerShdw>
            </a:effectLst>
            <a:scene3d>
              <a:camera prst="orthographicFront"/>
              <a:lightRig rig="threePt" dir="t"/>
            </a:scene3d>
            <a:sp3d extrusionH="6350" prstMaterial="plastic">
              <a:bevelT w="25400"/>
              <a:bevelB w="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b="1" i="1" dirty="0" smtClean="0">
                  <a:latin typeface="Monotype Corsiva" pitchFamily="66" charset="0"/>
                </a:rPr>
                <a:t>Situations d’</a:t>
              </a:r>
              <a:r>
                <a:rPr lang="fr-FR" sz="3000" b="1" i="1" dirty="0" err="1" smtClean="0">
                  <a:latin typeface="Monotype Corsiva" pitchFamily="66" charset="0"/>
                </a:rPr>
                <a:t>intégrationsdidactiques</a:t>
              </a:r>
              <a:endParaRPr lang="fr-FR" sz="3000" dirty="0">
                <a:latin typeface="Monotype Corsiva" pitchFamily="66" charset="0"/>
              </a:endParaRPr>
            </a:p>
          </p:txBody>
        </p:sp>
      </p:grpSp>
      <p:grpSp>
        <p:nvGrpSpPr>
          <p:cNvPr id="19" name="Groupe 18"/>
          <p:cNvGrpSpPr/>
          <p:nvPr/>
        </p:nvGrpSpPr>
        <p:grpSpPr>
          <a:xfrm>
            <a:off x="323528" y="2924944"/>
            <a:ext cx="8064896" cy="1512168"/>
            <a:chOff x="323528" y="2924944"/>
            <a:chExt cx="8064896" cy="1512168"/>
          </a:xfrm>
        </p:grpSpPr>
        <p:sp>
          <p:nvSpPr>
            <p:cNvPr id="23" name="Rectangle 22"/>
            <p:cNvSpPr/>
            <p:nvPr/>
          </p:nvSpPr>
          <p:spPr>
            <a:xfrm>
              <a:off x="2411760" y="2996952"/>
              <a:ext cx="5976664" cy="12961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323528" y="2924944"/>
              <a:ext cx="2160240" cy="1512168"/>
            </a:xfrm>
            <a:prstGeom prst="rect">
              <a:avLst/>
            </a:prstGeom>
            <a:solidFill>
              <a:srgbClr val="0070C0"/>
            </a:solidFill>
            <a:ln w="82550" cmpd="sng">
              <a:solidFill>
                <a:schemeClr val="bg1"/>
              </a:solidFill>
            </a:ln>
            <a:effectLst>
              <a:outerShdw blurRad="50800" dist="38100" dir="5400000" algn="t" rotWithShape="0">
                <a:prstClr val="black">
                  <a:alpha val="40000"/>
                </a:prstClr>
              </a:outerShdw>
            </a:effectLst>
            <a:scene3d>
              <a:camera prst="orthographicFront"/>
              <a:lightRig rig="threePt" dir="t"/>
            </a:scene3d>
            <a:sp3d extrusionH="6350" prstMaterial="plastic">
              <a:bevelT w="25400"/>
              <a:bevelB w="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b="1" i="1" dirty="0" smtClean="0">
                  <a:latin typeface="Monotype Corsiva" pitchFamily="66" charset="0"/>
                </a:rPr>
                <a:t>Situations problèmes didactiques</a:t>
              </a:r>
              <a:endParaRPr lang="fr-FR" sz="3000" dirty="0">
                <a:latin typeface="Monotype Corsiva" pitchFamily="66" charset="0"/>
              </a:endParaRPr>
            </a:p>
          </p:txBody>
        </p:sp>
        <p:sp>
          <p:nvSpPr>
            <p:cNvPr id="25" name="Rectangle 24"/>
            <p:cNvSpPr/>
            <p:nvPr/>
          </p:nvSpPr>
          <p:spPr>
            <a:xfrm>
              <a:off x="2627784" y="3174067"/>
              <a:ext cx="5328592" cy="830997"/>
            </a:xfrm>
            <a:prstGeom prst="rect">
              <a:avLst/>
            </a:prstGeom>
          </p:spPr>
          <p:txBody>
            <a:bodyPr wrap="square">
              <a:spAutoFit/>
            </a:bodyPr>
            <a:lstStyle/>
            <a:p>
              <a:pPr algn="ctr"/>
              <a:r>
                <a:rPr lang="fr-FR" sz="2400" b="1" dirty="0" smtClean="0">
                  <a:solidFill>
                    <a:schemeClr val="tx2">
                      <a:lumMod val="75000"/>
                    </a:schemeClr>
                  </a:solidFill>
                </a:rPr>
                <a:t>Des situations d’apprentissage pour l’acquisition des Ressources</a:t>
              </a:r>
              <a:endParaRPr lang="fr-FR" sz="2400" dirty="0">
                <a:solidFill>
                  <a:schemeClr val="tx2">
                    <a:lumMod val="75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2" name="Freeform 4"/>
          <p:cNvSpPr>
            <a:spLocks/>
          </p:cNvSpPr>
          <p:nvPr/>
        </p:nvSpPr>
        <p:spPr bwMode="gray">
          <a:xfrm>
            <a:off x="4695833" y="980728"/>
            <a:ext cx="3980625" cy="2550138"/>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gradFill rotWithShape="1">
            <a:gsLst>
              <a:gs pos="0">
                <a:srgbClr val="65B737">
                  <a:gamma/>
                  <a:shade val="80000"/>
                  <a:invGamma/>
                </a:srgbClr>
              </a:gs>
              <a:gs pos="100000">
                <a:srgbClr val="65B737"/>
              </a:gs>
            </a:gsLst>
            <a:lin ang="18900000" scaled="1"/>
          </a:gradFill>
          <a:ln w="28575" cmpd="sng">
            <a:solidFill>
              <a:srgbClr val="F8F8F8"/>
            </a:solidFill>
            <a:round/>
            <a:headEnd/>
            <a:tailEnd/>
          </a:ln>
          <a:effectLst>
            <a:outerShdw dist="107763" dir="2700000" algn="ctr" rotWithShape="0">
              <a:srgbClr val="1C1C1C">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4" name="Freeform 6"/>
          <p:cNvSpPr>
            <a:spLocks/>
          </p:cNvSpPr>
          <p:nvPr/>
        </p:nvSpPr>
        <p:spPr bwMode="gray">
          <a:xfrm flipH="1">
            <a:off x="4695833" y="3903199"/>
            <a:ext cx="3980625" cy="2550138"/>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gradFill rotWithShape="1">
            <a:gsLst>
              <a:gs pos="0">
                <a:srgbClr val="CF9F49"/>
              </a:gs>
              <a:gs pos="100000">
                <a:srgbClr val="CF9F49">
                  <a:gamma/>
                  <a:shade val="66275"/>
                  <a:invGamma/>
                </a:srgbClr>
              </a:gs>
            </a:gsLst>
            <a:lin ang="18900000" scaled="1"/>
          </a:gradFill>
          <a:ln w="28575" cmpd="sng">
            <a:solidFill>
              <a:srgbClr val="F8F8F8"/>
            </a:solidFill>
            <a:round/>
            <a:headEnd/>
            <a:tailEnd/>
          </a:ln>
          <a:effectLst>
            <a:outerShdw dist="107763" dir="2700000" algn="ctr" rotWithShape="0">
              <a:srgbClr val="1C1C1C">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5" name="Oval 7"/>
          <p:cNvSpPr>
            <a:spLocks noChangeArrowheads="1"/>
          </p:cNvSpPr>
          <p:nvPr/>
        </p:nvSpPr>
        <p:spPr bwMode="gray">
          <a:xfrm>
            <a:off x="3156761" y="2584768"/>
            <a:ext cx="2649454" cy="2170172"/>
          </a:xfrm>
          <a:prstGeom prst="ellipse">
            <a:avLst/>
          </a:prstGeom>
          <a:solidFill>
            <a:srgbClr val="FEFFFF">
              <a:alpha val="50000"/>
            </a:srgbClr>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22" name="Groupe 21"/>
          <p:cNvGrpSpPr/>
          <p:nvPr/>
        </p:nvGrpSpPr>
        <p:grpSpPr>
          <a:xfrm>
            <a:off x="286526" y="980728"/>
            <a:ext cx="4112894" cy="2550138"/>
            <a:chOff x="286526" y="980728"/>
            <a:chExt cx="4112894" cy="2550138"/>
          </a:xfrm>
        </p:grpSpPr>
        <p:sp>
          <p:nvSpPr>
            <p:cNvPr id="10" name="Freeform 3"/>
            <p:cNvSpPr>
              <a:spLocks/>
            </p:cNvSpPr>
            <p:nvPr/>
          </p:nvSpPr>
          <p:spPr bwMode="gray">
            <a:xfrm flipH="1">
              <a:off x="286526" y="980728"/>
              <a:ext cx="3980625" cy="2550138"/>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gradFill rotWithShape="1">
              <a:gsLst>
                <a:gs pos="0">
                  <a:srgbClr val="4B93D5">
                    <a:gamma/>
                    <a:shade val="69804"/>
                    <a:invGamma/>
                  </a:srgbClr>
                </a:gs>
                <a:gs pos="100000">
                  <a:srgbClr val="4B93D5"/>
                </a:gs>
              </a:gsLst>
              <a:lin ang="18900000" scaled="1"/>
            </a:gradFill>
            <a:ln w="28575" cmpd="sng">
              <a:solidFill>
                <a:srgbClr val="F8F8F8"/>
              </a:solidFill>
              <a:round/>
              <a:headEnd/>
              <a:tailEnd/>
            </a:ln>
            <a:effectLst>
              <a:outerShdw dist="107763" dir="2700000" algn="ctr" rotWithShape="0">
                <a:srgbClr val="1C1C1C">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1" i="0" u="none" strike="noStrike" kern="0" cap="none" spc="0" normalizeH="0" baseline="0" noProof="0" dirty="0" smtClean="0">
                <a:ln>
                  <a:noFill/>
                </a:ln>
                <a:solidFill>
                  <a:sysClr val="windowText" lastClr="000000"/>
                </a:solidFill>
                <a:effectLst/>
                <a:uLnTx/>
                <a:uFillTx/>
              </a:endParaRPr>
            </a:p>
          </p:txBody>
        </p:sp>
        <p:sp>
          <p:nvSpPr>
            <p:cNvPr id="16" name="Text Box 8"/>
            <p:cNvSpPr txBox="1">
              <a:spLocks noChangeArrowheads="1"/>
            </p:cNvSpPr>
            <p:nvPr/>
          </p:nvSpPr>
          <p:spPr bwMode="white">
            <a:xfrm>
              <a:off x="395536" y="1280597"/>
              <a:ext cx="4003884" cy="1815882"/>
            </a:xfrm>
            <a:prstGeom prst="rect">
              <a:avLst/>
            </a:prstGeom>
            <a:noFill/>
            <a:ln w="9525" algn="ctr">
              <a:noFill/>
              <a:miter lim="800000"/>
              <a:headEnd/>
              <a:tailEnd/>
            </a:ln>
            <a:effectLst/>
          </p:spPr>
          <p:txBody>
            <a:bodyPr wrap="square">
              <a:spAutoFit/>
            </a:bodyPr>
            <a:lstStyle/>
            <a:p>
              <a:r>
                <a:rPr lang="fr-FR" sz="2800" b="1" i="1" dirty="0" smtClean="0">
                  <a:solidFill>
                    <a:srgbClr val="002060"/>
                  </a:solidFill>
                  <a:latin typeface="+mj-lt"/>
                </a:rPr>
                <a:t>Complexe</a:t>
              </a:r>
              <a:r>
                <a:rPr lang="fr-FR" sz="2500" b="1" i="1" dirty="0" smtClean="0">
                  <a:solidFill>
                    <a:schemeClr val="bg1"/>
                  </a:solidFill>
                  <a:latin typeface="+mj-lt"/>
                </a:rPr>
                <a:t>: </a:t>
              </a:r>
              <a:r>
                <a:rPr lang="fr-FR" sz="2800" b="1" i="1" dirty="0" smtClean="0">
                  <a:solidFill>
                    <a:schemeClr val="bg1"/>
                  </a:solidFill>
                  <a:latin typeface="+mj-lt"/>
                </a:rPr>
                <a:t>Elle doit activer une organisation dynamique de ressources de </a:t>
              </a:r>
              <a:r>
                <a:rPr lang="fr-FR" sz="2800" b="1" dirty="0" smtClean="0">
                  <a:solidFill>
                    <a:schemeClr val="bg1"/>
                  </a:solidFill>
                  <a:latin typeface="+mj-lt"/>
                </a:rPr>
                <a:t>natures différentes</a:t>
              </a:r>
              <a:endParaRPr lang="fr-FR" sz="2500" b="1" dirty="0" smtClean="0">
                <a:solidFill>
                  <a:schemeClr val="bg1"/>
                </a:solidFill>
              </a:endParaRPr>
            </a:p>
          </p:txBody>
        </p:sp>
      </p:grpSp>
      <p:sp>
        <p:nvSpPr>
          <p:cNvPr id="17" name="Text Box 9"/>
          <p:cNvSpPr txBox="1">
            <a:spLocks noChangeArrowheads="1"/>
          </p:cNvSpPr>
          <p:nvPr/>
        </p:nvSpPr>
        <p:spPr bwMode="white">
          <a:xfrm>
            <a:off x="2501321" y="3154778"/>
            <a:ext cx="4194964" cy="993317"/>
          </a:xfrm>
          <a:prstGeom prst="rect">
            <a:avLst/>
          </a:prstGeom>
          <a:noFill/>
          <a:ln w="9525" algn="ctr">
            <a:noFill/>
            <a:miter lim="800000"/>
            <a:headEnd/>
            <a:tailEnd/>
          </a:ln>
          <a:effectLst/>
        </p:spPr>
        <p:txBody>
          <a:bodyPr wrap="square">
            <a:spAutoFit/>
          </a:bodyPr>
          <a:lstStyle/>
          <a:p>
            <a:pPr lvl="0" algn="ctr">
              <a:spcBef>
                <a:spcPct val="50000"/>
              </a:spcBef>
              <a:defRPr/>
            </a:pPr>
            <a:r>
              <a:rPr lang="fr-FR" sz="2800" b="1" i="1" dirty="0" smtClean="0">
                <a:solidFill>
                  <a:schemeClr val="tx2">
                    <a:lumMod val="75000"/>
                  </a:schemeClr>
                </a:solidFill>
              </a:rPr>
              <a:t>Finalisée vers l’action, dans un but concret</a:t>
            </a:r>
            <a:endParaRPr kumimoji="0" lang="en-US" sz="2800" b="1" i="0" u="none" strike="noStrike" kern="0" cap="none" spc="0" normalizeH="0" baseline="0" noProof="0" dirty="0">
              <a:ln>
                <a:noFill/>
              </a:ln>
              <a:solidFill>
                <a:schemeClr val="tx2">
                  <a:lumMod val="75000"/>
                </a:schemeClr>
              </a:solidFill>
              <a:effectLst/>
              <a:uLnTx/>
              <a:uFillTx/>
              <a:latin typeface="Calibri" pitchFamily="34" charset="0"/>
              <a:cs typeface="Calibri" pitchFamily="34" charset="0"/>
            </a:endParaRPr>
          </a:p>
        </p:txBody>
      </p:sp>
      <p:grpSp>
        <p:nvGrpSpPr>
          <p:cNvPr id="23" name="Groupe 22"/>
          <p:cNvGrpSpPr/>
          <p:nvPr/>
        </p:nvGrpSpPr>
        <p:grpSpPr>
          <a:xfrm>
            <a:off x="286526" y="3903199"/>
            <a:ext cx="4069451" cy="2550138"/>
            <a:chOff x="286526" y="3903199"/>
            <a:chExt cx="4069451" cy="2550138"/>
          </a:xfrm>
        </p:grpSpPr>
        <p:sp>
          <p:nvSpPr>
            <p:cNvPr id="13" name="Freeform 5"/>
            <p:cNvSpPr>
              <a:spLocks/>
            </p:cNvSpPr>
            <p:nvPr/>
          </p:nvSpPr>
          <p:spPr bwMode="gray">
            <a:xfrm>
              <a:off x="286526" y="3903199"/>
              <a:ext cx="3980625" cy="2550138"/>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gradFill rotWithShape="1">
              <a:gsLst>
                <a:gs pos="0">
                  <a:srgbClr val="C382D0"/>
                </a:gs>
                <a:gs pos="100000">
                  <a:srgbClr val="C382D0">
                    <a:gamma/>
                    <a:shade val="76078"/>
                    <a:invGamma/>
                  </a:srgbClr>
                </a:gs>
              </a:gsLst>
              <a:lin ang="18900000" scaled="1"/>
            </a:gradFill>
            <a:ln w="28575" cmpd="sng">
              <a:solidFill>
                <a:srgbClr val="F8F8F8"/>
              </a:solidFill>
              <a:round/>
              <a:headEnd/>
              <a:tailEnd/>
            </a:ln>
            <a:effectLst>
              <a:outerShdw dist="107763" dir="2700000" algn="ctr" rotWithShape="0">
                <a:srgbClr val="1C1C1C">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8" name="Text Box 10"/>
            <p:cNvSpPr txBox="1">
              <a:spLocks noChangeArrowheads="1"/>
            </p:cNvSpPr>
            <p:nvPr/>
          </p:nvSpPr>
          <p:spPr bwMode="white">
            <a:xfrm>
              <a:off x="395538" y="4175209"/>
              <a:ext cx="3960439" cy="2123658"/>
            </a:xfrm>
            <a:prstGeom prst="rect">
              <a:avLst/>
            </a:prstGeom>
            <a:noFill/>
            <a:ln w="9525" algn="ctr">
              <a:noFill/>
              <a:miter lim="800000"/>
              <a:headEnd/>
              <a:tailEnd/>
            </a:ln>
            <a:effectLst/>
          </p:spPr>
          <p:txBody>
            <a:bodyPr wrap="square">
              <a:spAutoFit/>
            </a:bodyPr>
            <a:lstStyle/>
            <a:p>
              <a:r>
                <a:rPr lang="fr-FR" sz="2800" b="1" i="1" dirty="0" smtClean="0">
                  <a:solidFill>
                    <a:srgbClr val="002060"/>
                  </a:solidFill>
                  <a:latin typeface="+mj-lt"/>
                </a:rPr>
                <a:t>Ouverte</a:t>
              </a:r>
              <a:r>
                <a:rPr lang="fr-FR" sz="2600" b="1" i="1" dirty="0" smtClean="0"/>
                <a:t>: </a:t>
              </a:r>
              <a:r>
                <a:rPr lang="fr-FR" sz="2600" b="1" i="1" dirty="0" smtClean="0">
                  <a:solidFill>
                    <a:schemeClr val="bg1"/>
                  </a:solidFill>
                  <a:latin typeface="+mj-lt"/>
                </a:rPr>
                <a:t>La démarche comme le produit attendu</a:t>
              </a:r>
            </a:p>
            <a:p>
              <a:r>
                <a:rPr lang="fr-FR" sz="2600" b="1" i="1" dirty="0" smtClean="0">
                  <a:solidFill>
                    <a:schemeClr val="bg1"/>
                  </a:solidFill>
                  <a:latin typeface="+mj-lt"/>
                </a:rPr>
                <a:t> ne sont pas complètement</a:t>
              </a:r>
            </a:p>
            <a:p>
              <a:r>
                <a:rPr lang="fr-FR" sz="2600" b="1" i="1" dirty="0" smtClean="0">
                  <a:solidFill>
                    <a:schemeClr val="bg1"/>
                  </a:solidFill>
                  <a:latin typeface="+mj-lt"/>
                </a:rPr>
                <a:t>définis, car plusieurs solutions coexistent</a:t>
              </a:r>
              <a:endParaRPr lang="en-US" sz="2600" b="1" i="1" dirty="0">
                <a:solidFill>
                  <a:schemeClr val="bg1"/>
                </a:solidFill>
                <a:latin typeface="+mj-lt"/>
              </a:endParaRPr>
            </a:p>
          </p:txBody>
        </p:sp>
      </p:grpSp>
      <p:sp>
        <p:nvSpPr>
          <p:cNvPr id="19" name="Text Box 11"/>
          <p:cNvSpPr txBox="1">
            <a:spLocks noChangeArrowheads="1"/>
          </p:cNvSpPr>
          <p:nvPr/>
        </p:nvSpPr>
        <p:spPr bwMode="white">
          <a:xfrm>
            <a:off x="4814105" y="1247562"/>
            <a:ext cx="3862351" cy="1815882"/>
          </a:xfrm>
          <a:prstGeom prst="rect">
            <a:avLst/>
          </a:prstGeom>
          <a:noFill/>
          <a:ln w="9525" algn="ctr">
            <a:noFill/>
            <a:miter lim="800000"/>
            <a:headEnd/>
            <a:tailEnd/>
          </a:ln>
          <a:effectLst/>
        </p:spPr>
        <p:txBody>
          <a:bodyPr wrap="square">
            <a:spAutoFit/>
          </a:bodyPr>
          <a:lstStyle/>
          <a:p>
            <a:r>
              <a:rPr lang="fr-FR" sz="2800" b="1" i="1" dirty="0" smtClean="0">
                <a:solidFill>
                  <a:srgbClr val="002060"/>
                </a:solidFill>
                <a:latin typeface="+mj-lt"/>
              </a:rPr>
              <a:t>Interactive</a:t>
            </a:r>
            <a:r>
              <a:rPr lang="fr-FR" sz="2400" b="1" i="1" dirty="0" smtClean="0"/>
              <a:t>: </a:t>
            </a:r>
            <a:r>
              <a:rPr lang="fr-FR" sz="2800" b="1" i="1" dirty="0" smtClean="0">
                <a:solidFill>
                  <a:schemeClr val="bg1"/>
                </a:solidFill>
                <a:latin typeface="+mj-lt"/>
              </a:rPr>
              <a:t>L’apprentissage passe par une interaction avec le milieu. </a:t>
            </a:r>
            <a:endParaRPr lang="en-US" sz="2500" b="1" i="1" dirty="0">
              <a:solidFill>
                <a:schemeClr val="bg1"/>
              </a:solidFill>
              <a:latin typeface="+mj-lt"/>
            </a:endParaRPr>
          </a:p>
        </p:txBody>
      </p:sp>
      <p:sp>
        <p:nvSpPr>
          <p:cNvPr id="20" name="Rectangle 19"/>
          <p:cNvSpPr/>
          <p:nvPr/>
        </p:nvSpPr>
        <p:spPr>
          <a:xfrm>
            <a:off x="179512" y="188640"/>
            <a:ext cx="8640960" cy="830997"/>
          </a:xfrm>
          <a:prstGeom prst="rect">
            <a:avLst/>
          </a:prstGeom>
        </p:spPr>
        <p:txBody>
          <a:bodyPr wrap="square">
            <a:spAutoFit/>
          </a:bodyPr>
          <a:lstStyle/>
          <a:p>
            <a:r>
              <a:rPr lang="fr-FR" sz="2400" b="1" dirty="0" smtClean="0">
                <a:solidFill>
                  <a:schemeClr val="tx2"/>
                </a:solidFill>
              </a:rPr>
              <a:t>Pour être efficace en termes d’acquisition des compétences, la tâche-problème doit être:</a:t>
            </a:r>
            <a:endParaRPr lang="fr-FR" sz="2400" b="1" dirty="0">
              <a:solidFill>
                <a:schemeClr val="tx2"/>
              </a:solidFill>
            </a:endParaRPr>
          </a:p>
        </p:txBody>
      </p:sp>
      <p:sp>
        <p:nvSpPr>
          <p:cNvPr id="21" name="ZoneTexte 20"/>
          <p:cNvSpPr txBox="1"/>
          <p:nvPr/>
        </p:nvSpPr>
        <p:spPr>
          <a:xfrm>
            <a:off x="4788024" y="4277414"/>
            <a:ext cx="3816424" cy="1815882"/>
          </a:xfrm>
          <a:prstGeom prst="rect">
            <a:avLst/>
          </a:prstGeom>
          <a:noFill/>
        </p:spPr>
        <p:txBody>
          <a:bodyPr wrap="square" rtlCol="0">
            <a:spAutoFit/>
          </a:bodyPr>
          <a:lstStyle/>
          <a:p>
            <a:r>
              <a:rPr lang="fr-FR" sz="2800" b="1" i="1" dirty="0" smtClean="0">
                <a:solidFill>
                  <a:srgbClr val="002060"/>
                </a:solidFill>
                <a:latin typeface="+mj-lt"/>
              </a:rPr>
              <a:t>Inédite</a:t>
            </a:r>
            <a:r>
              <a:rPr lang="fr-FR" b="1" i="1" dirty="0" smtClean="0"/>
              <a:t>: </a:t>
            </a:r>
            <a:r>
              <a:rPr lang="fr-FR" sz="2800" b="1" i="1" dirty="0" smtClean="0">
                <a:solidFill>
                  <a:schemeClr val="bg1"/>
                </a:solidFill>
                <a:latin typeface="+mj-lt"/>
              </a:rPr>
              <a:t>le contenu</a:t>
            </a:r>
          </a:p>
          <a:p>
            <a:r>
              <a:rPr lang="fr-FR" sz="2800" b="1" i="1" dirty="0" smtClean="0">
                <a:solidFill>
                  <a:schemeClr val="bg1"/>
                </a:solidFill>
                <a:latin typeface="+mj-lt"/>
              </a:rPr>
              <a:t>change, de manière à ne pas permettre la simple répétition d’un acquis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ircle(in)">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heckerboard(across)">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7" grpId="0"/>
      <p:bldP spid="19"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9" name="Groupe 8"/>
          <p:cNvGrpSpPr/>
          <p:nvPr/>
        </p:nvGrpSpPr>
        <p:grpSpPr>
          <a:xfrm>
            <a:off x="347810" y="188640"/>
            <a:ext cx="8256342" cy="792088"/>
            <a:chOff x="2448077" y="2780928"/>
            <a:chExt cx="6174308" cy="1152128"/>
          </a:xfrm>
        </p:grpSpPr>
        <p:grpSp>
          <p:nvGrpSpPr>
            <p:cNvPr id="10" name="Group 11"/>
            <p:cNvGrpSpPr>
              <a:grpSpLocks/>
            </p:cNvGrpSpPr>
            <p:nvPr/>
          </p:nvGrpSpPr>
          <p:grpSpPr bwMode="auto">
            <a:xfrm>
              <a:off x="2483768" y="2780928"/>
              <a:ext cx="6138617" cy="1152128"/>
              <a:chOff x="1314" y="1782"/>
              <a:chExt cx="3203" cy="582"/>
            </a:xfrm>
          </p:grpSpPr>
          <p:sp>
            <p:nvSpPr>
              <p:cNvPr id="13" name="AutoShape 12"/>
              <p:cNvSpPr>
                <a:spLocks noChangeArrowheads="1"/>
              </p:cNvSpPr>
              <p:nvPr/>
            </p:nvSpPr>
            <p:spPr bwMode="gray">
              <a:xfrm>
                <a:off x="1314" y="1782"/>
                <a:ext cx="3203" cy="582"/>
              </a:xfrm>
              <a:prstGeom prst="roundRect">
                <a:avLst>
                  <a:gd name="adj" fmla="val 16667"/>
                </a:avLst>
              </a:prstGeom>
              <a:gradFill rotWithShape="1">
                <a:gsLst>
                  <a:gs pos="0">
                    <a:srgbClr val="79CE24">
                      <a:gamma/>
                      <a:shade val="66275"/>
                      <a:invGamma/>
                    </a:srgbClr>
                  </a:gs>
                  <a:gs pos="100000">
                    <a:srgbClr val="79CE24"/>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79CE24"/>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4" name="Line 13"/>
              <p:cNvSpPr>
                <a:spLocks noChangeShapeType="1"/>
              </p:cNvSpPr>
              <p:nvPr/>
            </p:nvSpPr>
            <p:spPr bwMode="gray">
              <a:xfrm>
                <a:off x="1418" y="2361"/>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5" name="Line 14"/>
              <p:cNvSpPr>
                <a:spLocks noChangeShapeType="1"/>
              </p:cNvSpPr>
              <p:nvPr/>
            </p:nvSpPr>
            <p:spPr bwMode="gray">
              <a:xfrm>
                <a:off x="1392" y="1818"/>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12" name="Text Box 11"/>
            <p:cNvSpPr txBox="1">
              <a:spLocks noChangeArrowheads="1"/>
            </p:cNvSpPr>
            <p:nvPr/>
          </p:nvSpPr>
          <p:spPr bwMode="gray">
            <a:xfrm>
              <a:off x="2448077" y="2888199"/>
              <a:ext cx="6120680" cy="940118"/>
            </a:xfrm>
            <a:prstGeom prst="rect">
              <a:avLst/>
            </a:prstGeom>
            <a:noFill/>
            <a:ln w="9525" algn="ctr">
              <a:noFill/>
              <a:miter lim="800000"/>
              <a:headEnd/>
              <a:tailEnd/>
            </a:ln>
          </p:spPr>
          <p:txBody>
            <a:bodyPr wrap="square">
              <a:spAutoFit/>
            </a:bodyPr>
            <a:lstStyle/>
            <a:p>
              <a:pPr algn="ctr" eaLnBrk="0" hangingPunct="0"/>
              <a:r>
                <a:rPr lang="fr-FR" sz="3600" b="1" dirty="0" smtClean="0">
                  <a:solidFill>
                    <a:schemeClr val="bg1"/>
                  </a:solidFill>
                  <a:latin typeface="Monotype Corsiva" pitchFamily="66" charset="0"/>
                  <a:cs typeface="Arial" charset="0"/>
                </a:rPr>
                <a:t>Rôle du professeur </a:t>
              </a:r>
              <a:endParaRPr lang="fr-FR" sz="3600" b="1" dirty="0">
                <a:solidFill>
                  <a:schemeClr val="bg1"/>
                </a:solidFill>
                <a:latin typeface="Monotype Corsiva" pitchFamily="66" charset="0"/>
                <a:cs typeface="Arial" charset="0"/>
              </a:endParaRPr>
            </a:p>
          </p:txBody>
        </p:sp>
      </p:grpSp>
      <p:sp>
        <p:nvSpPr>
          <p:cNvPr id="17" name="Rectangle 16"/>
          <p:cNvSpPr/>
          <p:nvPr/>
        </p:nvSpPr>
        <p:spPr>
          <a:xfrm>
            <a:off x="35496" y="1196752"/>
            <a:ext cx="9108504" cy="892552"/>
          </a:xfrm>
          <a:prstGeom prst="rect">
            <a:avLst/>
          </a:prstGeom>
        </p:spPr>
        <p:txBody>
          <a:bodyPr wrap="square">
            <a:spAutoFit/>
          </a:bodyPr>
          <a:lstStyle/>
          <a:p>
            <a:r>
              <a:rPr lang="fr-FR" sz="2550" dirty="0" smtClean="0">
                <a:solidFill>
                  <a:srgbClr val="00B0F0"/>
                </a:solidFill>
                <a:latin typeface="Monotype Corsiva" pitchFamily="66" charset="0"/>
              </a:rPr>
              <a:t>L’</a:t>
            </a:r>
            <a:r>
              <a:rPr lang="fr-FR" sz="2550" i="1" dirty="0" smtClean="0">
                <a:solidFill>
                  <a:srgbClr val="00B0F0"/>
                </a:solidFill>
                <a:latin typeface="Monotype Corsiva" pitchFamily="66" charset="0"/>
              </a:rPr>
              <a:t>enseignant devra donc conduire l’élève dans une démarche de distanciation </a:t>
            </a:r>
            <a:r>
              <a:rPr lang="fr-FR" sz="2550" dirty="0" smtClean="0">
                <a:solidFill>
                  <a:srgbClr val="00B0F0"/>
                </a:solidFill>
                <a:latin typeface="Monotype Corsiva" pitchFamily="66" charset="0"/>
              </a:rPr>
              <a:t>et de réflexion sur ses propres actions </a:t>
            </a:r>
            <a:endParaRPr lang="fr-FR" sz="2550" dirty="0">
              <a:solidFill>
                <a:srgbClr val="00B0F0"/>
              </a:solidFill>
              <a:latin typeface="Monotype Corsiva" pitchFamily="66" charset="0"/>
            </a:endParaRPr>
          </a:p>
        </p:txBody>
      </p:sp>
      <p:grpSp>
        <p:nvGrpSpPr>
          <p:cNvPr id="60" name="Group 29"/>
          <p:cNvGrpSpPr>
            <a:grpSpLocks/>
          </p:cNvGrpSpPr>
          <p:nvPr/>
        </p:nvGrpSpPr>
        <p:grpSpPr bwMode="auto">
          <a:xfrm>
            <a:off x="1056184" y="2289448"/>
            <a:ext cx="7332240" cy="1206624"/>
            <a:chOff x="720" y="1392"/>
            <a:chExt cx="4058" cy="480"/>
          </a:xfrm>
        </p:grpSpPr>
        <p:sp>
          <p:nvSpPr>
            <p:cNvPr id="61" name="AutoShape 30"/>
            <p:cNvSpPr>
              <a:spLocks noChangeArrowheads="1"/>
            </p:cNvSpPr>
            <p:nvPr/>
          </p:nvSpPr>
          <p:spPr bwMode="gray">
            <a:xfrm>
              <a:off x="720" y="1392"/>
              <a:ext cx="4058" cy="480"/>
            </a:xfrm>
            <a:prstGeom prst="roundRect">
              <a:avLst>
                <a:gd name="adj" fmla="val 17509"/>
              </a:avLst>
            </a:prstGeom>
            <a:gradFill rotWithShape="1">
              <a:gsLst>
                <a:gs pos="0">
                  <a:srgbClr val="BE46B0"/>
                </a:gs>
                <a:gs pos="50000">
                  <a:srgbClr val="BE46B0">
                    <a:gamma/>
                    <a:shade val="92157"/>
                    <a:invGamma/>
                  </a:srgbClr>
                </a:gs>
                <a:gs pos="100000">
                  <a:srgbClr val="BE46B0"/>
                </a:gs>
              </a:gsLst>
              <a:lin ang="5400000" scaled="1"/>
            </a:gradFill>
            <a:ln w="9525">
              <a:noFill/>
              <a:round/>
              <a:headEnd/>
              <a:tailEnd/>
            </a:ln>
            <a:effectLst/>
          </p:spPr>
          <p:txBody>
            <a:bodyPr wrap="none" anchor="ctr"/>
            <a:lstStyle/>
            <a:p>
              <a:pPr lvl="0" algn="ctr"/>
              <a:r>
                <a:rPr lang="fr-FR" sz="2400" b="1" dirty="0" smtClean="0">
                  <a:solidFill>
                    <a:schemeClr val="bg1"/>
                  </a:solidFill>
                </a:rPr>
                <a:t>Identifier correctement ce qui fait problème dans la</a:t>
              </a:r>
            </a:p>
            <a:p>
              <a:pPr lvl="0" algn="ctr"/>
              <a:r>
                <a:rPr lang="fr-FR" sz="2400" b="1" dirty="0" smtClean="0">
                  <a:solidFill>
                    <a:schemeClr val="bg1"/>
                  </a:solidFill>
                </a:rPr>
                <a:t> tâche demandée</a:t>
              </a:r>
              <a:endParaRPr kumimoji="0" lang="fr-FR" sz="2400" b="1" i="0" u="none" strike="noStrike" kern="0" cap="none" spc="0" normalizeH="0" baseline="0" noProof="0" dirty="0" smtClean="0">
                <a:ln>
                  <a:noFill/>
                </a:ln>
                <a:solidFill>
                  <a:schemeClr val="bg1"/>
                </a:solidFill>
                <a:effectLst/>
                <a:uLnTx/>
                <a:uFillTx/>
              </a:endParaRPr>
            </a:p>
          </p:txBody>
        </p:sp>
        <p:grpSp>
          <p:nvGrpSpPr>
            <p:cNvPr id="62" name="Group 31"/>
            <p:cNvGrpSpPr>
              <a:grpSpLocks/>
            </p:cNvGrpSpPr>
            <p:nvPr/>
          </p:nvGrpSpPr>
          <p:grpSpPr bwMode="auto">
            <a:xfrm>
              <a:off x="730" y="1407"/>
              <a:ext cx="4043" cy="444"/>
              <a:chOff x="744" y="1407"/>
              <a:chExt cx="3988" cy="444"/>
            </a:xfrm>
          </p:grpSpPr>
          <p:sp>
            <p:nvSpPr>
              <p:cNvPr id="63" name="AutoShape 32"/>
              <p:cNvSpPr>
                <a:spLocks noChangeArrowheads="1"/>
              </p:cNvSpPr>
              <p:nvPr/>
            </p:nvSpPr>
            <p:spPr bwMode="gray">
              <a:xfrm>
                <a:off x="744" y="1736"/>
                <a:ext cx="3988" cy="115"/>
              </a:xfrm>
              <a:prstGeom prst="roundRect">
                <a:avLst>
                  <a:gd name="adj" fmla="val 50000"/>
                </a:avLst>
              </a:prstGeom>
              <a:gradFill rotWithShape="1">
                <a:gsLst>
                  <a:gs pos="0">
                    <a:srgbClr val="BE46B0">
                      <a:alpha val="0"/>
                    </a:srgbClr>
                  </a:gs>
                  <a:gs pos="100000">
                    <a:srgbClr val="BE46B0">
                      <a:gamma/>
                      <a:tint val="41176"/>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64" name="AutoShape 33"/>
              <p:cNvSpPr>
                <a:spLocks noChangeArrowheads="1"/>
              </p:cNvSpPr>
              <p:nvPr/>
            </p:nvSpPr>
            <p:spPr bwMode="gray">
              <a:xfrm>
                <a:off x="744" y="1407"/>
                <a:ext cx="3988" cy="115"/>
              </a:xfrm>
              <a:prstGeom prst="roundRect">
                <a:avLst>
                  <a:gd name="adj" fmla="val 50000"/>
                </a:avLst>
              </a:prstGeom>
              <a:gradFill rotWithShape="1">
                <a:gsLst>
                  <a:gs pos="0">
                    <a:srgbClr val="BE46B0">
                      <a:gamma/>
                      <a:tint val="33333"/>
                      <a:invGamma/>
                    </a:srgbClr>
                  </a:gs>
                  <a:gs pos="100000">
                    <a:srgbClr val="BE46B0">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grpSp>
        <p:nvGrpSpPr>
          <p:cNvPr id="65" name="Group 34"/>
          <p:cNvGrpSpPr>
            <a:grpSpLocks/>
          </p:cNvGrpSpPr>
          <p:nvPr/>
        </p:nvGrpSpPr>
        <p:grpSpPr bwMode="auto">
          <a:xfrm>
            <a:off x="827584" y="2060848"/>
            <a:ext cx="717204" cy="608013"/>
            <a:chOff x="579" y="1386"/>
            <a:chExt cx="385" cy="383"/>
          </a:xfrm>
        </p:grpSpPr>
        <p:sp>
          <p:nvSpPr>
            <p:cNvPr id="66" name="Oval 35"/>
            <p:cNvSpPr>
              <a:spLocks noChangeArrowheads="1"/>
            </p:cNvSpPr>
            <p:nvPr/>
          </p:nvSpPr>
          <p:spPr bwMode="gray">
            <a:xfrm>
              <a:off x="579" y="1386"/>
              <a:ext cx="385" cy="383"/>
            </a:xfrm>
            <a:prstGeom prst="ellipse">
              <a:avLst/>
            </a:prstGeom>
            <a:solidFill>
              <a:srgbClr val="80808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67" name="Group 36"/>
            <p:cNvGrpSpPr>
              <a:grpSpLocks/>
            </p:cNvGrpSpPr>
            <p:nvPr/>
          </p:nvGrpSpPr>
          <p:grpSpPr bwMode="auto">
            <a:xfrm>
              <a:off x="587" y="1392"/>
              <a:ext cx="369" cy="369"/>
              <a:chOff x="587" y="1392"/>
              <a:chExt cx="369" cy="369"/>
            </a:xfrm>
          </p:grpSpPr>
          <p:sp>
            <p:nvSpPr>
              <p:cNvPr id="68" name="Oval 37"/>
              <p:cNvSpPr>
                <a:spLocks noChangeArrowheads="1"/>
              </p:cNvSpPr>
              <p:nvPr/>
            </p:nvSpPr>
            <p:spPr bwMode="gray">
              <a:xfrm>
                <a:off x="587" y="1392"/>
                <a:ext cx="369" cy="369"/>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69" name="Oval 38"/>
              <p:cNvSpPr>
                <a:spLocks noChangeArrowheads="1"/>
              </p:cNvSpPr>
              <p:nvPr/>
            </p:nvSpPr>
            <p:spPr bwMode="gray">
              <a:xfrm>
                <a:off x="592" y="1394"/>
                <a:ext cx="359" cy="360"/>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70" name="Oval 39"/>
              <p:cNvSpPr>
                <a:spLocks noChangeArrowheads="1"/>
              </p:cNvSpPr>
              <p:nvPr/>
            </p:nvSpPr>
            <p:spPr bwMode="gray">
              <a:xfrm>
                <a:off x="596" y="1397"/>
                <a:ext cx="342" cy="33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71" name="Oval 40"/>
              <p:cNvSpPr>
                <a:spLocks noChangeArrowheads="1"/>
              </p:cNvSpPr>
              <p:nvPr/>
            </p:nvSpPr>
            <p:spPr bwMode="gray">
              <a:xfrm>
                <a:off x="615" y="1407"/>
                <a:ext cx="305" cy="273"/>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sp>
        <p:nvSpPr>
          <p:cNvPr id="72" name="Text Box 41"/>
          <p:cNvSpPr txBox="1">
            <a:spLocks noChangeArrowheads="1"/>
          </p:cNvSpPr>
          <p:nvPr/>
        </p:nvSpPr>
        <p:spPr bwMode="gray">
          <a:xfrm>
            <a:off x="935533" y="2130698"/>
            <a:ext cx="447088" cy="457200"/>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400" b="1" i="0" u="none" strike="noStrike" kern="0" cap="none" spc="0" normalizeH="0" baseline="0" noProof="0" smtClean="0">
                <a:ln>
                  <a:noFill/>
                </a:ln>
                <a:solidFill>
                  <a:srgbClr val="080808"/>
                </a:solidFill>
                <a:effectLst/>
                <a:uLnTx/>
                <a:uFillTx/>
              </a:rPr>
              <a:t>1</a:t>
            </a:r>
          </a:p>
        </p:txBody>
      </p:sp>
      <p:grpSp>
        <p:nvGrpSpPr>
          <p:cNvPr id="73" name="Group 42"/>
          <p:cNvGrpSpPr>
            <a:grpSpLocks/>
          </p:cNvGrpSpPr>
          <p:nvPr/>
        </p:nvGrpSpPr>
        <p:grpSpPr bwMode="auto">
          <a:xfrm>
            <a:off x="1056184" y="3729608"/>
            <a:ext cx="7332240" cy="1206624"/>
            <a:chOff x="720" y="1392"/>
            <a:chExt cx="4058" cy="480"/>
          </a:xfrm>
        </p:grpSpPr>
        <p:sp>
          <p:nvSpPr>
            <p:cNvPr id="74" name="AutoShape 43"/>
            <p:cNvSpPr>
              <a:spLocks noChangeArrowheads="1"/>
            </p:cNvSpPr>
            <p:nvPr/>
          </p:nvSpPr>
          <p:spPr bwMode="gray">
            <a:xfrm>
              <a:off x="720" y="1392"/>
              <a:ext cx="4058" cy="480"/>
            </a:xfrm>
            <a:prstGeom prst="roundRect">
              <a:avLst>
                <a:gd name="adj" fmla="val 17509"/>
              </a:avLst>
            </a:prstGeom>
            <a:gradFill rotWithShape="1">
              <a:gsLst>
                <a:gs pos="0">
                  <a:srgbClr val="057AE5"/>
                </a:gs>
                <a:gs pos="50000">
                  <a:srgbClr val="057AE5">
                    <a:gamma/>
                    <a:shade val="89020"/>
                    <a:invGamma/>
                  </a:srgbClr>
                </a:gs>
                <a:gs pos="100000">
                  <a:srgbClr val="057AE5"/>
                </a:gs>
              </a:gsLst>
              <a:lin ang="5400000" scaled="1"/>
            </a:gradFill>
            <a:ln w="9525">
              <a:noFill/>
              <a:round/>
              <a:headEnd/>
              <a:tailEnd/>
            </a:ln>
            <a:effectLst/>
          </p:spPr>
          <p:txBody>
            <a:bodyPr wrap="none" anchor="ctr"/>
            <a:lstStyle/>
            <a:p>
              <a:pPr lvl="0" algn="ctr"/>
              <a:r>
                <a:rPr lang="fr-FR" sz="2400" b="1" dirty="0" smtClean="0">
                  <a:solidFill>
                    <a:schemeClr val="bg1"/>
                  </a:solidFill>
                </a:rPr>
                <a:t>Déterminer les ressources qui seront nécessaires</a:t>
              </a:r>
              <a:endParaRPr kumimoji="0" lang="fr-FR" sz="2400" b="1" i="0" u="none" strike="noStrike" kern="0" cap="none" spc="0" normalizeH="0" baseline="0" noProof="0" dirty="0" smtClean="0">
                <a:ln>
                  <a:noFill/>
                </a:ln>
                <a:solidFill>
                  <a:schemeClr val="bg1"/>
                </a:solidFill>
                <a:effectLst/>
                <a:uLnTx/>
                <a:uFillTx/>
              </a:endParaRPr>
            </a:p>
          </p:txBody>
        </p:sp>
        <p:grpSp>
          <p:nvGrpSpPr>
            <p:cNvPr id="75" name="Group 44"/>
            <p:cNvGrpSpPr>
              <a:grpSpLocks/>
            </p:cNvGrpSpPr>
            <p:nvPr/>
          </p:nvGrpSpPr>
          <p:grpSpPr bwMode="auto">
            <a:xfrm>
              <a:off x="730" y="1407"/>
              <a:ext cx="4043" cy="444"/>
              <a:chOff x="744" y="1407"/>
              <a:chExt cx="3988" cy="444"/>
            </a:xfrm>
          </p:grpSpPr>
          <p:sp>
            <p:nvSpPr>
              <p:cNvPr id="76" name="AutoShape 45"/>
              <p:cNvSpPr>
                <a:spLocks noChangeArrowheads="1"/>
              </p:cNvSpPr>
              <p:nvPr/>
            </p:nvSpPr>
            <p:spPr bwMode="gray">
              <a:xfrm>
                <a:off x="744" y="1736"/>
                <a:ext cx="3988" cy="115"/>
              </a:xfrm>
              <a:prstGeom prst="roundRect">
                <a:avLst>
                  <a:gd name="adj" fmla="val 50000"/>
                </a:avLst>
              </a:prstGeom>
              <a:gradFill rotWithShape="1">
                <a:gsLst>
                  <a:gs pos="0">
                    <a:srgbClr val="057AE5">
                      <a:alpha val="0"/>
                    </a:srgbClr>
                  </a:gs>
                  <a:gs pos="100000">
                    <a:srgbClr val="057AE5">
                      <a:gamma/>
                      <a:tint val="41176"/>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77" name="AutoShape 46"/>
              <p:cNvSpPr>
                <a:spLocks noChangeArrowheads="1"/>
              </p:cNvSpPr>
              <p:nvPr/>
            </p:nvSpPr>
            <p:spPr bwMode="gray">
              <a:xfrm>
                <a:off x="744" y="1407"/>
                <a:ext cx="3988" cy="115"/>
              </a:xfrm>
              <a:prstGeom prst="roundRect">
                <a:avLst>
                  <a:gd name="adj" fmla="val 50000"/>
                </a:avLst>
              </a:prstGeom>
              <a:gradFill rotWithShape="1">
                <a:gsLst>
                  <a:gs pos="0">
                    <a:srgbClr val="057AE5">
                      <a:gamma/>
                      <a:tint val="33333"/>
                      <a:invGamma/>
                    </a:srgbClr>
                  </a:gs>
                  <a:gs pos="100000">
                    <a:srgbClr val="057AE5">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grpSp>
        <p:nvGrpSpPr>
          <p:cNvPr id="78" name="Group 47"/>
          <p:cNvGrpSpPr>
            <a:grpSpLocks/>
          </p:cNvGrpSpPr>
          <p:nvPr/>
        </p:nvGrpSpPr>
        <p:grpSpPr bwMode="auto">
          <a:xfrm>
            <a:off x="827584" y="3501008"/>
            <a:ext cx="717204" cy="608013"/>
            <a:chOff x="579" y="1386"/>
            <a:chExt cx="385" cy="383"/>
          </a:xfrm>
        </p:grpSpPr>
        <p:sp>
          <p:nvSpPr>
            <p:cNvPr id="79" name="Oval 48"/>
            <p:cNvSpPr>
              <a:spLocks noChangeArrowheads="1"/>
            </p:cNvSpPr>
            <p:nvPr/>
          </p:nvSpPr>
          <p:spPr bwMode="gray">
            <a:xfrm>
              <a:off x="579" y="1386"/>
              <a:ext cx="385" cy="383"/>
            </a:xfrm>
            <a:prstGeom prst="ellipse">
              <a:avLst/>
            </a:prstGeom>
            <a:solidFill>
              <a:srgbClr val="80808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80" name="Group 49"/>
            <p:cNvGrpSpPr>
              <a:grpSpLocks/>
            </p:cNvGrpSpPr>
            <p:nvPr/>
          </p:nvGrpSpPr>
          <p:grpSpPr bwMode="auto">
            <a:xfrm>
              <a:off x="587" y="1392"/>
              <a:ext cx="369" cy="369"/>
              <a:chOff x="587" y="1392"/>
              <a:chExt cx="369" cy="369"/>
            </a:xfrm>
          </p:grpSpPr>
          <p:sp>
            <p:nvSpPr>
              <p:cNvPr id="81" name="Oval 50"/>
              <p:cNvSpPr>
                <a:spLocks noChangeArrowheads="1"/>
              </p:cNvSpPr>
              <p:nvPr/>
            </p:nvSpPr>
            <p:spPr bwMode="gray">
              <a:xfrm>
                <a:off x="587" y="1392"/>
                <a:ext cx="369" cy="369"/>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82" name="Oval 51"/>
              <p:cNvSpPr>
                <a:spLocks noChangeArrowheads="1"/>
              </p:cNvSpPr>
              <p:nvPr/>
            </p:nvSpPr>
            <p:spPr bwMode="gray">
              <a:xfrm>
                <a:off x="592" y="1394"/>
                <a:ext cx="359" cy="360"/>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83" name="Oval 52"/>
              <p:cNvSpPr>
                <a:spLocks noChangeArrowheads="1"/>
              </p:cNvSpPr>
              <p:nvPr/>
            </p:nvSpPr>
            <p:spPr bwMode="gray">
              <a:xfrm>
                <a:off x="596" y="1397"/>
                <a:ext cx="342" cy="33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84" name="Oval 53"/>
              <p:cNvSpPr>
                <a:spLocks noChangeArrowheads="1"/>
              </p:cNvSpPr>
              <p:nvPr/>
            </p:nvSpPr>
            <p:spPr bwMode="gray">
              <a:xfrm>
                <a:off x="615" y="1407"/>
                <a:ext cx="305" cy="273"/>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sp>
        <p:nvSpPr>
          <p:cNvPr id="85" name="Text Box 54"/>
          <p:cNvSpPr txBox="1">
            <a:spLocks noChangeArrowheads="1"/>
          </p:cNvSpPr>
          <p:nvPr/>
        </p:nvSpPr>
        <p:spPr bwMode="gray">
          <a:xfrm>
            <a:off x="935533" y="3570858"/>
            <a:ext cx="447088" cy="457200"/>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400" b="1" i="0" u="none" strike="noStrike" kern="0" cap="none" spc="0" normalizeH="0" baseline="0" noProof="0" smtClean="0">
                <a:ln>
                  <a:noFill/>
                </a:ln>
                <a:solidFill>
                  <a:srgbClr val="080808"/>
                </a:solidFill>
                <a:effectLst/>
                <a:uLnTx/>
                <a:uFillTx/>
              </a:rPr>
              <a:t>2</a:t>
            </a:r>
          </a:p>
        </p:txBody>
      </p:sp>
      <p:grpSp>
        <p:nvGrpSpPr>
          <p:cNvPr id="86" name="Group 55"/>
          <p:cNvGrpSpPr>
            <a:grpSpLocks/>
          </p:cNvGrpSpPr>
          <p:nvPr/>
        </p:nvGrpSpPr>
        <p:grpSpPr bwMode="auto">
          <a:xfrm>
            <a:off x="1056184" y="5246712"/>
            <a:ext cx="7332240" cy="1206624"/>
            <a:chOff x="720" y="1392"/>
            <a:chExt cx="4058" cy="480"/>
          </a:xfrm>
        </p:grpSpPr>
        <p:sp>
          <p:nvSpPr>
            <p:cNvPr id="87" name="AutoShape 56"/>
            <p:cNvSpPr>
              <a:spLocks noChangeArrowheads="1"/>
            </p:cNvSpPr>
            <p:nvPr/>
          </p:nvSpPr>
          <p:spPr bwMode="gray">
            <a:xfrm>
              <a:off x="720" y="1392"/>
              <a:ext cx="4058" cy="480"/>
            </a:xfrm>
            <a:prstGeom prst="roundRect">
              <a:avLst>
                <a:gd name="adj" fmla="val 17509"/>
              </a:avLst>
            </a:prstGeom>
            <a:gradFill rotWithShape="1">
              <a:gsLst>
                <a:gs pos="0">
                  <a:srgbClr val="416F8B"/>
                </a:gs>
                <a:gs pos="50000">
                  <a:srgbClr val="416F8B">
                    <a:gamma/>
                    <a:shade val="92157"/>
                    <a:invGamma/>
                  </a:srgbClr>
                </a:gs>
                <a:gs pos="100000">
                  <a:srgbClr val="416F8B"/>
                </a:gs>
              </a:gsLst>
              <a:lin ang="5400000" scaled="1"/>
            </a:gradFill>
            <a:ln w="9525">
              <a:noFill/>
              <a:round/>
              <a:headEnd/>
              <a:tailEnd/>
            </a:ln>
            <a:effectLst/>
          </p:spPr>
          <p:txBody>
            <a:bodyPr wrap="none" anchor="ctr"/>
            <a:lstStyle/>
            <a:p>
              <a:pPr lvl="0" algn="ctr"/>
              <a:r>
                <a:rPr lang="fr-FR" sz="2400" b="1" dirty="0" smtClean="0">
                  <a:solidFill>
                    <a:schemeClr val="bg1"/>
                  </a:solidFill>
                </a:rPr>
                <a:t>Organiser ces ressources de manière optimale</a:t>
              </a:r>
              <a:endParaRPr kumimoji="0" lang="fr-FR" sz="2400" b="1" i="0" u="none" strike="noStrike" kern="0" cap="none" spc="0" normalizeH="0" baseline="0" noProof="0" dirty="0" smtClean="0">
                <a:ln>
                  <a:noFill/>
                </a:ln>
                <a:solidFill>
                  <a:schemeClr val="bg1"/>
                </a:solidFill>
                <a:effectLst/>
                <a:uLnTx/>
                <a:uFillTx/>
              </a:endParaRPr>
            </a:p>
          </p:txBody>
        </p:sp>
        <p:grpSp>
          <p:nvGrpSpPr>
            <p:cNvPr id="88" name="Group 57"/>
            <p:cNvGrpSpPr>
              <a:grpSpLocks/>
            </p:cNvGrpSpPr>
            <p:nvPr/>
          </p:nvGrpSpPr>
          <p:grpSpPr bwMode="auto">
            <a:xfrm>
              <a:off x="730" y="1407"/>
              <a:ext cx="4043" cy="444"/>
              <a:chOff x="744" y="1407"/>
              <a:chExt cx="3988" cy="444"/>
            </a:xfrm>
          </p:grpSpPr>
          <p:sp>
            <p:nvSpPr>
              <p:cNvPr id="89" name="AutoShape 58"/>
              <p:cNvSpPr>
                <a:spLocks noChangeArrowheads="1"/>
              </p:cNvSpPr>
              <p:nvPr/>
            </p:nvSpPr>
            <p:spPr bwMode="gray">
              <a:xfrm>
                <a:off x="744" y="1736"/>
                <a:ext cx="3988" cy="115"/>
              </a:xfrm>
              <a:prstGeom prst="roundRect">
                <a:avLst>
                  <a:gd name="adj" fmla="val 50000"/>
                </a:avLst>
              </a:prstGeom>
              <a:gradFill rotWithShape="1">
                <a:gsLst>
                  <a:gs pos="0">
                    <a:srgbClr val="416F8B">
                      <a:alpha val="0"/>
                    </a:srgbClr>
                  </a:gs>
                  <a:gs pos="100000">
                    <a:srgbClr val="416F8B">
                      <a:gamma/>
                      <a:tint val="41176"/>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90" name="AutoShape 59"/>
              <p:cNvSpPr>
                <a:spLocks noChangeArrowheads="1"/>
              </p:cNvSpPr>
              <p:nvPr/>
            </p:nvSpPr>
            <p:spPr bwMode="gray">
              <a:xfrm>
                <a:off x="744" y="1407"/>
                <a:ext cx="3988" cy="115"/>
              </a:xfrm>
              <a:prstGeom prst="roundRect">
                <a:avLst>
                  <a:gd name="adj" fmla="val 50000"/>
                </a:avLst>
              </a:prstGeom>
              <a:gradFill rotWithShape="1">
                <a:gsLst>
                  <a:gs pos="0">
                    <a:srgbClr val="416F8B">
                      <a:gamma/>
                      <a:tint val="33333"/>
                      <a:invGamma/>
                    </a:srgbClr>
                  </a:gs>
                  <a:gs pos="100000">
                    <a:srgbClr val="416F8B">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grpSp>
        <p:nvGrpSpPr>
          <p:cNvPr id="91" name="Group 60"/>
          <p:cNvGrpSpPr>
            <a:grpSpLocks/>
          </p:cNvGrpSpPr>
          <p:nvPr/>
        </p:nvGrpSpPr>
        <p:grpSpPr bwMode="auto">
          <a:xfrm>
            <a:off x="827584" y="5018112"/>
            <a:ext cx="717204" cy="608013"/>
            <a:chOff x="579" y="1386"/>
            <a:chExt cx="385" cy="383"/>
          </a:xfrm>
        </p:grpSpPr>
        <p:sp>
          <p:nvSpPr>
            <p:cNvPr id="92" name="Oval 61"/>
            <p:cNvSpPr>
              <a:spLocks noChangeArrowheads="1"/>
            </p:cNvSpPr>
            <p:nvPr/>
          </p:nvSpPr>
          <p:spPr bwMode="gray">
            <a:xfrm>
              <a:off x="579" y="1386"/>
              <a:ext cx="385" cy="383"/>
            </a:xfrm>
            <a:prstGeom prst="ellipse">
              <a:avLst/>
            </a:prstGeom>
            <a:solidFill>
              <a:srgbClr val="80808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93" name="Group 62"/>
            <p:cNvGrpSpPr>
              <a:grpSpLocks/>
            </p:cNvGrpSpPr>
            <p:nvPr/>
          </p:nvGrpSpPr>
          <p:grpSpPr bwMode="auto">
            <a:xfrm>
              <a:off x="587" y="1392"/>
              <a:ext cx="369" cy="369"/>
              <a:chOff x="587" y="1392"/>
              <a:chExt cx="369" cy="369"/>
            </a:xfrm>
          </p:grpSpPr>
          <p:sp>
            <p:nvSpPr>
              <p:cNvPr id="94" name="Oval 63"/>
              <p:cNvSpPr>
                <a:spLocks noChangeArrowheads="1"/>
              </p:cNvSpPr>
              <p:nvPr/>
            </p:nvSpPr>
            <p:spPr bwMode="gray">
              <a:xfrm>
                <a:off x="587" y="1392"/>
                <a:ext cx="369" cy="369"/>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95" name="Oval 64"/>
              <p:cNvSpPr>
                <a:spLocks noChangeArrowheads="1"/>
              </p:cNvSpPr>
              <p:nvPr/>
            </p:nvSpPr>
            <p:spPr bwMode="gray">
              <a:xfrm>
                <a:off x="592" y="1394"/>
                <a:ext cx="359" cy="360"/>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96" name="Oval 65"/>
              <p:cNvSpPr>
                <a:spLocks noChangeArrowheads="1"/>
              </p:cNvSpPr>
              <p:nvPr/>
            </p:nvSpPr>
            <p:spPr bwMode="gray">
              <a:xfrm>
                <a:off x="596" y="1397"/>
                <a:ext cx="342" cy="33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97" name="Oval 66"/>
              <p:cNvSpPr>
                <a:spLocks noChangeArrowheads="1"/>
              </p:cNvSpPr>
              <p:nvPr/>
            </p:nvSpPr>
            <p:spPr bwMode="gray">
              <a:xfrm>
                <a:off x="615" y="1407"/>
                <a:ext cx="305" cy="273"/>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sp>
        <p:nvSpPr>
          <p:cNvPr id="98" name="Text Box 67"/>
          <p:cNvSpPr txBox="1">
            <a:spLocks noChangeArrowheads="1"/>
          </p:cNvSpPr>
          <p:nvPr/>
        </p:nvSpPr>
        <p:spPr bwMode="gray">
          <a:xfrm>
            <a:off x="935533" y="5087962"/>
            <a:ext cx="447088" cy="457200"/>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400" b="1" i="0" u="none" strike="noStrike" kern="0" cap="none" spc="0" normalizeH="0" baseline="0" noProof="0" smtClean="0">
                <a:ln>
                  <a:noFill/>
                </a:ln>
                <a:solidFill>
                  <a:srgbClr val="080808"/>
                </a:solidFill>
                <a:effectLst/>
                <a:uLnTx/>
                <a:uFillTx/>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57" name="Groupe 56"/>
          <p:cNvGrpSpPr/>
          <p:nvPr/>
        </p:nvGrpSpPr>
        <p:grpSpPr>
          <a:xfrm>
            <a:off x="251520" y="332656"/>
            <a:ext cx="8640960" cy="6110227"/>
            <a:chOff x="251520" y="332656"/>
            <a:chExt cx="8640960" cy="6110227"/>
          </a:xfrm>
        </p:grpSpPr>
        <p:grpSp>
          <p:nvGrpSpPr>
            <p:cNvPr id="29" name="Groupe 28"/>
            <p:cNvGrpSpPr/>
            <p:nvPr/>
          </p:nvGrpSpPr>
          <p:grpSpPr>
            <a:xfrm>
              <a:off x="1763688" y="1628800"/>
              <a:ext cx="2502136" cy="2996952"/>
              <a:chOff x="1763688" y="1628800"/>
              <a:chExt cx="2502136" cy="2996952"/>
            </a:xfrm>
          </p:grpSpPr>
          <p:cxnSp>
            <p:nvCxnSpPr>
              <p:cNvPr id="23" name="Connecteur droit avec flèche 22"/>
              <p:cNvCxnSpPr/>
              <p:nvPr/>
            </p:nvCxnSpPr>
            <p:spPr>
              <a:xfrm flipH="1">
                <a:off x="1763688" y="1628800"/>
                <a:ext cx="2304256" cy="2880320"/>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a:endCxn id="36" idx="2"/>
              </p:cNvCxnSpPr>
              <p:nvPr/>
            </p:nvCxnSpPr>
            <p:spPr>
              <a:xfrm flipV="1">
                <a:off x="2051720" y="1772816"/>
                <a:ext cx="2214104" cy="2852936"/>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grpSp>
        <p:grpSp>
          <p:nvGrpSpPr>
            <p:cNvPr id="30" name="Groupe 29"/>
            <p:cNvGrpSpPr/>
            <p:nvPr/>
          </p:nvGrpSpPr>
          <p:grpSpPr>
            <a:xfrm rot="6102532">
              <a:off x="4320856" y="1592122"/>
              <a:ext cx="2784643" cy="3059924"/>
              <a:chOff x="1490951" y="1849206"/>
              <a:chExt cx="2784643" cy="3059924"/>
            </a:xfrm>
          </p:grpSpPr>
          <p:cxnSp>
            <p:nvCxnSpPr>
              <p:cNvPr id="31" name="Connecteur droit avec flèche 30"/>
              <p:cNvCxnSpPr/>
              <p:nvPr/>
            </p:nvCxnSpPr>
            <p:spPr>
              <a:xfrm rot="15497468" flipH="1" flipV="1">
                <a:off x="1682096" y="1658061"/>
                <a:ext cx="2402353" cy="2784643"/>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V="1">
                <a:off x="1748881" y="2056194"/>
                <a:ext cx="2214104" cy="2852936"/>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grpSp>
        <p:grpSp>
          <p:nvGrpSpPr>
            <p:cNvPr id="34" name="Groupe 33"/>
            <p:cNvGrpSpPr/>
            <p:nvPr/>
          </p:nvGrpSpPr>
          <p:grpSpPr>
            <a:xfrm rot="3181775">
              <a:off x="3370241" y="3345544"/>
              <a:ext cx="2214104" cy="3633893"/>
              <a:chOff x="1748881" y="1275237"/>
              <a:chExt cx="2214104" cy="3633893"/>
            </a:xfrm>
          </p:grpSpPr>
          <p:cxnSp>
            <p:nvCxnSpPr>
              <p:cNvPr id="50" name="Connecteur droit avec flèche 49"/>
              <p:cNvCxnSpPr/>
              <p:nvPr/>
            </p:nvCxnSpPr>
            <p:spPr>
              <a:xfrm rot="18418225" flipH="1" flipV="1">
                <a:off x="1520980" y="2810661"/>
                <a:ext cx="3090049" cy="19201"/>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a:xfrm flipV="1">
                <a:off x="1748881" y="2056194"/>
                <a:ext cx="2214104" cy="2852936"/>
              </a:xfrm>
              <a:prstGeom prst="straightConnector1">
                <a:avLst/>
              </a:prstGeom>
              <a:ln w="95250" cmpd="sng">
                <a:solidFill>
                  <a:srgbClr val="00B0F0"/>
                </a:solidFill>
                <a:prstDash val="solid"/>
                <a:headEnd w="sm" len="sm"/>
                <a:tailEnd type="stealth"/>
              </a:ln>
              <a:effectLst>
                <a:outerShdw blurRad="50800" dist="38100" dir="5400000" sx="102000" sy="102000" algn="t" rotWithShape="0">
                  <a:schemeClr val="tx1">
                    <a:lumMod val="95000"/>
                    <a:lumOff val="5000"/>
                    <a:alpha val="50000"/>
                  </a:schemeClr>
                </a:outerShdw>
              </a:effectLst>
              <a:scene3d>
                <a:camera prst="orthographicFront"/>
                <a:lightRig rig="threePt" dir="t"/>
              </a:scene3d>
              <a:sp3d>
                <a:bevelT w="6350"/>
                <a:bevelB w="6350"/>
              </a:sp3d>
            </p:spPr>
            <p:style>
              <a:lnRef idx="1">
                <a:schemeClr val="accent1"/>
              </a:lnRef>
              <a:fillRef idx="0">
                <a:schemeClr val="accent1"/>
              </a:fillRef>
              <a:effectRef idx="0">
                <a:schemeClr val="accent1"/>
              </a:effectRef>
              <a:fontRef idx="minor">
                <a:schemeClr val="tx1"/>
              </a:fontRef>
            </p:style>
          </p:cxnSp>
        </p:grpSp>
        <p:grpSp>
          <p:nvGrpSpPr>
            <p:cNvPr id="40" name="Group 62"/>
            <p:cNvGrpSpPr>
              <a:grpSpLocks/>
            </p:cNvGrpSpPr>
            <p:nvPr/>
          </p:nvGrpSpPr>
          <p:grpSpPr bwMode="auto">
            <a:xfrm>
              <a:off x="251520" y="4581128"/>
              <a:ext cx="2952328" cy="1450281"/>
              <a:chOff x="720" y="1392"/>
              <a:chExt cx="4058" cy="480"/>
            </a:xfrm>
          </p:grpSpPr>
          <p:sp>
            <p:nvSpPr>
              <p:cNvPr id="41" name="AutoShape 63"/>
              <p:cNvSpPr>
                <a:spLocks noChangeArrowheads="1"/>
              </p:cNvSpPr>
              <p:nvPr/>
            </p:nvSpPr>
            <p:spPr bwMode="gray">
              <a:xfrm>
                <a:off x="720" y="1392"/>
                <a:ext cx="4058" cy="480"/>
              </a:xfrm>
              <a:prstGeom prst="roundRect">
                <a:avLst>
                  <a:gd name="adj" fmla="val 17509"/>
                </a:avLst>
              </a:prstGeom>
              <a:gradFill rotWithShape="1">
                <a:gsLst>
                  <a:gs pos="0">
                    <a:srgbClr val="057AE5"/>
                  </a:gs>
                  <a:gs pos="50000">
                    <a:srgbClr val="057AE5">
                      <a:gamma/>
                      <a:shade val="92157"/>
                      <a:invGamma/>
                    </a:srgbClr>
                  </a:gs>
                  <a:gs pos="100000">
                    <a:srgbClr val="057AE5"/>
                  </a:gs>
                </a:gsLst>
                <a:lin ang="5400000" scaled="1"/>
              </a:gra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32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rPr>
                  <a:t>Enseignant</a:t>
                </a:r>
                <a:r>
                  <a:rPr kumimoji="0" lang="fr-FR" sz="1800" b="0" i="0" u="none" strike="noStrike" kern="0" cap="none" spc="0" normalizeH="0" baseline="0" noProof="0" dirty="0" smtClean="0">
                    <a:ln>
                      <a:noFill/>
                    </a:ln>
                    <a:solidFill>
                      <a:sysClr val="windowText" lastClr="000000"/>
                    </a:solidFill>
                    <a:effectLst/>
                    <a:uLnTx/>
                    <a:uFillTx/>
                  </a:rPr>
                  <a:t> </a:t>
                </a:r>
              </a:p>
            </p:txBody>
          </p:sp>
          <p:grpSp>
            <p:nvGrpSpPr>
              <p:cNvPr id="42" name="Group 64"/>
              <p:cNvGrpSpPr>
                <a:grpSpLocks/>
              </p:cNvGrpSpPr>
              <p:nvPr/>
            </p:nvGrpSpPr>
            <p:grpSpPr bwMode="auto">
              <a:xfrm>
                <a:off x="730" y="1407"/>
                <a:ext cx="4043" cy="444"/>
                <a:chOff x="744" y="1407"/>
                <a:chExt cx="3988" cy="444"/>
              </a:xfrm>
            </p:grpSpPr>
            <p:sp>
              <p:nvSpPr>
                <p:cNvPr id="43" name="AutoShape 65"/>
                <p:cNvSpPr>
                  <a:spLocks noChangeArrowheads="1"/>
                </p:cNvSpPr>
                <p:nvPr/>
              </p:nvSpPr>
              <p:spPr bwMode="gray">
                <a:xfrm>
                  <a:off x="744" y="1736"/>
                  <a:ext cx="3988" cy="115"/>
                </a:xfrm>
                <a:prstGeom prst="roundRect">
                  <a:avLst>
                    <a:gd name="adj" fmla="val 50000"/>
                  </a:avLst>
                </a:prstGeom>
                <a:gradFill rotWithShape="1">
                  <a:gsLst>
                    <a:gs pos="0">
                      <a:srgbClr val="057AE5">
                        <a:alpha val="0"/>
                      </a:srgbClr>
                    </a:gs>
                    <a:gs pos="100000">
                      <a:srgbClr val="057AE5">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44" name="AutoShape 66"/>
                <p:cNvSpPr>
                  <a:spLocks noChangeArrowheads="1"/>
                </p:cNvSpPr>
                <p:nvPr/>
              </p:nvSpPr>
              <p:spPr bwMode="gray">
                <a:xfrm>
                  <a:off x="744" y="1407"/>
                  <a:ext cx="3988" cy="115"/>
                </a:xfrm>
                <a:prstGeom prst="roundRect">
                  <a:avLst>
                    <a:gd name="adj" fmla="val 50000"/>
                  </a:avLst>
                </a:prstGeom>
                <a:gradFill rotWithShape="1">
                  <a:gsLst>
                    <a:gs pos="0">
                      <a:srgbClr val="057AE5">
                        <a:gamma/>
                        <a:tint val="0"/>
                        <a:invGamma/>
                      </a:srgbClr>
                    </a:gs>
                    <a:gs pos="100000">
                      <a:srgbClr val="057AE5">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grpSp>
          <p:nvGrpSpPr>
            <p:cNvPr id="45" name="Group 67"/>
            <p:cNvGrpSpPr>
              <a:grpSpLocks/>
            </p:cNvGrpSpPr>
            <p:nvPr/>
          </p:nvGrpSpPr>
          <p:grpSpPr bwMode="auto">
            <a:xfrm>
              <a:off x="5976441" y="4509120"/>
              <a:ext cx="2916039" cy="1443435"/>
              <a:chOff x="720" y="1392"/>
              <a:chExt cx="4058" cy="480"/>
            </a:xfrm>
          </p:grpSpPr>
          <p:sp>
            <p:nvSpPr>
              <p:cNvPr id="46" name="AutoShape 68"/>
              <p:cNvSpPr>
                <a:spLocks noChangeArrowheads="1"/>
              </p:cNvSpPr>
              <p:nvPr/>
            </p:nvSpPr>
            <p:spPr bwMode="gray">
              <a:xfrm>
                <a:off x="720" y="1392"/>
                <a:ext cx="4058" cy="480"/>
              </a:xfrm>
              <a:prstGeom prst="roundRect">
                <a:avLst>
                  <a:gd name="adj" fmla="val 17509"/>
                </a:avLst>
              </a:prstGeom>
              <a:gradFill rotWithShape="1">
                <a:gsLst>
                  <a:gs pos="0">
                    <a:srgbClr val="F57409"/>
                  </a:gs>
                  <a:gs pos="50000">
                    <a:srgbClr val="F57409">
                      <a:gamma/>
                      <a:shade val="92157"/>
                      <a:invGamma/>
                    </a:srgbClr>
                  </a:gs>
                  <a:gs pos="100000">
                    <a:srgbClr val="F57409"/>
                  </a:gs>
                </a:gsLst>
                <a:lin ang="5400000" scaled="1"/>
              </a:gra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32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rPr>
                  <a:t>Apprenant</a:t>
                </a:r>
                <a:r>
                  <a:rPr kumimoji="0" lang="fr-FR" sz="1800" b="0" i="0" u="none" strike="noStrike" kern="0" cap="none" spc="0" normalizeH="0" baseline="0" noProof="0" dirty="0" smtClean="0">
                    <a:ln>
                      <a:noFill/>
                    </a:ln>
                    <a:solidFill>
                      <a:sysClr val="windowText" lastClr="000000"/>
                    </a:solidFill>
                    <a:effectLst/>
                    <a:uLnTx/>
                    <a:uFillTx/>
                  </a:rPr>
                  <a:t> </a:t>
                </a:r>
              </a:p>
            </p:txBody>
          </p:sp>
          <p:grpSp>
            <p:nvGrpSpPr>
              <p:cNvPr id="47" name="Group 69"/>
              <p:cNvGrpSpPr>
                <a:grpSpLocks/>
              </p:cNvGrpSpPr>
              <p:nvPr/>
            </p:nvGrpSpPr>
            <p:grpSpPr bwMode="auto">
              <a:xfrm>
                <a:off x="730" y="1407"/>
                <a:ext cx="4043" cy="444"/>
                <a:chOff x="744" y="1407"/>
                <a:chExt cx="3988" cy="444"/>
              </a:xfrm>
            </p:grpSpPr>
            <p:sp>
              <p:nvSpPr>
                <p:cNvPr id="48" name="AutoShape 70"/>
                <p:cNvSpPr>
                  <a:spLocks noChangeArrowheads="1"/>
                </p:cNvSpPr>
                <p:nvPr/>
              </p:nvSpPr>
              <p:spPr bwMode="gray">
                <a:xfrm>
                  <a:off x="744" y="1736"/>
                  <a:ext cx="3988" cy="115"/>
                </a:xfrm>
                <a:prstGeom prst="roundRect">
                  <a:avLst>
                    <a:gd name="adj" fmla="val 50000"/>
                  </a:avLst>
                </a:prstGeom>
                <a:gradFill rotWithShape="1">
                  <a:gsLst>
                    <a:gs pos="0">
                      <a:srgbClr val="F57409">
                        <a:alpha val="0"/>
                      </a:srgbClr>
                    </a:gs>
                    <a:gs pos="100000">
                      <a:srgbClr val="F57409">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49" name="AutoShape 71"/>
                <p:cNvSpPr>
                  <a:spLocks noChangeArrowheads="1"/>
                </p:cNvSpPr>
                <p:nvPr/>
              </p:nvSpPr>
              <p:spPr bwMode="gray">
                <a:xfrm>
                  <a:off x="744" y="1407"/>
                  <a:ext cx="3988" cy="115"/>
                </a:xfrm>
                <a:prstGeom prst="roundRect">
                  <a:avLst>
                    <a:gd name="adj" fmla="val 50000"/>
                  </a:avLst>
                </a:prstGeom>
                <a:gradFill rotWithShape="1">
                  <a:gsLst>
                    <a:gs pos="0">
                      <a:srgbClr val="F57409">
                        <a:gamma/>
                        <a:tint val="0"/>
                        <a:invGamma/>
                      </a:srgbClr>
                    </a:gs>
                    <a:gs pos="100000">
                      <a:srgbClr val="F57409">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grpSp>
          <p:nvGrpSpPr>
            <p:cNvPr id="35" name="Group 57"/>
            <p:cNvGrpSpPr>
              <a:grpSpLocks/>
            </p:cNvGrpSpPr>
            <p:nvPr/>
          </p:nvGrpSpPr>
          <p:grpSpPr bwMode="auto">
            <a:xfrm>
              <a:off x="2771800" y="332656"/>
              <a:ext cx="2988047" cy="1440160"/>
              <a:chOff x="720" y="1392"/>
              <a:chExt cx="4058" cy="480"/>
            </a:xfrm>
          </p:grpSpPr>
          <p:sp>
            <p:nvSpPr>
              <p:cNvPr id="36" name="AutoShape 58"/>
              <p:cNvSpPr>
                <a:spLocks noChangeArrowheads="1"/>
              </p:cNvSpPr>
              <p:nvPr/>
            </p:nvSpPr>
            <p:spPr bwMode="gray">
              <a:xfrm>
                <a:off x="720" y="1392"/>
                <a:ext cx="4058" cy="480"/>
              </a:xfrm>
              <a:prstGeom prst="roundRect">
                <a:avLst>
                  <a:gd name="adj" fmla="val 17509"/>
                </a:avLst>
              </a:prstGeom>
              <a:gradFill rotWithShape="1">
                <a:gsLst>
                  <a:gs pos="0">
                    <a:srgbClr val="BE46B0"/>
                  </a:gs>
                  <a:gs pos="50000">
                    <a:srgbClr val="BE46B0">
                      <a:gamma/>
                      <a:shade val="92157"/>
                      <a:invGamma/>
                    </a:srgbClr>
                  </a:gs>
                  <a:gs pos="100000">
                    <a:srgbClr val="BE46B0"/>
                  </a:gs>
                </a:gsLst>
                <a:lin ang="5400000" scaled="1"/>
              </a:gra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32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rPr>
                  <a:t>Savoir</a:t>
                </a:r>
              </a:p>
            </p:txBody>
          </p:sp>
          <p:grpSp>
            <p:nvGrpSpPr>
              <p:cNvPr id="37" name="Group 59"/>
              <p:cNvGrpSpPr>
                <a:grpSpLocks/>
              </p:cNvGrpSpPr>
              <p:nvPr/>
            </p:nvGrpSpPr>
            <p:grpSpPr bwMode="auto">
              <a:xfrm>
                <a:off x="730" y="1407"/>
                <a:ext cx="4043" cy="444"/>
                <a:chOff x="744" y="1407"/>
                <a:chExt cx="3988" cy="444"/>
              </a:xfrm>
            </p:grpSpPr>
            <p:sp>
              <p:nvSpPr>
                <p:cNvPr id="38" name="AutoShape 60"/>
                <p:cNvSpPr>
                  <a:spLocks noChangeArrowheads="1"/>
                </p:cNvSpPr>
                <p:nvPr/>
              </p:nvSpPr>
              <p:spPr bwMode="gray">
                <a:xfrm>
                  <a:off x="744" y="1736"/>
                  <a:ext cx="3988" cy="115"/>
                </a:xfrm>
                <a:prstGeom prst="roundRect">
                  <a:avLst>
                    <a:gd name="adj" fmla="val 50000"/>
                  </a:avLst>
                </a:prstGeom>
                <a:gradFill rotWithShape="1">
                  <a:gsLst>
                    <a:gs pos="0">
                      <a:srgbClr val="BE46B0">
                        <a:alpha val="0"/>
                      </a:srgbClr>
                    </a:gs>
                    <a:gs pos="100000">
                      <a:srgbClr val="BE46B0">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39" name="AutoShape 61"/>
                <p:cNvSpPr>
                  <a:spLocks noChangeArrowheads="1"/>
                </p:cNvSpPr>
                <p:nvPr/>
              </p:nvSpPr>
              <p:spPr bwMode="gray">
                <a:xfrm>
                  <a:off x="744" y="1407"/>
                  <a:ext cx="3988" cy="115"/>
                </a:xfrm>
                <a:prstGeom prst="roundRect">
                  <a:avLst>
                    <a:gd name="adj" fmla="val 50000"/>
                  </a:avLst>
                </a:prstGeom>
                <a:gradFill rotWithShape="1">
                  <a:gsLst>
                    <a:gs pos="0">
                      <a:srgbClr val="BE46B0">
                        <a:gamma/>
                        <a:tint val="0"/>
                        <a:invGamma/>
                      </a:srgbClr>
                    </a:gs>
                    <a:gs pos="100000">
                      <a:srgbClr val="BE46B0">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sp>
          <p:nvSpPr>
            <p:cNvPr id="54" name="ZoneTexte 53"/>
            <p:cNvSpPr txBox="1"/>
            <p:nvPr/>
          </p:nvSpPr>
          <p:spPr>
            <a:xfrm>
              <a:off x="2843808" y="5919663"/>
              <a:ext cx="3672408" cy="523220"/>
            </a:xfrm>
            <a:prstGeom prst="rect">
              <a:avLst/>
            </a:prstGeom>
            <a:noFill/>
          </p:spPr>
          <p:txBody>
            <a:bodyPr wrap="square" rtlCol="0">
              <a:spAutoFit/>
            </a:bodyPr>
            <a:lstStyle/>
            <a:p>
              <a:pPr algn="ctr"/>
              <a:r>
                <a:rPr lang="fr-FR" sz="2800" b="1" dirty="0" smtClean="0">
                  <a:solidFill>
                    <a:srgbClr val="002060"/>
                  </a:solidFill>
                  <a:effectLst>
                    <a:outerShdw blurRad="38100" dist="38100" dir="2700000" algn="tl">
                      <a:srgbClr val="000000">
                        <a:alpha val="43137"/>
                      </a:srgbClr>
                    </a:outerShdw>
                  </a:effectLst>
                </a:rPr>
                <a:t>Relation pédagogique </a:t>
              </a:r>
              <a:endParaRPr lang="fr-FR" sz="2800" b="1" dirty="0">
                <a:solidFill>
                  <a:srgbClr val="002060"/>
                </a:solidFill>
                <a:effectLst>
                  <a:outerShdw blurRad="38100" dist="38100" dir="2700000" algn="tl">
                    <a:srgbClr val="000000">
                      <a:alpha val="43137"/>
                    </a:srgbClr>
                  </a:outerShdw>
                </a:effectLst>
              </a:endParaRPr>
            </a:p>
          </p:txBody>
        </p:sp>
        <p:sp>
          <p:nvSpPr>
            <p:cNvPr id="55" name="ZoneTexte 54"/>
            <p:cNvSpPr txBox="1"/>
            <p:nvPr/>
          </p:nvSpPr>
          <p:spPr>
            <a:xfrm rot="18207407">
              <a:off x="-343354" y="2564904"/>
              <a:ext cx="3672408" cy="523220"/>
            </a:xfrm>
            <a:prstGeom prst="rect">
              <a:avLst/>
            </a:prstGeom>
            <a:noFill/>
          </p:spPr>
          <p:txBody>
            <a:bodyPr wrap="square" rtlCol="0">
              <a:spAutoFit/>
            </a:bodyPr>
            <a:lstStyle/>
            <a:p>
              <a:pPr algn="ctr"/>
              <a:r>
                <a:rPr lang="fr-FR" sz="2800" b="1" dirty="0" smtClean="0">
                  <a:solidFill>
                    <a:srgbClr val="002060"/>
                  </a:solidFill>
                  <a:effectLst>
                    <a:outerShdw blurRad="38100" dist="38100" dir="2700000" algn="tl">
                      <a:srgbClr val="000000">
                        <a:alpha val="43137"/>
                      </a:srgbClr>
                    </a:outerShdw>
                  </a:effectLst>
                </a:rPr>
                <a:t>Élaboration didactique </a:t>
              </a:r>
              <a:endParaRPr lang="fr-FR" sz="2800" b="1" dirty="0">
                <a:solidFill>
                  <a:srgbClr val="002060"/>
                </a:solidFill>
                <a:effectLst>
                  <a:outerShdw blurRad="38100" dist="38100" dir="2700000" algn="tl">
                    <a:srgbClr val="000000">
                      <a:alpha val="43137"/>
                    </a:srgbClr>
                  </a:outerShdw>
                </a:effectLst>
              </a:endParaRPr>
            </a:p>
          </p:txBody>
        </p:sp>
        <p:sp>
          <p:nvSpPr>
            <p:cNvPr id="56" name="ZoneTexte 55"/>
            <p:cNvSpPr txBox="1"/>
            <p:nvPr/>
          </p:nvSpPr>
          <p:spPr>
            <a:xfrm rot="3175757">
              <a:off x="5276514" y="2484587"/>
              <a:ext cx="4030045" cy="523220"/>
            </a:xfrm>
            <a:prstGeom prst="rect">
              <a:avLst/>
            </a:prstGeom>
            <a:noFill/>
          </p:spPr>
          <p:txBody>
            <a:bodyPr wrap="square" rtlCol="0">
              <a:spAutoFit/>
            </a:bodyPr>
            <a:lstStyle/>
            <a:p>
              <a:pPr algn="ctr"/>
              <a:r>
                <a:rPr lang="fr-FR" sz="2800" b="1" dirty="0" smtClean="0">
                  <a:solidFill>
                    <a:srgbClr val="002060"/>
                  </a:solidFill>
                  <a:effectLst>
                    <a:outerShdw blurRad="38100" dist="38100" dir="2700000" algn="tl">
                      <a:srgbClr val="000000">
                        <a:alpha val="43137"/>
                      </a:srgbClr>
                    </a:outerShdw>
                  </a:effectLst>
                </a:rPr>
                <a:t>Stratégie d’apprentissage  </a:t>
              </a:r>
              <a:endParaRPr lang="fr-FR" sz="2800" b="1" dirty="0">
                <a:solidFill>
                  <a:srgbClr val="002060"/>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Titre 7"/>
          <p:cNvSpPr>
            <a:spLocks noGrp="1"/>
          </p:cNvSpPr>
          <p:nvPr>
            <p:ph type="title"/>
          </p:nvPr>
        </p:nvSpPr>
        <p:spPr>
          <a:xfrm>
            <a:off x="323528" y="-90264"/>
            <a:ext cx="8229600" cy="1143000"/>
          </a:xfrm>
        </p:spPr>
        <p:txBody>
          <a:bodyPr/>
          <a:lstStyle/>
          <a:p>
            <a:pPr algn="l"/>
            <a:r>
              <a:rPr lang="fr-FR" sz="6000" b="1" dirty="0" smtClean="0">
                <a:solidFill>
                  <a:srgbClr val="0070C0"/>
                </a:solidFill>
                <a:latin typeface="Monotype Corsiva" pitchFamily="66" charset="0"/>
              </a:rPr>
              <a:t>I</a:t>
            </a:r>
            <a:r>
              <a:rPr lang="fr-FR" sz="4400" b="1" dirty="0" smtClean="0">
                <a:solidFill>
                  <a:srgbClr val="0070C0"/>
                </a:solidFill>
                <a:latin typeface="Monotype Corsiva" pitchFamily="66" charset="0"/>
              </a:rPr>
              <a:t>ntroduction </a:t>
            </a:r>
            <a:endParaRPr lang="fr-FR" sz="4400" b="1" dirty="0">
              <a:solidFill>
                <a:srgbClr val="0070C0"/>
              </a:solidFill>
              <a:latin typeface="Monotype Corsiva" pitchFamily="66" charset="0"/>
            </a:endParaRPr>
          </a:p>
        </p:txBody>
      </p:sp>
      <p:sp>
        <p:nvSpPr>
          <p:cNvPr id="14" name="ZoneTexte 13"/>
          <p:cNvSpPr txBox="1"/>
          <p:nvPr/>
        </p:nvSpPr>
        <p:spPr>
          <a:xfrm>
            <a:off x="7236296" y="4149080"/>
            <a:ext cx="184731" cy="369332"/>
          </a:xfrm>
          <a:prstGeom prst="rect">
            <a:avLst/>
          </a:prstGeom>
          <a:noFill/>
        </p:spPr>
        <p:txBody>
          <a:bodyPr wrap="none" rtlCol="0">
            <a:spAutoFit/>
          </a:bodyPr>
          <a:lstStyle/>
          <a:p>
            <a:endParaRPr lang="fr-FR" dirty="0"/>
          </a:p>
        </p:txBody>
      </p:sp>
      <p:grpSp>
        <p:nvGrpSpPr>
          <p:cNvPr id="16" name="Groupe 15"/>
          <p:cNvGrpSpPr/>
          <p:nvPr/>
        </p:nvGrpSpPr>
        <p:grpSpPr>
          <a:xfrm>
            <a:off x="539552" y="1268760"/>
            <a:ext cx="8136904" cy="4608512"/>
            <a:chOff x="611560" y="1052736"/>
            <a:chExt cx="8136904" cy="4608512"/>
          </a:xfrm>
        </p:grpSpPr>
        <p:sp>
          <p:nvSpPr>
            <p:cNvPr id="11" name="Carré corné 10"/>
            <p:cNvSpPr/>
            <p:nvPr/>
          </p:nvSpPr>
          <p:spPr>
            <a:xfrm>
              <a:off x="611560" y="1052736"/>
              <a:ext cx="8136904" cy="4608512"/>
            </a:xfrm>
            <a:prstGeom prst="foldedCorner">
              <a:avLst/>
            </a:prstGeom>
            <a:solidFill>
              <a:srgbClr val="00B0F0"/>
            </a:solidFill>
            <a:ln w="34925">
              <a:solidFill>
                <a:schemeClr val="bg1">
                  <a:lumMod val="95000"/>
                </a:schemeClr>
              </a:solidFill>
            </a:ln>
            <a:effectLst>
              <a:outerShdw blurRad="50800" dist="38100" dir="2700000" sx="101000" sy="101000" algn="tl"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p:cNvSpPr txBox="1"/>
            <p:nvPr/>
          </p:nvSpPr>
          <p:spPr>
            <a:xfrm>
              <a:off x="683568" y="1412776"/>
              <a:ext cx="7992888" cy="3970318"/>
            </a:xfrm>
            <a:prstGeom prst="rect">
              <a:avLst/>
            </a:prstGeom>
            <a:noFill/>
          </p:spPr>
          <p:txBody>
            <a:bodyPr wrap="square" rtlCol="0">
              <a:spAutoFit/>
            </a:bodyPr>
            <a:lstStyle/>
            <a:p>
              <a:pPr algn="ctr"/>
              <a:r>
                <a:rPr lang="fr-FR" sz="3600" b="1" dirty="0" smtClean="0">
                  <a:solidFill>
                    <a:schemeClr val="bg1"/>
                  </a:solidFill>
                  <a:latin typeface="Monotype Corsiva" pitchFamily="66" charset="0"/>
                </a:rPr>
                <a:t>« L’éducation n’est, en somme, que l’art de </a:t>
              </a:r>
            </a:p>
            <a:p>
              <a:pPr algn="ctr"/>
              <a:r>
                <a:rPr lang="fr-FR" sz="3600" b="1" dirty="0" smtClean="0">
                  <a:solidFill>
                    <a:schemeClr val="bg1"/>
                  </a:solidFill>
                  <a:latin typeface="Monotype Corsiva" pitchFamily="66" charset="0"/>
                </a:rPr>
                <a:t>révéler à l’être humain le sens intime qui doit gouverner ses actes, préparer l’emploi  de ses énergies et lui communiquer le goût et la force de vivre pleinement »</a:t>
              </a:r>
            </a:p>
            <a:p>
              <a:pPr algn="ctr"/>
              <a:endParaRPr lang="fr-FR" sz="3600" b="1" dirty="0" smtClean="0">
                <a:solidFill>
                  <a:schemeClr val="bg1"/>
                </a:solidFill>
                <a:latin typeface="Monotype Corsiva" pitchFamily="66" charset="0"/>
              </a:endParaRPr>
            </a:p>
            <a:p>
              <a:r>
                <a:rPr lang="fr-FR" sz="3600" b="1" dirty="0" smtClean="0">
                  <a:solidFill>
                    <a:schemeClr val="bg1"/>
                  </a:solidFill>
                  <a:latin typeface="Monotype Corsiva" pitchFamily="66" charset="0"/>
                </a:rPr>
                <a:t>                    Henry Bordeaux (1870-1963) </a:t>
              </a: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611560" y="1862822"/>
            <a:ext cx="7848872" cy="2862322"/>
          </a:xfrm>
          <a:prstGeom prst="rect">
            <a:avLst/>
          </a:prstGeom>
          <a:noFill/>
        </p:spPr>
        <p:txBody>
          <a:bodyPr wrap="square" rtlCol="0">
            <a:spAutoFit/>
          </a:bodyPr>
          <a:lstStyle/>
          <a:p>
            <a:pPr algn="ctr"/>
            <a:r>
              <a:rPr lang="fr-FR" sz="6000" dirty="0" smtClean="0">
                <a:solidFill>
                  <a:srgbClr val="00B050"/>
                </a:solidFill>
                <a:effectLst>
                  <a:glow rad="228600">
                    <a:schemeClr val="accent3">
                      <a:satMod val="175000"/>
                      <a:alpha val="40000"/>
                    </a:schemeClr>
                  </a:glow>
                </a:effectLst>
              </a:rPr>
              <a:t>De la pédagogie par objectifs à la pédagogie par compétences</a:t>
            </a:r>
            <a:r>
              <a:rPr lang="fr-FR" sz="6000" b="1" u="sng" dirty="0" smtClean="0">
                <a:solidFill>
                  <a:srgbClr val="B00047"/>
                </a:solidFill>
              </a:rPr>
              <a:t> </a:t>
            </a:r>
            <a:endParaRPr lang="fr-FR" sz="6600" dirty="0" smtClean="0">
              <a:solidFill>
                <a:srgbClr val="00B050"/>
              </a:solidFill>
              <a:effectLst>
                <a:glow rad="228600">
                  <a:schemeClr val="accent3">
                    <a:satMod val="175000"/>
                    <a:alpha val="40000"/>
                  </a:schemeClr>
                </a:glo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Titre 4"/>
          <p:cNvSpPr>
            <a:spLocks noGrp="1"/>
          </p:cNvSpPr>
          <p:nvPr>
            <p:ph type="title"/>
          </p:nvPr>
        </p:nvSpPr>
        <p:spPr>
          <a:xfrm>
            <a:off x="457200" y="274638"/>
            <a:ext cx="8229600" cy="1143000"/>
          </a:xfrm>
        </p:spPr>
        <p:txBody>
          <a:bodyPr>
            <a:noAutofit/>
          </a:bodyPr>
          <a:lstStyle/>
          <a:p>
            <a:r>
              <a:rPr lang="fr-FR" sz="3200" b="1" u="sng" dirty="0" smtClean="0"/>
              <a:t/>
            </a:r>
            <a:br>
              <a:rPr lang="fr-FR" sz="3200" b="1" u="sng" dirty="0" smtClean="0"/>
            </a:br>
            <a:r>
              <a:rPr lang="fr-FR" sz="3200" b="1" u="sng" dirty="0" smtClean="0">
                <a:solidFill>
                  <a:srgbClr val="B00047"/>
                </a:solidFill>
              </a:rPr>
              <a:t>De </a:t>
            </a:r>
            <a:r>
              <a:rPr lang="fr-FR" sz="3200" b="1" u="sng" dirty="0">
                <a:solidFill>
                  <a:srgbClr val="B00047"/>
                </a:solidFill>
              </a:rPr>
              <a:t>la pédagogie par objectifs à la pédagogie par compétences :</a:t>
            </a:r>
            <a:r>
              <a:rPr lang="fr-FR" sz="3200" dirty="0"/>
              <a:t/>
            </a:r>
            <a:br>
              <a:rPr lang="fr-FR" sz="3200" dirty="0"/>
            </a:br>
            <a:endParaRPr lang="fr-FR" sz="3200" dirty="0"/>
          </a:p>
        </p:txBody>
      </p:sp>
      <p:sp>
        <p:nvSpPr>
          <p:cNvPr id="9" name="Espace réservé du contenu 5"/>
          <p:cNvSpPr>
            <a:spLocks noGrp="1"/>
          </p:cNvSpPr>
          <p:nvPr>
            <p:ph idx="1"/>
          </p:nvPr>
        </p:nvSpPr>
        <p:spPr>
          <a:xfrm>
            <a:off x="457200" y="1600200"/>
            <a:ext cx="8229600" cy="4757758"/>
          </a:xfrm>
        </p:spPr>
        <p:txBody>
          <a:bodyPr>
            <a:normAutofit lnSpcReduction="10000"/>
          </a:bodyPr>
          <a:lstStyle/>
          <a:p>
            <a:pPr algn="just">
              <a:lnSpc>
                <a:spcPct val="110000"/>
              </a:lnSpc>
            </a:pPr>
            <a:r>
              <a:rPr lang="fr-FR" dirty="0"/>
              <a:t>La pédagogie par objectif et la pédagogie par compétence sont deux approches distinctes ayant des fondements épistémologiques opposés et des implications qui ne s’allient pas</a:t>
            </a:r>
            <a:r>
              <a:rPr lang="fr-FR" dirty="0" smtClean="0"/>
              <a:t>.</a:t>
            </a:r>
          </a:p>
          <a:p>
            <a:pPr algn="just">
              <a:buNone/>
            </a:pPr>
            <a:endParaRPr lang="fr-FR" dirty="0"/>
          </a:p>
          <a:p>
            <a:pPr algn="just">
              <a:lnSpc>
                <a:spcPct val="110000"/>
              </a:lnSpc>
            </a:pPr>
            <a:r>
              <a:rPr lang="fr-FR" dirty="0"/>
              <a:t>Il convient de résumer les différences entre la pédagogie par objectifs et la pédagogie par compétences dans le tableau suivant :</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calcmode="lin" valueType="num">
                                      <p:cBhvr>
                                        <p:cTn id="1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 calcmode="lin" valueType="num">
                                      <p:cBhvr>
                                        <p:cTn id="20"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Titre 4"/>
          <p:cNvSpPr>
            <a:spLocks noGrp="1"/>
          </p:cNvSpPr>
          <p:nvPr>
            <p:ph type="title"/>
          </p:nvPr>
        </p:nvSpPr>
        <p:spPr>
          <a:xfrm>
            <a:off x="428596" y="357166"/>
            <a:ext cx="7758138" cy="285752"/>
          </a:xfrm>
        </p:spPr>
        <p:txBody>
          <a:bodyPr>
            <a:noAutofit/>
          </a:bodyPr>
          <a:lstStyle/>
          <a:p>
            <a:r>
              <a:rPr lang="fr-FR" sz="2400" b="1" u="sng" dirty="0" smtClean="0">
                <a:solidFill>
                  <a:srgbClr val="B00047"/>
                </a:solidFill>
              </a:rPr>
              <a:t>Tableau récapitulatif : </a:t>
            </a:r>
            <a:r>
              <a:rPr lang="fr-FR" sz="1800" dirty="0"/>
              <a:t/>
            </a:r>
            <a:br>
              <a:rPr lang="fr-FR" sz="1800" dirty="0"/>
            </a:br>
            <a:endParaRPr lang="fr-FR" sz="1800" dirty="0"/>
          </a:p>
        </p:txBody>
      </p:sp>
      <p:graphicFrame>
        <p:nvGraphicFramePr>
          <p:cNvPr id="9" name="Espace réservé du contenu 6"/>
          <p:cNvGraphicFramePr>
            <a:graphicFrameLocks noGrp="1"/>
          </p:cNvGraphicFramePr>
          <p:nvPr>
            <p:ph idx="1"/>
          </p:nvPr>
        </p:nvGraphicFramePr>
        <p:xfrm>
          <a:off x="357158" y="714353"/>
          <a:ext cx="8501122" cy="5715042"/>
        </p:xfrm>
        <a:graphic>
          <a:graphicData uri="http://schemas.openxmlformats.org/drawingml/2006/table">
            <a:tbl>
              <a:tblPr firstRow="1" bandRow="1">
                <a:tableStyleId>{8A107856-5554-42FB-B03E-39F5DBC370BA}</a:tableStyleId>
              </a:tblPr>
              <a:tblGrid>
                <a:gridCol w="4000528"/>
                <a:gridCol w="4500594"/>
              </a:tblGrid>
              <a:tr h="495798">
                <a:tc>
                  <a:txBody>
                    <a:bodyPr/>
                    <a:lstStyle/>
                    <a:p>
                      <a:pPr marL="180340" algn="l">
                        <a:lnSpc>
                          <a:spcPct val="115000"/>
                        </a:lnSpc>
                        <a:spcAft>
                          <a:spcPts val="1000"/>
                        </a:spcAft>
                      </a:pPr>
                      <a:r>
                        <a:rPr lang="fr-FR" sz="1600" b="1" u="sng" dirty="0">
                          <a:solidFill>
                            <a:srgbClr val="002060"/>
                          </a:solidFill>
                          <a:latin typeface="Times New Roman" pitchFamily="18" charset="0"/>
                          <a:cs typeface="Times New Roman" pitchFamily="18" charset="0"/>
                        </a:rPr>
                        <a:t>Approche par compétence</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solidFill>
                      <a:srgbClr val="DDF6FF"/>
                    </a:solidFill>
                  </a:tcPr>
                </a:tc>
                <a:tc>
                  <a:txBody>
                    <a:bodyPr/>
                    <a:lstStyle/>
                    <a:p>
                      <a:pPr marL="180340" algn="l">
                        <a:lnSpc>
                          <a:spcPct val="115000"/>
                        </a:lnSpc>
                        <a:spcAft>
                          <a:spcPts val="1000"/>
                        </a:spcAft>
                      </a:pPr>
                      <a:r>
                        <a:rPr lang="fr-FR" sz="1600" b="1" u="sng" dirty="0">
                          <a:solidFill>
                            <a:srgbClr val="006600"/>
                          </a:solidFill>
                          <a:latin typeface="Times New Roman" pitchFamily="18" charset="0"/>
                          <a:cs typeface="Times New Roman" pitchFamily="18" charset="0"/>
                        </a:rPr>
                        <a:t>Pédagogie par objectifs</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solidFill>
                      <a:srgbClr val="CCFFCC"/>
                    </a:solidFill>
                  </a:tcPr>
                </a:tc>
              </a:tr>
              <a:tr h="502077">
                <a:tc>
                  <a:txBody>
                    <a:bodyPr/>
                    <a:lstStyle/>
                    <a:p>
                      <a:pPr marL="180340" algn="l">
                        <a:lnSpc>
                          <a:spcPct val="115000"/>
                        </a:lnSpc>
                        <a:spcAft>
                          <a:spcPts val="0"/>
                        </a:spcAft>
                      </a:pPr>
                      <a:r>
                        <a:rPr lang="fr-FR" sz="1600" b="1" dirty="0">
                          <a:solidFill>
                            <a:srgbClr val="002060"/>
                          </a:solidFill>
                          <a:latin typeface="Times New Roman" pitchFamily="18" charset="0"/>
                          <a:cs typeface="Times New Roman" pitchFamily="18" charset="0"/>
                        </a:rPr>
                        <a:t>Entrée </a:t>
                      </a:r>
                      <a:r>
                        <a:rPr lang="fr-FR" sz="1600" b="1" dirty="0" smtClean="0">
                          <a:solidFill>
                            <a:srgbClr val="002060"/>
                          </a:solidFill>
                          <a:latin typeface="Times New Roman" pitchFamily="18" charset="0"/>
                          <a:cs typeface="Times New Roman" pitchFamily="18" charset="0"/>
                        </a:rPr>
                        <a:t>par      </a:t>
                      </a:r>
                      <a:r>
                        <a:rPr lang="fr-FR" sz="1600" b="1" dirty="0">
                          <a:solidFill>
                            <a:srgbClr val="002060"/>
                          </a:solidFill>
                          <a:latin typeface="Times New Roman" pitchFamily="18" charset="0"/>
                          <a:cs typeface="Times New Roman" pitchFamily="18" charset="0"/>
                        </a:rPr>
                        <a:t>les situations</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marL="180340" algn="l">
                        <a:lnSpc>
                          <a:spcPct val="115000"/>
                        </a:lnSpc>
                        <a:spcAft>
                          <a:spcPts val="0"/>
                        </a:spcAft>
                      </a:pPr>
                      <a:r>
                        <a:rPr lang="fr-FR" sz="1600" b="1" dirty="0">
                          <a:solidFill>
                            <a:srgbClr val="006600"/>
                          </a:solidFill>
                          <a:latin typeface="Times New Roman" pitchFamily="18" charset="0"/>
                          <a:cs typeface="Times New Roman" pitchFamily="18" charset="0"/>
                        </a:rPr>
                        <a:t>Entrée  par </a:t>
                      </a:r>
                      <a:r>
                        <a:rPr lang="fr-FR" sz="1600" b="1" dirty="0" smtClean="0">
                          <a:solidFill>
                            <a:srgbClr val="006600"/>
                          </a:solidFill>
                          <a:latin typeface="Times New Roman" pitchFamily="18" charset="0"/>
                          <a:cs typeface="Times New Roman" pitchFamily="18" charset="0"/>
                        </a:rPr>
                        <a:t>   les </a:t>
                      </a:r>
                      <a:r>
                        <a:rPr lang="fr-FR" sz="1600" b="1" dirty="0">
                          <a:solidFill>
                            <a:srgbClr val="006600"/>
                          </a:solidFill>
                          <a:latin typeface="Times New Roman" pitchFamily="18" charset="0"/>
                          <a:cs typeface="Times New Roman" pitchFamily="18" charset="0"/>
                        </a:rPr>
                        <a:t>contenus</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703132">
                <a:tc>
                  <a:txBody>
                    <a:bodyPr/>
                    <a:lstStyle/>
                    <a:p>
                      <a:pPr algn="l">
                        <a:lnSpc>
                          <a:spcPct val="115000"/>
                        </a:lnSpc>
                        <a:spcAft>
                          <a:spcPts val="0"/>
                        </a:spcAft>
                      </a:pPr>
                      <a:r>
                        <a:rPr lang="fr-FR" sz="1600" b="1" dirty="0" smtClean="0">
                          <a:solidFill>
                            <a:srgbClr val="002060"/>
                          </a:solidFill>
                          <a:latin typeface="Times New Roman" pitchFamily="18" charset="0"/>
                          <a:cs typeface="Times New Roman" pitchFamily="18" charset="0"/>
                        </a:rPr>
                        <a:t>    Centration </a:t>
                      </a:r>
                      <a:r>
                        <a:rPr lang="fr-FR" sz="1600" b="1" dirty="0">
                          <a:solidFill>
                            <a:srgbClr val="002060"/>
                          </a:solidFill>
                          <a:latin typeface="Times New Roman" pitchFamily="18" charset="0"/>
                          <a:cs typeface="Times New Roman" pitchFamily="18" charset="0"/>
                        </a:rPr>
                        <a:t>sur les actions de l’apprenant</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algn="l">
                        <a:lnSpc>
                          <a:spcPct val="115000"/>
                        </a:lnSpc>
                        <a:spcAft>
                          <a:spcPts val="0"/>
                        </a:spcAft>
                      </a:pPr>
                      <a:r>
                        <a:rPr lang="fr-FR" sz="1600" b="1" dirty="0">
                          <a:solidFill>
                            <a:srgbClr val="006600"/>
                          </a:solidFill>
                          <a:latin typeface="Times New Roman" pitchFamily="18" charset="0"/>
                          <a:cs typeface="Times New Roman" pitchFamily="18" charset="0"/>
                        </a:rPr>
                        <a:t> </a:t>
                      </a:r>
                      <a:r>
                        <a:rPr lang="fr-FR" sz="1600" b="1" dirty="0" smtClean="0">
                          <a:solidFill>
                            <a:srgbClr val="006600"/>
                          </a:solidFill>
                          <a:latin typeface="Times New Roman" pitchFamily="18" charset="0"/>
                          <a:cs typeface="Times New Roman" pitchFamily="18" charset="0"/>
                        </a:rPr>
                        <a:t>   Centration </a:t>
                      </a:r>
                      <a:r>
                        <a:rPr lang="fr-FR" sz="1600" b="1" dirty="0">
                          <a:solidFill>
                            <a:srgbClr val="006600"/>
                          </a:solidFill>
                          <a:latin typeface="Times New Roman" pitchFamily="18" charset="0"/>
                          <a:cs typeface="Times New Roman" pitchFamily="18" charset="0"/>
                        </a:rPr>
                        <a:t>sur la transmission par l’enseignant</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502077">
                <a:tc>
                  <a:txBody>
                    <a:bodyPr/>
                    <a:lstStyle/>
                    <a:p>
                      <a:pPr marL="180340" algn="l">
                        <a:lnSpc>
                          <a:spcPct val="115000"/>
                        </a:lnSpc>
                        <a:spcAft>
                          <a:spcPts val="0"/>
                        </a:spcAft>
                      </a:pPr>
                      <a:r>
                        <a:rPr lang="fr-FR" sz="1600" b="1" dirty="0" err="1">
                          <a:solidFill>
                            <a:srgbClr val="002060"/>
                          </a:solidFill>
                          <a:latin typeface="Times New Roman" pitchFamily="18" charset="0"/>
                          <a:cs typeface="Times New Roman" pitchFamily="18" charset="0"/>
                        </a:rPr>
                        <a:t>Contextualisation</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marL="180340" algn="l">
                        <a:lnSpc>
                          <a:spcPct val="115000"/>
                        </a:lnSpc>
                        <a:spcAft>
                          <a:spcPts val="0"/>
                        </a:spcAft>
                      </a:pPr>
                      <a:r>
                        <a:rPr lang="fr-FR" sz="1600" b="1" dirty="0" err="1">
                          <a:solidFill>
                            <a:srgbClr val="006600"/>
                          </a:solidFill>
                          <a:latin typeface="Times New Roman" pitchFamily="18" charset="0"/>
                          <a:cs typeface="Times New Roman" pitchFamily="18" charset="0"/>
                        </a:rPr>
                        <a:t>Décontextualisation</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502077">
                <a:tc>
                  <a:txBody>
                    <a:bodyPr/>
                    <a:lstStyle/>
                    <a:p>
                      <a:pPr marL="180340" algn="l">
                        <a:lnSpc>
                          <a:spcPct val="115000"/>
                        </a:lnSpc>
                        <a:spcAft>
                          <a:spcPts val="0"/>
                        </a:spcAft>
                      </a:pPr>
                      <a:r>
                        <a:rPr lang="fr-FR" sz="1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Sens</a:t>
                      </a:r>
                      <a:r>
                        <a:rPr lang="fr-FR" sz="1600" b="1" dirty="0">
                          <a:solidFill>
                            <a:srgbClr val="002060"/>
                          </a:solidFill>
                          <a:latin typeface="Times New Roman" pitchFamily="18" charset="0"/>
                          <a:cs typeface="Times New Roman" pitchFamily="18" charset="0"/>
                        </a:rPr>
                        <a:t> </a:t>
                      </a:r>
                      <a:r>
                        <a:rPr lang="fr-FR" sz="1600" b="1" dirty="0" smtClean="0">
                          <a:solidFill>
                            <a:srgbClr val="002060"/>
                          </a:solidFill>
                          <a:latin typeface="Times New Roman" pitchFamily="18" charset="0"/>
                          <a:cs typeface="Times New Roman" pitchFamily="18" charset="0"/>
                        </a:rPr>
                        <a:t>  des      apprentissages</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marL="180340" algn="l">
                        <a:lnSpc>
                          <a:spcPct val="115000"/>
                        </a:lnSpc>
                        <a:spcAft>
                          <a:spcPts val="0"/>
                        </a:spcAft>
                      </a:pPr>
                      <a:r>
                        <a:rPr lang="fr-FR" sz="1600" b="1" dirty="0">
                          <a:solidFill>
                            <a:srgbClr val="006600"/>
                          </a:solidFill>
                          <a:latin typeface="Times New Roman" pitchFamily="18" charset="0"/>
                          <a:cs typeface="Times New Roman" pitchFamily="18" charset="0"/>
                        </a:rPr>
                        <a:t>Contenu </a:t>
                      </a:r>
                      <a:r>
                        <a:rPr lang="fr-FR" sz="1600" b="1" dirty="0" smtClean="0">
                          <a:solidFill>
                            <a:srgbClr val="006600"/>
                          </a:solidFill>
                          <a:latin typeface="Times New Roman" pitchFamily="18" charset="0"/>
                          <a:cs typeface="Times New Roman" pitchFamily="18" charset="0"/>
                        </a:rPr>
                        <a:t>enseigné    </a:t>
                      </a:r>
                      <a:r>
                        <a:rPr lang="fr-FR" sz="1600" b="1" dirty="0">
                          <a:solidFill>
                            <a:srgbClr val="006600"/>
                          </a:solidFill>
                          <a:latin typeface="Times New Roman" pitchFamily="18" charset="0"/>
                          <a:cs typeface="Times New Roman" pitchFamily="18" charset="0"/>
                        </a:rPr>
                        <a:t>pour lui-même</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1107473">
                <a:tc>
                  <a:txBody>
                    <a:bodyPr/>
                    <a:lstStyle/>
                    <a:p>
                      <a:pPr marL="180340" algn="l">
                        <a:lnSpc>
                          <a:spcPct val="115000"/>
                        </a:lnSpc>
                        <a:spcAft>
                          <a:spcPts val="0"/>
                        </a:spcAft>
                      </a:pPr>
                      <a:r>
                        <a:rPr lang="fr-FR" sz="1600" b="1" dirty="0">
                          <a:solidFill>
                            <a:srgbClr val="002060"/>
                          </a:solidFill>
                          <a:latin typeface="Times New Roman" pitchFamily="18" charset="0"/>
                          <a:cs typeface="Times New Roman" pitchFamily="18" charset="0"/>
                        </a:rPr>
                        <a:t>Pluralité de ressources</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marL="180340" algn="l">
                        <a:lnSpc>
                          <a:spcPct val="115000"/>
                        </a:lnSpc>
                        <a:spcAft>
                          <a:spcPts val="0"/>
                        </a:spcAft>
                      </a:pPr>
                      <a:r>
                        <a:rPr lang="fr-FR" sz="1600" b="1" dirty="0">
                          <a:solidFill>
                            <a:srgbClr val="006600"/>
                          </a:solidFill>
                          <a:latin typeface="Times New Roman" pitchFamily="18" charset="0"/>
                          <a:cs typeface="Times New Roman" pitchFamily="18" charset="0"/>
                        </a:rPr>
                        <a:t>Ressources décrites en termes de comportement qui infèrent des ressources cognitives sur les contenus enseignés</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1088456">
                <a:tc>
                  <a:txBody>
                    <a:bodyPr/>
                    <a:lstStyle/>
                    <a:p>
                      <a:pPr marL="180340" algn="l">
                        <a:lnSpc>
                          <a:spcPct val="115000"/>
                        </a:lnSpc>
                        <a:spcAft>
                          <a:spcPts val="0"/>
                        </a:spcAft>
                      </a:pPr>
                      <a:r>
                        <a:rPr lang="fr-FR" sz="1600" b="1" dirty="0">
                          <a:solidFill>
                            <a:srgbClr val="002060"/>
                          </a:solidFill>
                          <a:latin typeface="Times New Roman" pitchFamily="18" charset="0"/>
                          <a:cs typeface="Times New Roman" pitchFamily="18" charset="0"/>
                        </a:rPr>
                        <a:t>Profil de sortie : </a:t>
                      </a:r>
                      <a:r>
                        <a:rPr lang="fr-FR" sz="1600" b="1" dirty="0">
                          <a:solidFill>
                            <a:srgbClr val="FF0000"/>
                          </a:solidFill>
                          <a:latin typeface="Times New Roman" pitchFamily="18" charset="0"/>
                          <a:cs typeface="Times New Roman" pitchFamily="18" charset="0"/>
                        </a:rPr>
                        <a:t>classe de situations à traiter </a:t>
                      </a:r>
                      <a:r>
                        <a:rPr lang="fr-FR" sz="1600" b="1" dirty="0">
                          <a:solidFill>
                            <a:srgbClr val="002060"/>
                          </a:solidFill>
                          <a:latin typeface="Times New Roman" pitchFamily="18" charset="0"/>
                          <a:cs typeface="Times New Roman" pitchFamily="18" charset="0"/>
                        </a:rPr>
                        <a:t>avec compétence au terme de la formation</a:t>
                      </a:r>
                      <a:endParaRPr lang="fr-FR" sz="1600" b="1" dirty="0">
                        <a:solidFill>
                          <a:srgbClr val="002060"/>
                        </a:solidFill>
                        <a:latin typeface="Times New Roman" pitchFamily="18" charset="0"/>
                        <a:ea typeface="Calibri"/>
                        <a:cs typeface="Times New Roman" pitchFamily="18" charset="0"/>
                      </a:endParaRPr>
                    </a:p>
                  </a:txBody>
                  <a:tcPr marL="66675" marR="66675" marT="66675" marB="66675" anchor="ctr"/>
                </a:tc>
                <a:tc>
                  <a:txBody>
                    <a:bodyPr/>
                    <a:lstStyle/>
                    <a:p>
                      <a:pPr marL="180340" algn="l">
                        <a:lnSpc>
                          <a:spcPct val="115000"/>
                        </a:lnSpc>
                        <a:spcAft>
                          <a:spcPts val="0"/>
                        </a:spcAft>
                      </a:pPr>
                      <a:r>
                        <a:rPr lang="fr-FR" sz="1600" b="1" dirty="0">
                          <a:solidFill>
                            <a:srgbClr val="006600"/>
                          </a:solidFill>
                          <a:latin typeface="Times New Roman" pitchFamily="18" charset="0"/>
                          <a:cs typeface="Times New Roman" pitchFamily="18" charset="0"/>
                        </a:rPr>
                        <a:t>Profil de sortie : contenus disciplinaires à reproduire</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r h="813952">
                <a:tc>
                  <a:txBody>
                    <a:bodyPr/>
                    <a:lstStyle/>
                    <a:p>
                      <a:pPr algn="l"/>
                      <a:r>
                        <a:rPr lang="fr-FR" sz="1600" b="1" kern="1200" dirty="0" smtClean="0">
                          <a:solidFill>
                            <a:srgbClr val="002060"/>
                          </a:solidFill>
                          <a:latin typeface="Times New Roman" pitchFamily="18" charset="0"/>
                          <a:cs typeface="Times New Roman" pitchFamily="18" charset="0"/>
                        </a:rPr>
                        <a:t>   Peut se référer à différents paradigmes</a:t>
                      </a:r>
                    </a:p>
                    <a:p>
                      <a:pPr algn="l"/>
                      <a:r>
                        <a:rPr lang="fr-FR" sz="1600" b="1" kern="1200" dirty="0" smtClean="0">
                          <a:solidFill>
                            <a:srgbClr val="002060"/>
                          </a:solidFill>
                          <a:latin typeface="Times New Roman" pitchFamily="18" charset="0"/>
                          <a:cs typeface="Times New Roman" pitchFamily="18" charset="0"/>
                        </a:rPr>
                        <a:t>   épistémologiques</a:t>
                      </a:r>
                      <a:endParaRPr lang="fr-FR" sz="1600" b="1" dirty="0">
                        <a:ln>
                          <a:solidFill>
                            <a:srgbClr val="B00047"/>
                          </a:solidFill>
                        </a:ln>
                        <a:solidFill>
                          <a:srgbClr val="002060"/>
                        </a:solidFill>
                        <a:latin typeface="Times New Roman" pitchFamily="18" charset="0"/>
                        <a:cs typeface="Times New Roman" pitchFamily="18" charset="0"/>
                      </a:endParaRPr>
                    </a:p>
                  </a:txBody>
                  <a:tcPr/>
                </a:tc>
                <a:tc>
                  <a:txBody>
                    <a:bodyPr/>
                    <a:lstStyle/>
                    <a:p>
                      <a:pPr marL="85725" indent="0" algn="l">
                        <a:lnSpc>
                          <a:spcPct val="115000"/>
                        </a:lnSpc>
                        <a:spcAft>
                          <a:spcPts val="0"/>
                        </a:spcAft>
                      </a:pPr>
                      <a:r>
                        <a:rPr lang="fr-FR" sz="1600" b="1" dirty="0">
                          <a:solidFill>
                            <a:srgbClr val="006600"/>
                          </a:solidFill>
                          <a:latin typeface="Times New Roman" pitchFamily="18" charset="0"/>
                          <a:cs typeface="Times New Roman" pitchFamily="18" charset="0"/>
                        </a:rPr>
                        <a:t>Se réfère </a:t>
                      </a:r>
                      <a:r>
                        <a:rPr lang="fr-FR" sz="1600" b="1" dirty="0" smtClean="0">
                          <a:solidFill>
                            <a:srgbClr val="006600"/>
                          </a:solidFill>
                          <a:latin typeface="Times New Roman" pitchFamily="18" charset="0"/>
                          <a:cs typeface="Times New Roman" pitchFamily="18" charset="0"/>
                        </a:rPr>
                        <a:t>exclusivement  au </a:t>
                      </a:r>
                      <a:r>
                        <a:rPr lang="fr-FR" sz="1600" b="1" dirty="0">
                          <a:solidFill>
                            <a:srgbClr val="006600"/>
                          </a:solidFill>
                          <a:latin typeface="Times New Roman" pitchFamily="18" charset="0"/>
                          <a:cs typeface="Times New Roman" pitchFamily="18" charset="0"/>
                        </a:rPr>
                        <a:t>comportementalisme</a:t>
                      </a:r>
                      <a:endParaRPr lang="fr-FR" sz="1600" b="1" dirty="0">
                        <a:solidFill>
                          <a:srgbClr val="006600"/>
                        </a:solidFill>
                        <a:latin typeface="Times New Roman" pitchFamily="18" charset="0"/>
                        <a:ea typeface="Calibri"/>
                        <a:cs typeface="Times New Roman" pitchFamily="18" charset="0"/>
                      </a:endParaRPr>
                    </a:p>
                  </a:txBody>
                  <a:tcPr marL="66675" marR="66675" marT="66675" marB="66675"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0" y="1"/>
            <a:ext cx="9144000" cy="1071545"/>
          </a:xfr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ormAutofit/>
          </a:bodyPr>
          <a:lstStyle/>
          <a:p>
            <a:r>
              <a:rPr lang="fr-FR" sz="3600" u="sng" dirty="0" smtClean="0"/>
              <a:t>Conclusion: </a:t>
            </a:r>
            <a:endParaRPr lang="fr-FR" sz="3600" u="sng" dirty="0"/>
          </a:p>
        </p:txBody>
      </p:sp>
      <p:sp>
        <p:nvSpPr>
          <p:cNvPr id="3" name="Sous-titre 2"/>
          <p:cNvSpPr>
            <a:spLocks noGrp="1"/>
          </p:cNvSpPr>
          <p:nvPr>
            <p:ph type="subTitle" idx="1"/>
            <p:custDataLst>
              <p:tags r:id="rId2"/>
            </p:custDataLst>
          </p:nvPr>
        </p:nvSpPr>
        <p:spPr>
          <a:xfrm>
            <a:off x="0" y="1214422"/>
            <a:ext cx="9144000" cy="5643578"/>
          </a:xfrm>
        </p:spPr>
        <p:txBody>
          <a:bodyPr>
            <a:normAutofit/>
          </a:bodyPr>
          <a:lstStyle/>
          <a:p>
            <a:pPr algn="l"/>
            <a:r>
              <a:rPr lang="fr-FR" sz="2000" b="1" i="1" dirty="0" smtClean="0"/>
              <a:t>Cette réflexion sur les approches pédagogiques permet de tirer les conclusions Suivantes </a:t>
            </a:r>
            <a:r>
              <a:rPr lang="fr-FR" sz="2400" i="1" dirty="0" smtClean="0"/>
              <a:t>:</a:t>
            </a:r>
          </a:p>
          <a:p>
            <a:pPr algn="l"/>
            <a:endParaRPr lang="fr-FR" sz="2400" dirty="0" smtClean="0"/>
          </a:p>
          <a:p>
            <a:pPr algn="l"/>
            <a:endParaRPr lang="fr-FR" sz="2400" b="1" i="1" dirty="0" smtClean="0"/>
          </a:p>
          <a:p>
            <a:pPr algn="l"/>
            <a:endParaRPr lang="fr-FR" sz="2400" b="1" i="1" dirty="0" smtClean="0"/>
          </a:p>
          <a:p>
            <a:endParaRPr lang="fr-FR" dirty="0"/>
          </a:p>
        </p:txBody>
      </p:sp>
      <p:sp>
        <p:nvSpPr>
          <p:cNvPr id="4" name="Flèche droite à entaille 3"/>
          <p:cNvSpPr/>
          <p:nvPr>
            <p:custDataLst>
              <p:tags r:id="rId3"/>
            </p:custDataLst>
          </p:nvPr>
        </p:nvSpPr>
        <p:spPr>
          <a:xfrm>
            <a:off x="251520" y="2422598"/>
            <a:ext cx="357190" cy="214314"/>
          </a:xfrm>
          <a:prstGeom prst="notch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solidFill>
                <a:prstClr val="black"/>
              </a:solidFill>
            </a:endParaRPr>
          </a:p>
        </p:txBody>
      </p:sp>
      <p:sp>
        <p:nvSpPr>
          <p:cNvPr id="5" name="ZoneTexte 4"/>
          <p:cNvSpPr txBox="1"/>
          <p:nvPr>
            <p:custDataLst>
              <p:tags r:id="rId4"/>
            </p:custDataLst>
          </p:nvPr>
        </p:nvSpPr>
        <p:spPr>
          <a:xfrm>
            <a:off x="899592" y="2300679"/>
            <a:ext cx="7572428" cy="1200329"/>
          </a:xfrm>
          <a:prstGeom prst="rect">
            <a:avLst/>
          </a:prstGeom>
          <a:noFill/>
        </p:spPr>
        <p:txBody>
          <a:bodyPr wrap="square" rtlCol="0">
            <a:spAutoFit/>
          </a:bodyPr>
          <a:lstStyle/>
          <a:p>
            <a:r>
              <a:rPr lang="fr-FR" i="1" dirty="0" smtClean="0">
                <a:solidFill>
                  <a:prstClr val="white"/>
                </a:solidFill>
              </a:rPr>
              <a:t>Plus on centre l'action d'enseignement sur l'apprenant, plus les approches deviennent plus flexibles puisque cette centration interroge certaines variables psychopédagogiques et socioculturelles forcément différentes et hautement localisées </a:t>
            </a:r>
            <a:endParaRPr lang="fr-FR" dirty="0">
              <a:solidFill>
                <a:prstClr val="white"/>
              </a:solidFill>
            </a:endParaRPr>
          </a:p>
        </p:txBody>
      </p:sp>
      <p:sp>
        <p:nvSpPr>
          <p:cNvPr id="9" name="ZoneTexte 8"/>
          <p:cNvSpPr txBox="1"/>
          <p:nvPr>
            <p:custDataLst>
              <p:tags r:id="rId5"/>
            </p:custDataLst>
          </p:nvPr>
        </p:nvSpPr>
        <p:spPr>
          <a:xfrm>
            <a:off x="888004" y="3790781"/>
            <a:ext cx="7572428" cy="646331"/>
          </a:xfrm>
          <a:prstGeom prst="rect">
            <a:avLst/>
          </a:prstGeom>
          <a:noFill/>
        </p:spPr>
        <p:txBody>
          <a:bodyPr wrap="square" rtlCol="0">
            <a:spAutoFit/>
          </a:bodyPr>
          <a:lstStyle/>
          <a:p>
            <a:r>
              <a:rPr lang="fr-FR" i="1" dirty="0" smtClean="0">
                <a:solidFill>
                  <a:prstClr val="white"/>
                </a:solidFill>
              </a:rPr>
              <a:t>Plus l'approche pédagogique utilisée est bien assimilée, plus le travail pédagogique est réussi</a:t>
            </a:r>
            <a:endParaRPr lang="fr-FR" dirty="0" smtClean="0">
              <a:solidFill>
                <a:prstClr val="white"/>
              </a:solidFill>
            </a:endParaRPr>
          </a:p>
        </p:txBody>
      </p:sp>
      <p:sp>
        <p:nvSpPr>
          <p:cNvPr id="10" name="Flèche droite à entaille 9"/>
          <p:cNvSpPr/>
          <p:nvPr>
            <p:custDataLst>
              <p:tags r:id="rId6"/>
            </p:custDataLst>
          </p:nvPr>
        </p:nvSpPr>
        <p:spPr>
          <a:xfrm>
            <a:off x="179512" y="3861048"/>
            <a:ext cx="357190" cy="214314"/>
          </a:xfrm>
          <a:prstGeom prst="notch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solidFill>
                <a:prstClr val="black"/>
              </a:solidFill>
            </a:endParaRPr>
          </a:p>
        </p:txBody>
      </p:sp>
      <p:sp>
        <p:nvSpPr>
          <p:cNvPr id="11" name="ZoneTexte 10"/>
          <p:cNvSpPr txBox="1"/>
          <p:nvPr>
            <p:custDataLst>
              <p:tags r:id="rId7"/>
            </p:custDataLst>
          </p:nvPr>
        </p:nvSpPr>
        <p:spPr>
          <a:xfrm>
            <a:off x="888004" y="4953942"/>
            <a:ext cx="7572428" cy="923330"/>
          </a:xfrm>
          <a:prstGeom prst="rect">
            <a:avLst/>
          </a:prstGeom>
          <a:noFill/>
        </p:spPr>
        <p:txBody>
          <a:bodyPr wrap="square" rtlCol="0">
            <a:spAutoFit/>
          </a:bodyPr>
          <a:lstStyle/>
          <a:p>
            <a:r>
              <a:rPr lang="fr-FR" i="1" dirty="0" smtClean="0">
                <a:solidFill>
                  <a:prstClr val="white"/>
                </a:solidFill>
              </a:rPr>
              <a:t>Plus l'approche pédagogique adoptée est souple, plus elle engendre des situations d'enseignement / apprentissage qui traduisent le dynamisme et la richesse de l'action pédagogique</a:t>
            </a:r>
            <a:endParaRPr lang="fr-FR" dirty="0" smtClean="0">
              <a:solidFill>
                <a:prstClr val="white"/>
              </a:solidFill>
            </a:endParaRPr>
          </a:p>
        </p:txBody>
      </p:sp>
      <p:sp>
        <p:nvSpPr>
          <p:cNvPr id="12" name="Flèche droite à entaille 11"/>
          <p:cNvSpPr/>
          <p:nvPr>
            <p:custDataLst>
              <p:tags r:id="rId8"/>
            </p:custDataLst>
          </p:nvPr>
        </p:nvSpPr>
        <p:spPr>
          <a:xfrm>
            <a:off x="179512" y="5086894"/>
            <a:ext cx="357190" cy="214314"/>
          </a:xfrm>
          <a:prstGeom prst="notch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solidFill>
                <a:prstClr val="black"/>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heckerboard(across)">
                                      <p:cBhvr>
                                        <p:cTn id="20" dur="500"/>
                                        <p:tgtEl>
                                          <p:spTgt spid="10"/>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0" grpId="0" animBg="1"/>
      <p:bldP spid="11"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images (3).jpg"/>
          <p:cNvPicPr>
            <a:picLocks noChangeAspect="1"/>
          </p:cNvPicPr>
          <p:nvPr/>
        </p:nvPicPr>
        <p:blipFill>
          <a:blip r:embed="rId2" cstate="print"/>
          <a:stretch>
            <a:fillRect/>
          </a:stretch>
        </p:blipFill>
        <p:spPr>
          <a:xfrm>
            <a:off x="-36512" y="764705"/>
            <a:ext cx="4283968" cy="4824535"/>
          </a:xfrm>
          <a:prstGeom prst="rect">
            <a:avLst/>
          </a:prstGeom>
        </p:spPr>
      </p:pic>
      <p:sp>
        <p:nvSpPr>
          <p:cNvPr id="6" name="ZoneTexte 5"/>
          <p:cNvSpPr txBox="1"/>
          <p:nvPr/>
        </p:nvSpPr>
        <p:spPr>
          <a:xfrm rot="5400000">
            <a:off x="2915816" y="3573016"/>
            <a:ext cx="2520280" cy="5400600"/>
          </a:xfrm>
          <a:prstGeom prst="rect">
            <a:avLst/>
          </a:prstGeom>
          <a:noFill/>
        </p:spPr>
        <p:txBody>
          <a:bodyPr wrap="square" rtlCol="0">
            <a:prstTxWarp prst="textArchUp">
              <a:avLst/>
            </a:prstTxWarp>
            <a:spAutoFit/>
          </a:bodyPr>
          <a:lstStyle/>
          <a:p>
            <a:r>
              <a:rPr lang="fr-FR" sz="115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M</a:t>
            </a:r>
            <a:r>
              <a:rPr lang="fr-FR" sz="5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erci</a:t>
            </a:r>
            <a:r>
              <a:rPr lang="fr-FR" sz="4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 </a:t>
            </a:r>
          </a:p>
          <a:p>
            <a:r>
              <a:rPr lang="fr-FR" sz="88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P</a:t>
            </a:r>
            <a:r>
              <a:rPr lang="fr-FR" sz="5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our</a:t>
            </a:r>
            <a:r>
              <a:rPr lang="fr-FR" sz="4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 </a:t>
            </a:r>
            <a:endParaRPr lang="fr-FR" sz="72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endParaRPr>
          </a:p>
          <a:p>
            <a:r>
              <a:rPr lang="fr-FR" sz="72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V</a:t>
            </a:r>
            <a:r>
              <a:rPr lang="fr-FR" sz="5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otre</a:t>
            </a:r>
            <a:r>
              <a:rPr lang="fr-FR" sz="4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  </a:t>
            </a:r>
          </a:p>
          <a:p>
            <a:r>
              <a:rPr lang="fr-FR" sz="72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A</a:t>
            </a:r>
            <a:r>
              <a:rPr lang="fr-FR" sz="5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ttention</a:t>
            </a:r>
            <a:r>
              <a:rPr lang="fr-FR" sz="4400" b="1" dirty="0" smtClean="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rPr>
              <a:t> </a:t>
            </a:r>
            <a:endParaRPr lang="fr-FR" sz="4400" b="1" dirty="0">
              <a:ln>
                <a:solidFill>
                  <a:schemeClr val="bg2"/>
                </a:solidFill>
              </a:ln>
              <a:solidFill>
                <a:srgbClr val="0070C0"/>
              </a:solidFill>
              <a:effectLst>
                <a:outerShdw blurRad="60007" dist="200025" dir="15000000" sy="30000" kx="-1800000" algn="bl" rotWithShape="0">
                  <a:prstClr val="black">
                    <a:alpha val="32000"/>
                  </a:prstClr>
                </a:outerShdw>
              </a:effectLst>
              <a:latin typeface="Andalus" pitchFamily="18" charset="-78"/>
              <a:cs typeface="Andalus" pitchFamily="18"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899592" y="2158405"/>
            <a:ext cx="7416824" cy="2031325"/>
          </a:xfrm>
          <a:prstGeom prst="rect">
            <a:avLst/>
          </a:prstGeom>
          <a:noFill/>
        </p:spPr>
        <p:txBody>
          <a:bodyPr wrap="square" rtlCol="0">
            <a:spAutoFit/>
          </a:bodyPr>
          <a:lstStyle/>
          <a:p>
            <a:pPr algn="ctr"/>
            <a:r>
              <a:rPr lang="fr-FR" sz="6600" dirty="0" smtClean="0">
                <a:solidFill>
                  <a:srgbClr val="00B050"/>
                </a:solidFill>
                <a:effectLst>
                  <a:glow rad="228600">
                    <a:schemeClr val="accent3">
                      <a:satMod val="175000"/>
                      <a:alpha val="40000"/>
                    </a:schemeClr>
                  </a:glow>
                </a:effectLst>
              </a:rPr>
              <a:t>L</a:t>
            </a:r>
            <a:r>
              <a:rPr lang="fr-FR" sz="6000" dirty="0" smtClean="0">
                <a:solidFill>
                  <a:srgbClr val="00B050"/>
                </a:solidFill>
                <a:effectLst>
                  <a:glow rad="228600">
                    <a:schemeClr val="accent3">
                      <a:satMod val="175000"/>
                      <a:alpha val="40000"/>
                    </a:schemeClr>
                  </a:glow>
                </a:effectLst>
              </a:rPr>
              <a:t>a </a:t>
            </a:r>
            <a:r>
              <a:rPr lang="fr-FR" sz="6600" dirty="0" smtClean="0">
                <a:solidFill>
                  <a:srgbClr val="00B050"/>
                </a:solidFill>
                <a:effectLst>
                  <a:glow rad="228600">
                    <a:schemeClr val="accent3">
                      <a:satMod val="175000"/>
                      <a:alpha val="40000"/>
                    </a:schemeClr>
                  </a:glow>
                </a:effectLst>
              </a:rPr>
              <a:t>P</a:t>
            </a:r>
            <a:r>
              <a:rPr lang="fr-FR" sz="6000" dirty="0" smtClean="0">
                <a:solidFill>
                  <a:srgbClr val="00B050"/>
                </a:solidFill>
                <a:effectLst>
                  <a:glow rad="228600">
                    <a:schemeClr val="accent3">
                      <a:satMod val="175000"/>
                      <a:alpha val="40000"/>
                    </a:schemeClr>
                  </a:glow>
                </a:effectLst>
              </a:rPr>
              <a:t>édagogie </a:t>
            </a:r>
          </a:p>
          <a:p>
            <a:pPr algn="ctr"/>
            <a:r>
              <a:rPr lang="fr-FR" sz="6000" dirty="0" smtClean="0">
                <a:solidFill>
                  <a:srgbClr val="00B050"/>
                </a:solidFill>
                <a:effectLst>
                  <a:glow rad="228600">
                    <a:schemeClr val="accent3">
                      <a:satMod val="175000"/>
                      <a:alpha val="40000"/>
                    </a:schemeClr>
                  </a:glow>
                </a:effectLst>
              </a:rPr>
              <a:t>De quoi parle-t-on </a:t>
            </a:r>
            <a:endParaRPr lang="fr-FR" sz="6600" dirty="0" smtClean="0">
              <a:solidFill>
                <a:srgbClr val="00B050"/>
              </a:solidFill>
              <a:effectLst>
                <a:glow rad="228600">
                  <a:schemeClr val="accent3">
                    <a:satMod val="175000"/>
                    <a:alpha val="40000"/>
                  </a:schemeClr>
                </a:glo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AutoShape 13"/>
          <p:cNvSpPr>
            <a:spLocks noChangeArrowheads="1"/>
          </p:cNvSpPr>
          <p:nvPr/>
        </p:nvSpPr>
        <p:spPr bwMode="gray">
          <a:xfrm>
            <a:off x="186555" y="188641"/>
            <a:ext cx="8705925" cy="720079"/>
          </a:xfrm>
          <a:prstGeom prst="roundRect">
            <a:avLst>
              <a:gd name="adj" fmla="val 11921"/>
            </a:avLst>
          </a:prstGeom>
          <a:gradFill rotWithShape="1">
            <a:gsLst>
              <a:gs pos="0">
                <a:srgbClr val="F77A1D"/>
              </a:gs>
              <a:gs pos="100000">
                <a:srgbClr val="F77A1D">
                  <a:gamma/>
                  <a:shade val="69804"/>
                  <a:invGamma/>
                </a:srgbClr>
              </a:gs>
            </a:gsLst>
            <a:lin ang="5400000" scaled="1"/>
          </a:gradFill>
          <a:ln w="28575">
            <a:solidFill>
              <a:schemeClr val="bg1"/>
            </a:solidFill>
            <a:round/>
            <a:headEnd/>
            <a:tailEnd/>
          </a:ln>
          <a:effectLst>
            <a:outerShdw dist="53882" dir="2700000" sx="101000" sy="101000" algn="ctr" rotWithShape="0">
              <a:srgbClr val="000000">
                <a:alpha val="52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4000" b="1" i="0" u="none" strike="noStrike" kern="0" cap="none" spc="0" normalizeH="0" baseline="0" noProof="0" dirty="0" smtClean="0">
                <a:ln>
                  <a:noFill/>
                </a:ln>
                <a:solidFill>
                  <a:schemeClr val="bg1"/>
                </a:solidFill>
                <a:effectLst/>
                <a:uLnTx/>
                <a:uFillTx/>
                <a:latin typeface="Monotype Corsiva" pitchFamily="66" charset="0"/>
              </a:rPr>
              <a:t>D</a:t>
            </a:r>
            <a:r>
              <a:rPr kumimoji="0" lang="fr-FR" sz="3600" b="1" i="0" u="none" strike="noStrike" kern="0" cap="none" spc="0" normalizeH="0" baseline="0" noProof="0" dirty="0" smtClean="0">
                <a:ln>
                  <a:noFill/>
                </a:ln>
                <a:solidFill>
                  <a:schemeClr val="bg1"/>
                </a:solidFill>
                <a:effectLst/>
                <a:uLnTx/>
                <a:uFillTx/>
                <a:latin typeface="Monotype Corsiva" pitchFamily="66" charset="0"/>
              </a:rPr>
              <a:t>éfinition de la </a:t>
            </a:r>
            <a:r>
              <a:rPr kumimoji="0" lang="fr-FR" sz="4000" b="1" i="0" u="none" strike="noStrike" kern="0" cap="none" spc="0" normalizeH="0" baseline="0" noProof="0" dirty="0" smtClean="0">
                <a:ln>
                  <a:noFill/>
                </a:ln>
                <a:solidFill>
                  <a:schemeClr val="bg1"/>
                </a:solidFill>
                <a:effectLst/>
                <a:uLnTx/>
                <a:uFillTx/>
                <a:latin typeface="Monotype Corsiva" pitchFamily="66" charset="0"/>
              </a:rPr>
              <a:t>P</a:t>
            </a:r>
            <a:r>
              <a:rPr kumimoji="0" lang="fr-FR" sz="3600" b="1" i="0" u="none" strike="noStrike" kern="0" cap="none" spc="0" normalizeH="0" baseline="0" noProof="0" dirty="0" smtClean="0">
                <a:ln>
                  <a:noFill/>
                </a:ln>
                <a:solidFill>
                  <a:schemeClr val="bg1"/>
                </a:solidFill>
                <a:effectLst/>
                <a:uLnTx/>
                <a:uFillTx/>
                <a:latin typeface="Monotype Corsiva" pitchFamily="66" charset="0"/>
              </a:rPr>
              <a:t>édagogie </a:t>
            </a:r>
          </a:p>
        </p:txBody>
      </p:sp>
      <p:sp>
        <p:nvSpPr>
          <p:cNvPr id="10" name="Freeform 14"/>
          <p:cNvSpPr>
            <a:spLocks/>
          </p:cNvSpPr>
          <p:nvPr/>
        </p:nvSpPr>
        <p:spPr bwMode="gray">
          <a:xfrm>
            <a:off x="179512" y="188640"/>
            <a:ext cx="135818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77A1D">
                  <a:gamma/>
                  <a:tint val="48627"/>
                  <a:invGamma/>
                </a:srgbClr>
              </a:gs>
              <a:gs pos="50000">
                <a:srgbClr val="F77A1D">
                  <a:alpha val="0"/>
                </a:srgbClr>
              </a:gs>
              <a:gs pos="100000">
                <a:srgbClr val="F77A1D">
                  <a:gamma/>
                  <a:tint val="48627"/>
                  <a:invGamma/>
                </a:srgbClr>
              </a:gs>
            </a:gsLst>
            <a:lin ang="27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21" name="Groupe 20"/>
          <p:cNvGrpSpPr/>
          <p:nvPr/>
        </p:nvGrpSpPr>
        <p:grpSpPr>
          <a:xfrm>
            <a:off x="107504" y="3717032"/>
            <a:ext cx="7534725" cy="2313527"/>
            <a:chOff x="1069723" y="2843665"/>
            <a:chExt cx="7534725" cy="2313527"/>
          </a:xfrm>
        </p:grpSpPr>
        <p:grpSp>
          <p:nvGrpSpPr>
            <p:cNvPr id="8" name="Groupe 7"/>
            <p:cNvGrpSpPr/>
            <p:nvPr/>
          </p:nvGrpSpPr>
          <p:grpSpPr>
            <a:xfrm>
              <a:off x="1069723" y="2843665"/>
              <a:ext cx="7534725" cy="2313527"/>
              <a:chOff x="7926" y="834309"/>
              <a:chExt cx="7534725" cy="1307534"/>
            </a:xfrm>
          </p:grpSpPr>
          <p:grpSp>
            <p:nvGrpSpPr>
              <p:cNvPr id="12" name="Group 47"/>
              <p:cNvGrpSpPr>
                <a:grpSpLocks/>
              </p:cNvGrpSpPr>
              <p:nvPr/>
            </p:nvGrpSpPr>
            <p:grpSpPr bwMode="auto">
              <a:xfrm>
                <a:off x="376254" y="836841"/>
                <a:ext cx="7067544" cy="1305002"/>
                <a:chOff x="720" y="-442"/>
                <a:chExt cx="4058" cy="480"/>
              </a:xfrm>
            </p:grpSpPr>
            <p:sp>
              <p:nvSpPr>
                <p:cNvPr id="16" name="AutoShape 48"/>
                <p:cNvSpPr>
                  <a:spLocks noChangeArrowheads="1"/>
                </p:cNvSpPr>
                <p:nvPr/>
              </p:nvSpPr>
              <p:spPr bwMode="gray">
                <a:xfrm>
                  <a:off x="720" y="-442"/>
                  <a:ext cx="4058" cy="480"/>
                </a:xfrm>
                <a:prstGeom prst="roundRect">
                  <a:avLst>
                    <a:gd name="adj" fmla="val 17509"/>
                  </a:avLst>
                </a:prstGeom>
                <a:gradFill rotWithShape="1">
                  <a:gsLst>
                    <a:gs pos="0">
                      <a:srgbClr val="C072AA"/>
                    </a:gs>
                    <a:gs pos="50000">
                      <a:srgbClr val="C072AA">
                        <a:gamma/>
                        <a:shade val="92157"/>
                        <a:invGamma/>
                      </a:srgbClr>
                    </a:gs>
                    <a:gs pos="100000">
                      <a:srgbClr val="C072AA"/>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nvGrpSpPr>
                <p:cNvPr id="17" name="Group 49"/>
                <p:cNvGrpSpPr>
                  <a:grpSpLocks/>
                </p:cNvGrpSpPr>
                <p:nvPr/>
              </p:nvGrpSpPr>
              <p:grpSpPr bwMode="auto">
                <a:xfrm>
                  <a:off x="730" y="-427"/>
                  <a:ext cx="4043" cy="444"/>
                  <a:chOff x="744" y="-427"/>
                  <a:chExt cx="3988" cy="444"/>
                </a:xfrm>
              </p:grpSpPr>
              <p:sp>
                <p:nvSpPr>
                  <p:cNvPr id="18" name="AutoShape 50"/>
                  <p:cNvSpPr>
                    <a:spLocks noChangeArrowheads="1"/>
                  </p:cNvSpPr>
                  <p:nvPr/>
                </p:nvSpPr>
                <p:spPr bwMode="gray">
                  <a:xfrm>
                    <a:off x="744" y="-98"/>
                    <a:ext cx="3988" cy="115"/>
                  </a:xfrm>
                  <a:prstGeom prst="roundRect">
                    <a:avLst>
                      <a:gd name="adj" fmla="val 50000"/>
                    </a:avLst>
                  </a:prstGeom>
                  <a:gradFill rotWithShape="1">
                    <a:gsLst>
                      <a:gs pos="0">
                        <a:srgbClr val="C072AA">
                          <a:alpha val="0"/>
                        </a:srgbClr>
                      </a:gs>
                      <a:gs pos="100000">
                        <a:srgbClr val="C072AA">
                          <a:gamma/>
                          <a:tint val="0"/>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19" name="AutoShape 51"/>
                  <p:cNvSpPr>
                    <a:spLocks noChangeArrowheads="1"/>
                  </p:cNvSpPr>
                  <p:nvPr/>
                </p:nvSpPr>
                <p:spPr bwMode="gray">
                  <a:xfrm>
                    <a:off x="744" y="-427"/>
                    <a:ext cx="3988" cy="115"/>
                  </a:xfrm>
                  <a:prstGeom prst="roundRect">
                    <a:avLst>
                      <a:gd name="adj" fmla="val 50000"/>
                    </a:avLst>
                  </a:prstGeom>
                  <a:gradFill rotWithShape="1">
                    <a:gsLst>
                      <a:gs pos="0">
                        <a:srgbClr val="C072AA">
                          <a:gamma/>
                          <a:tint val="0"/>
                          <a:invGamma/>
                        </a:srgbClr>
                      </a:gs>
                      <a:gs pos="100000">
                        <a:srgbClr val="C072AA">
                          <a:alpha val="0"/>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pic>
            <p:nvPicPr>
              <p:cNvPr id="13" name="Picture 64" descr="1"/>
              <p:cNvPicPr>
                <a:picLocks noChangeAspect="1" noChangeArrowheads="1"/>
              </p:cNvPicPr>
              <p:nvPr/>
            </p:nvPicPr>
            <p:blipFill>
              <a:blip r:embed="rId3" cstate="print">
                <a:lum bright="-6000" contrast="24000"/>
              </a:blip>
              <a:srcRect l="42606" t="64474" r="19473"/>
              <a:stretch>
                <a:fillRect/>
              </a:stretch>
            </p:blipFill>
            <p:spPr bwMode="auto">
              <a:xfrm>
                <a:off x="7926" y="834309"/>
                <a:ext cx="1054005" cy="819173"/>
              </a:xfrm>
              <a:prstGeom prst="rect">
                <a:avLst/>
              </a:prstGeom>
              <a:noFill/>
            </p:spPr>
          </p:pic>
          <p:sp>
            <p:nvSpPr>
              <p:cNvPr id="14" name="Text Box 66"/>
              <p:cNvSpPr txBox="1">
                <a:spLocks noChangeArrowheads="1"/>
              </p:cNvSpPr>
              <p:nvPr/>
            </p:nvSpPr>
            <p:spPr bwMode="white">
              <a:xfrm>
                <a:off x="413859" y="920942"/>
                <a:ext cx="506937" cy="330497"/>
              </a:xfrm>
              <a:prstGeom prst="rect">
                <a:avLst/>
              </a:prstGeom>
              <a:noFill/>
              <a:ln w="9525">
                <a:noFill/>
                <a:miter lim="800000"/>
                <a:headEnd/>
                <a:tailEnd/>
              </a:ln>
              <a:effectLst/>
            </p:spPr>
            <p:txBody>
              <a:bodyPr wrap="square">
                <a:spAutoFit/>
              </a:bodyPr>
              <a:lstStyle/>
              <a:p>
                <a:pPr algn="ctr">
                  <a:spcBef>
                    <a:spcPct val="50000"/>
                  </a:spcBef>
                </a:pPr>
                <a:r>
                  <a:rPr lang="en-US" sz="3200" b="1" dirty="0" smtClean="0">
                    <a:cs typeface="Arial" charset="0"/>
                  </a:rPr>
                  <a:t>1</a:t>
                </a:r>
                <a:endParaRPr lang="en-US" sz="3200" b="1" dirty="0">
                  <a:cs typeface="Arial" charset="0"/>
                </a:endParaRPr>
              </a:p>
            </p:txBody>
          </p:sp>
          <p:sp>
            <p:nvSpPr>
              <p:cNvPr id="15" name="Text Box 57"/>
              <p:cNvSpPr txBox="1">
                <a:spLocks noChangeArrowheads="1"/>
              </p:cNvSpPr>
              <p:nvPr/>
            </p:nvSpPr>
            <p:spPr bwMode="white">
              <a:xfrm>
                <a:off x="357158" y="1000108"/>
                <a:ext cx="7185493" cy="260919"/>
              </a:xfrm>
              <a:prstGeom prst="rect">
                <a:avLst/>
              </a:prstGeom>
              <a:noFill/>
              <a:ln w="9525">
                <a:noFill/>
                <a:miter lim="800000"/>
                <a:headEnd/>
                <a:tailEnd/>
              </a:ln>
              <a:effectLst/>
            </p:spPr>
            <p:txBody>
              <a:bodyPr wrap="square">
                <a:spAutoFit/>
              </a:bodyPr>
              <a:lstStyle/>
              <a:p>
                <a:pPr marL="457200" lvl="0" indent="-457200" algn="ctr">
                  <a:spcBef>
                    <a:spcPct val="50000"/>
                  </a:spcBef>
                  <a:buClr>
                    <a:srgbClr val="000000"/>
                  </a:buClr>
                  <a:defRPr/>
                </a:pPr>
                <a:r>
                  <a:rPr lang="fr-FR" sz="2400" b="1" dirty="0" smtClean="0">
                    <a:solidFill>
                      <a:schemeClr val="bg1"/>
                    </a:solidFill>
                  </a:rPr>
                  <a:t>        </a:t>
                </a:r>
                <a:endParaRPr kumimoji="0" lang="en-US" sz="2400" b="1" i="0" u="none" strike="noStrike" kern="0" cap="none" spc="0" normalizeH="0" baseline="0" noProof="0" dirty="0" smtClean="0">
                  <a:ln>
                    <a:noFill/>
                  </a:ln>
                  <a:solidFill>
                    <a:schemeClr val="bg1"/>
                  </a:solidFill>
                  <a:effectLst/>
                  <a:uLnTx/>
                  <a:uFillTx/>
                  <a:cs typeface="Arial" charset="0"/>
                </a:endParaRPr>
              </a:p>
            </p:txBody>
          </p:sp>
        </p:grpSp>
        <p:sp>
          <p:nvSpPr>
            <p:cNvPr id="20" name="Rectangle 19"/>
            <p:cNvSpPr/>
            <p:nvPr/>
          </p:nvSpPr>
          <p:spPr>
            <a:xfrm>
              <a:off x="1763688" y="3068960"/>
              <a:ext cx="6552728" cy="2062103"/>
            </a:xfrm>
            <a:prstGeom prst="rect">
              <a:avLst/>
            </a:prstGeom>
          </p:spPr>
          <p:txBody>
            <a:bodyPr wrap="square">
              <a:spAutoFit/>
            </a:bodyPr>
            <a:lstStyle/>
            <a:p>
              <a:pPr algn="ctr"/>
              <a:r>
                <a:rPr lang="fr-FR" sz="3200" b="1" dirty="0" smtClean="0">
                  <a:ln w="3175">
                    <a:solidFill>
                      <a:schemeClr val="bg1"/>
                    </a:solidFill>
                  </a:ln>
                  <a:solidFill>
                    <a:schemeClr val="bg1"/>
                  </a:solidFill>
                  <a:latin typeface="Monotype Corsiva" pitchFamily="66" charset="0"/>
                </a:rPr>
                <a:t>‘’Pratique d'intervention normative qui recherche une influence sur autrui dans une perspective explicite de formation’’</a:t>
              </a:r>
            </a:p>
            <a:p>
              <a:pPr algn="ctr"/>
              <a:endParaRPr lang="fr-FR" sz="3200" b="1" dirty="0">
                <a:ln w="3175">
                  <a:solidFill>
                    <a:schemeClr val="bg1"/>
                  </a:solidFill>
                </a:ln>
                <a:solidFill>
                  <a:schemeClr val="bg1"/>
                </a:solidFill>
                <a:latin typeface="Monotype Corsiva" pitchFamily="66" charset="0"/>
              </a:endParaRPr>
            </a:p>
          </p:txBody>
        </p:sp>
      </p:grpSp>
      <p:pic>
        <p:nvPicPr>
          <p:cNvPr id="22" name="Image 21" descr="images (10).jpg"/>
          <p:cNvPicPr>
            <a:picLocks noChangeAspect="1"/>
          </p:cNvPicPr>
          <p:nvPr/>
        </p:nvPicPr>
        <p:blipFill>
          <a:blip r:embed="rId4" cstate="print"/>
          <a:stretch>
            <a:fillRect/>
          </a:stretch>
        </p:blipFill>
        <p:spPr>
          <a:xfrm>
            <a:off x="267246" y="1268760"/>
            <a:ext cx="2565802" cy="1872208"/>
          </a:xfrm>
          <a:prstGeom prst="rect">
            <a:avLst/>
          </a:prstGeom>
          <a:ln>
            <a:noFill/>
          </a:ln>
          <a:effectLst>
            <a:outerShdw blurRad="292100" dist="139700" dir="2700000" algn="tl" rotWithShape="0">
              <a:srgbClr val="333333">
                <a:alpha val="65000"/>
              </a:srgbClr>
            </a:outerShdw>
          </a:effectLst>
        </p:spPr>
      </p:pic>
      <p:sp>
        <p:nvSpPr>
          <p:cNvPr id="23" name="ZoneTexte 22"/>
          <p:cNvSpPr txBox="1"/>
          <p:nvPr/>
        </p:nvSpPr>
        <p:spPr>
          <a:xfrm>
            <a:off x="3059832" y="1772816"/>
            <a:ext cx="3528392" cy="1015663"/>
          </a:xfrm>
          <a:prstGeom prst="rect">
            <a:avLst/>
          </a:prstGeom>
          <a:noFill/>
        </p:spPr>
        <p:txBody>
          <a:bodyPr wrap="square" rtlCol="0">
            <a:spAutoFit/>
          </a:bodyPr>
          <a:lstStyle/>
          <a:p>
            <a:pPr algn="ctr" hangingPunct="0"/>
            <a:r>
              <a:rPr lang="fr-FR" sz="2000" b="1" i="1" dirty="0" smtClean="0">
                <a:solidFill>
                  <a:schemeClr val="tx2"/>
                </a:solidFill>
              </a:rPr>
              <a:t>PIERRE PARLEBAS "Lexique commenté en science de l'action motrice" INSEP 1981</a:t>
            </a:r>
            <a:endParaRPr lang="fr-FR" sz="2000" dirty="0" smtClean="0">
              <a:solidFill>
                <a:schemeClr val="tx2"/>
              </a:solidFill>
            </a:endParaRPr>
          </a:p>
        </p:txBody>
      </p:sp>
      <p:pic>
        <p:nvPicPr>
          <p:cNvPr id="25" name="Image 24" descr="P1080053.JPG"/>
          <p:cNvPicPr>
            <a:picLocks noChangeAspect="1"/>
          </p:cNvPicPr>
          <p:nvPr/>
        </p:nvPicPr>
        <p:blipFill>
          <a:blip r:embed="rId5" cstate="print"/>
          <a:stretch>
            <a:fillRect/>
          </a:stretch>
        </p:blipFill>
        <p:spPr>
          <a:xfrm>
            <a:off x="5940152" y="1052736"/>
            <a:ext cx="3024335" cy="25694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9" name="Groupe 28"/>
          <p:cNvGrpSpPr/>
          <p:nvPr/>
        </p:nvGrpSpPr>
        <p:grpSpPr>
          <a:xfrm>
            <a:off x="107504" y="3573016"/>
            <a:ext cx="5688632" cy="2808312"/>
            <a:chOff x="107504" y="3573016"/>
            <a:chExt cx="5688632" cy="2808312"/>
          </a:xfrm>
        </p:grpSpPr>
        <p:sp>
          <p:nvSpPr>
            <p:cNvPr id="26" name="Freeform 20"/>
            <p:cNvSpPr>
              <a:spLocks/>
            </p:cNvSpPr>
            <p:nvPr/>
          </p:nvSpPr>
          <p:spPr bwMode="ltGray">
            <a:xfrm>
              <a:off x="107504" y="3573016"/>
              <a:ext cx="5688632" cy="2808312"/>
            </a:xfrm>
            <a:custGeom>
              <a:avLst/>
              <a:gdLst/>
              <a:ahLst/>
              <a:cxnLst>
                <a:cxn ang="0">
                  <a:pos x="83" y="0"/>
                </a:cxn>
                <a:cxn ang="0">
                  <a:pos x="1069" y="0"/>
                </a:cxn>
                <a:cxn ang="0">
                  <a:pos x="1069" y="198"/>
                </a:cxn>
                <a:cxn ang="0">
                  <a:pos x="1055" y="270"/>
                </a:cxn>
                <a:cxn ang="0">
                  <a:pos x="987" y="302"/>
                </a:cxn>
                <a:cxn ang="0">
                  <a:pos x="0" y="307"/>
                </a:cxn>
                <a:cxn ang="0">
                  <a:pos x="0" y="89"/>
                </a:cxn>
                <a:cxn ang="0">
                  <a:pos x="21" y="18"/>
                </a:cxn>
                <a:cxn ang="0">
                  <a:pos x="83" y="0"/>
                </a:cxn>
              </a:cxnLst>
              <a:rect l="0" t="0" r="r" b="b"/>
              <a:pathLst>
                <a:path w="1071" h="307">
                  <a:moveTo>
                    <a:pt x="83" y="0"/>
                  </a:moveTo>
                  <a:lnTo>
                    <a:pt x="1069" y="0"/>
                  </a:lnTo>
                  <a:cubicBezTo>
                    <a:pt x="1069" y="0"/>
                    <a:pt x="1069" y="99"/>
                    <a:pt x="1069" y="198"/>
                  </a:cubicBezTo>
                  <a:cubicBezTo>
                    <a:pt x="1069" y="198"/>
                    <a:pt x="1071" y="248"/>
                    <a:pt x="1055" y="270"/>
                  </a:cubicBezTo>
                  <a:cubicBezTo>
                    <a:pt x="1043" y="288"/>
                    <a:pt x="1019" y="302"/>
                    <a:pt x="987" y="302"/>
                  </a:cubicBezTo>
                  <a:cubicBezTo>
                    <a:pt x="488" y="303"/>
                    <a:pt x="0" y="307"/>
                    <a:pt x="0" y="307"/>
                  </a:cubicBezTo>
                  <a:lnTo>
                    <a:pt x="0" y="89"/>
                  </a:lnTo>
                  <a:cubicBezTo>
                    <a:pt x="3" y="41"/>
                    <a:pt x="7" y="33"/>
                    <a:pt x="21" y="18"/>
                  </a:cubicBezTo>
                  <a:cubicBezTo>
                    <a:pt x="35" y="3"/>
                    <a:pt x="66" y="1"/>
                    <a:pt x="83" y="0"/>
                  </a:cubicBezTo>
                  <a:close/>
                </a:path>
              </a:pathLst>
            </a:custGeom>
            <a:gradFill rotWithShape="1">
              <a:gsLst>
                <a:gs pos="0">
                  <a:srgbClr val="114F9B"/>
                </a:gs>
                <a:gs pos="100000">
                  <a:srgbClr val="114F9B">
                    <a:gamma/>
                    <a:shade val="78824"/>
                    <a:invGamma/>
                  </a:srgbClr>
                </a:gs>
              </a:gsLst>
              <a:lin ang="5400000" scaled="1"/>
            </a:gradFill>
            <a:ln w="38100" cap="flat" cmpd="sng">
              <a:solidFill>
                <a:schemeClr val="bg1"/>
              </a:solidFill>
              <a:prstDash val="solid"/>
              <a:round/>
              <a:headEnd/>
              <a:tailEnd/>
            </a:ln>
            <a:effectLst>
              <a:outerShdw blurRad="50800" dist="38100" dir="2700000" algn="tl" rotWithShape="0">
                <a:prstClr val="black">
                  <a:alpha val="40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27" name="ZoneTexte 26"/>
            <p:cNvSpPr txBox="1"/>
            <p:nvPr/>
          </p:nvSpPr>
          <p:spPr>
            <a:xfrm>
              <a:off x="323528" y="4122946"/>
              <a:ext cx="5184576" cy="1754326"/>
            </a:xfrm>
            <a:prstGeom prst="rect">
              <a:avLst/>
            </a:prstGeom>
            <a:noFill/>
          </p:spPr>
          <p:txBody>
            <a:bodyPr wrap="square" rtlCol="0">
              <a:spAutoFit/>
            </a:bodyPr>
            <a:lstStyle/>
            <a:p>
              <a:pPr algn="ctr"/>
              <a:r>
                <a:rPr lang="fr-FR" sz="3600" b="1" dirty="0" smtClean="0">
                  <a:solidFill>
                    <a:schemeClr val="bg1"/>
                  </a:solidFill>
                  <a:latin typeface="Monotype Corsiva" pitchFamily="66" charset="0"/>
                </a:rPr>
                <a:t>«  les phénomènes relationnels qui unissent l’enseignant et l’élève dans l’action » </a:t>
              </a:r>
              <a:endParaRPr lang="fr-FR" sz="3600" b="1" dirty="0">
                <a:solidFill>
                  <a:schemeClr val="bg1"/>
                </a:solidFill>
                <a:latin typeface="Monotype Corsiva" pitchFamily="66" charset="0"/>
              </a:endParaRPr>
            </a:p>
          </p:txBody>
        </p:sp>
      </p:grpSp>
      <p:sp>
        <p:nvSpPr>
          <p:cNvPr id="28" name="ZoneTexte 27"/>
          <p:cNvSpPr txBox="1"/>
          <p:nvPr/>
        </p:nvSpPr>
        <p:spPr>
          <a:xfrm>
            <a:off x="755576" y="1772816"/>
            <a:ext cx="4176464" cy="1323439"/>
          </a:xfrm>
          <a:prstGeom prst="rect">
            <a:avLst/>
          </a:prstGeom>
          <a:noFill/>
        </p:spPr>
        <p:txBody>
          <a:bodyPr wrap="square" rtlCol="0">
            <a:spAutoFit/>
          </a:bodyPr>
          <a:lstStyle/>
          <a:p>
            <a:pPr algn="ctr"/>
            <a:r>
              <a:rPr lang="fr-FR" sz="2000" b="1" i="1" dirty="0" smtClean="0">
                <a:solidFill>
                  <a:schemeClr val="tx2"/>
                </a:solidFill>
              </a:rPr>
              <a:t>Professeur des Universités en STAPS</a:t>
            </a:r>
          </a:p>
          <a:p>
            <a:pPr algn="ctr"/>
            <a:r>
              <a:rPr lang="fr-FR" sz="2000" b="1" i="1" dirty="0" smtClean="0">
                <a:solidFill>
                  <a:schemeClr val="tx2"/>
                </a:solidFill>
              </a:rPr>
              <a:t>conseiller technique du ministre de l’Éducation Français </a:t>
            </a:r>
          </a:p>
          <a:p>
            <a:pPr algn="ctr"/>
            <a:r>
              <a:rPr lang="fr-FR" sz="2000" b="1" i="1" dirty="0" smtClean="0">
                <a:solidFill>
                  <a:schemeClr val="tx2"/>
                </a:solidFill>
              </a:rPr>
              <a:t>Inspecteur général honoraire</a:t>
            </a:r>
          </a:p>
        </p:txBody>
      </p:sp>
      <p:sp>
        <p:nvSpPr>
          <p:cNvPr id="30" name="ZoneTexte 29"/>
          <p:cNvSpPr txBox="1"/>
          <p:nvPr/>
        </p:nvSpPr>
        <p:spPr>
          <a:xfrm>
            <a:off x="5652120" y="4357553"/>
            <a:ext cx="3456384" cy="1015663"/>
          </a:xfrm>
          <a:prstGeom prst="rect">
            <a:avLst/>
          </a:prstGeom>
          <a:noFill/>
        </p:spPr>
        <p:txBody>
          <a:bodyPr wrap="square" rtlCol="0">
            <a:spAutoFit/>
          </a:bodyPr>
          <a:lstStyle/>
          <a:p>
            <a:pPr algn="ctr"/>
            <a:r>
              <a:rPr lang="fr-FR" sz="2000" b="1" dirty="0" smtClean="0">
                <a:solidFill>
                  <a:srgbClr val="002060"/>
                </a:solidFill>
              </a:rPr>
              <a:t>EPS réflexion et perspective,  ALAIN HEBRARD, Edition</a:t>
            </a:r>
          </a:p>
          <a:p>
            <a:pPr algn="ctr"/>
            <a:r>
              <a:rPr lang="fr-FR" sz="2000" b="1" dirty="0" smtClean="0">
                <a:solidFill>
                  <a:srgbClr val="002060"/>
                </a:solidFill>
              </a:rPr>
              <a:t> revue EPS 1986</a:t>
            </a:r>
            <a:endParaRPr lang="fr-FR"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1"/>
                                        </p:tgtEl>
                                      </p:cBhvr>
                                    </p:animEffect>
                                    <p:set>
                                      <p:cBhvr>
                                        <p:cTn id="12" dur="1" fill="hold">
                                          <p:stCondLst>
                                            <p:cond delay="1999"/>
                                          </p:stCondLst>
                                        </p:cTn>
                                        <p:tgtEl>
                                          <p:spTgt spid="21"/>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2000"/>
                                        <p:tgtEl>
                                          <p:spTgt spid="22"/>
                                        </p:tgtEl>
                                      </p:cBhvr>
                                    </p:animEffect>
                                    <p:set>
                                      <p:cBhvr>
                                        <p:cTn id="15" dur="1" fill="hold">
                                          <p:stCondLst>
                                            <p:cond delay="1999"/>
                                          </p:stCondLst>
                                        </p:cTn>
                                        <p:tgtEl>
                                          <p:spTgt spid="22"/>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2000"/>
                                        <p:tgtEl>
                                          <p:spTgt spid="23"/>
                                        </p:tgtEl>
                                      </p:cBhvr>
                                    </p:animEffect>
                                    <p:set>
                                      <p:cBhvr>
                                        <p:cTn id="18" dur="1" fill="hold">
                                          <p:stCondLst>
                                            <p:cond delay="1999"/>
                                          </p:stCondLst>
                                        </p:cTn>
                                        <p:tgtEl>
                                          <p:spTgt spid="2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2000"/>
                                        <p:tgtEl>
                                          <p:spTgt spid="28"/>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2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circle(in)">
                                      <p:cBhvr>
                                        <p:cTn id="31" dur="20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e 23"/>
          <p:cNvGrpSpPr/>
          <p:nvPr/>
        </p:nvGrpSpPr>
        <p:grpSpPr>
          <a:xfrm>
            <a:off x="4775061" y="2636913"/>
            <a:ext cx="4069414" cy="3788223"/>
            <a:chOff x="2500327" y="4521299"/>
            <a:chExt cx="6104121" cy="1211957"/>
          </a:xfrm>
        </p:grpSpPr>
        <p:grpSp>
          <p:nvGrpSpPr>
            <p:cNvPr id="25" name="Group 3"/>
            <p:cNvGrpSpPr>
              <a:grpSpLocks/>
            </p:cNvGrpSpPr>
            <p:nvPr/>
          </p:nvGrpSpPr>
          <p:grpSpPr bwMode="auto">
            <a:xfrm>
              <a:off x="2500327" y="4521299"/>
              <a:ext cx="6104121" cy="1211957"/>
              <a:chOff x="1267" y="2532"/>
              <a:chExt cx="3185" cy="582"/>
            </a:xfrm>
          </p:grpSpPr>
          <p:sp>
            <p:nvSpPr>
              <p:cNvPr id="27" name="AutoShape 4"/>
              <p:cNvSpPr>
                <a:spLocks noChangeArrowheads="1"/>
              </p:cNvSpPr>
              <p:nvPr/>
            </p:nvSpPr>
            <p:spPr bwMode="gray">
              <a:xfrm>
                <a:off x="1267" y="2532"/>
                <a:ext cx="3185" cy="582"/>
              </a:xfrm>
              <a:prstGeom prst="roundRect">
                <a:avLst>
                  <a:gd name="adj" fmla="val 16667"/>
                </a:avLst>
              </a:prstGeom>
              <a:gradFill rotWithShape="1">
                <a:gsLst>
                  <a:gs pos="0">
                    <a:srgbClr val="5FC3D7"/>
                  </a:gs>
                  <a:gs pos="100000">
                    <a:srgbClr val="5FC3D7">
                      <a:gamma/>
                      <a:shade val="66275"/>
                      <a:invGamma/>
                    </a:srgb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5FC3D7"/>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28" name="Line 5"/>
              <p:cNvSpPr>
                <a:spLocks noChangeShapeType="1"/>
              </p:cNvSpPr>
              <p:nvPr/>
            </p:nvSpPr>
            <p:spPr bwMode="gray">
              <a:xfrm>
                <a:off x="1412" y="3111"/>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29" name="Line 6"/>
              <p:cNvSpPr>
                <a:spLocks noChangeShapeType="1"/>
              </p:cNvSpPr>
              <p:nvPr/>
            </p:nvSpPr>
            <p:spPr bwMode="gray">
              <a:xfrm>
                <a:off x="1418" y="2532"/>
                <a:ext cx="2950" cy="0"/>
              </a:xfrm>
              <a:prstGeom prst="line">
                <a:avLst/>
              </a:prstGeom>
              <a:noFill/>
              <a:ln w="3175">
                <a:solidFill>
                  <a:srgbClr val="FFFFFF">
                    <a:alpha val="2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26" name="Text Box 18"/>
            <p:cNvSpPr txBox="1">
              <a:spLocks noChangeArrowheads="1"/>
            </p:cNvSpPr>
            <p:nvPr/>
          </p:nvSpPr>
          <p:spPr bwMode="gray">
            <a:xfrm>
              <a:off x="2735796" y="4720831"/>
              <a:ext cx="5616624" cy="768036"/>
            </a:xfrm>
            <a:prstGeom prst="rect">
              <a:avLst/>
            </a:prstGeom>
            <a:noFill/>
            <a:ln w="9525" algn="ctr">
              <a:noFill/>
              <a:miter lim="800000"/>
              <a:headEnd/>
              <a:tailEnd/>
            </a:ln>
          </p:spPr>
          <p:txBody>
            <a:bodyPr wrap="square">
              <a:spAutoFit/>
            </a:bodyPr>
            <a:lstStyle/>
            <a:p>
              <a:pPr algn="just" eaLnBrk="0" hangingPunct="0"/>
              <a:r>
                <a:rPr lang="fr-FR" altLang="ja-JP" sz="2500" b="1" dirty="0" smtClean="0">
                  <a:solidFill>
                    <a:schemeClr val="bg1"/>
                  </a:solidFill>
                </a:rPr>
                <a:t>Il s’agit d’inventer des dispositifs et des médiations qui permettent à tout sujet de mettre en œuvre et de développer sa liberté d’apprendre</a:t>
              </a:r>
              <a:endParaRPr lang="en-US" sz="2500" b="1" dirty="0">
                <a:solidFill>
                  <a:schemeClr val="bg1"/>
                </a:solidFill>
              </a:endParaRPr>
            </a:p>
          </p:txBody>
        </p:sp>
      </p:grpSp>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7" name="Groupe 16"/>
          <p:cNvGrpSpPr/>
          <p:nvPr/>
        </p:nvGrpSpPr>
        <p:grpSpPr>
          <a:xfrm>
            <a:off x="179512" y="188640"/>
            <a:ext cx="8784976" cy="864096"/>
            <a:chOff x="642739" y="476672"/>
            <a:chExt cx="7921299" cy="1008112"/>
          </a:xfrm>
        </p:grpSpPr>
        <p:sp>
          <p:nvSpPr>
            <p:cNvPr id="14" name="AutoShape 15"/>
            <p:cNvSpPr>
              <a:spLocks noChangeArrowheads="1"/>
            </p:cNvSpPr>
            <p:nvPr/>
          </p:nvSpPr>
          <p:spPr bwMode="gray">
            <a:xfrm>
              <a:off x="642739" y="476672"/>
              <a:ext cx="7921299" cy="1008112"/>
            </a:xfrm>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000" b="1" kern="0" dirty="0" smtClean="0">
                  <a:solidFill>
                    <a:schemeClr val="bg1"/>
                  </a:solidFill>
                  <a:latin typeface="Monotype Corsiva" pitchFamily="66" charset="0"/>
                </a:rPr>
                <a:t>Histoire et origine de la Pédagogie </a:t>
              </a:r>
            </a:p>
          </p:txBody>
        </p:sp>
        <p:sp>
          <p:nvSpPr>
            <p:cNvPr id="15" name="Freeform 16"/>
            <p:cNvSpPr>
              <a:spLocks/>
            </p:cNvSpPr>
            <p:nvPr/>
          </p:nvSpPr>
          <p:spPr bwMode="gray">
            <a:xfrm>
              <a:off x="683568" y="476672"/>
              <a:ext cx="149902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BBE4E">
                    <a:gamma/>
                    <a:tint val="48627"/>
                    <a:invGamma/>
                  </a:srgbClr>
                </a:gs>
                <a:gs pos="50000">
                  <a:srgbClr val="5BBE4E">
                    <a:alpha val="0"/>
                  </a:srgbClr>
                </a:gs>
                <a:gs pos="100000">
                  <a:srgbClr val="5BBE4E">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nvGrpSpPr>
          <p:cNvPr id="18" name="Groupe 17"/>
          <p:cNvGrpSpPr/>
          <p:nvPr/>
        </p:nvGrpSpPr>
        <p:grpSpPr>
          <a:xfrm>
            <a:off x="263586" y="2660132"/>
            <a:ext cx="3876431" cy="3793208"/>
            <a:chOff x="2586198" y="1030961"/>
            <a:chExt cx="6120680" cy="1173904"/>
          </a:xfrm>
        </p:grpSpPr>
        <p:grpSp>
          <p:nvGrpSpPr>
            <p:cNvPr id="19" name="Group 15"/>
            <p:cNvGrpSpPr>
              <a:grpSpLocks/>
            </p:cNvGrpSpPr>
            <p:nvPr/>
          </p:nvGrpSpPr>
          <p:grpSpPr bwMode="auto">
            <a:xfrm>
              <a:off x="2586198" y="1030961"/>
              <a:ext cx="6120680" cy="1173904"/>
              <a:chOff x="1308" y="1039"/>
              <a:chExt cx="3167" cy="593"/>
            </a:xfrm>
          </p:grpSpPr>
          <p:sp>
            <p:nvSpPr>
              <p:cNvPr id="21" name="AutoShape 16"/>
              <p:cNvSpPr>
                <a:spLocks noChangeArrowheads="1"/>
              </p:cNvSpPr>
              <p:nvPr/>
            </p:nvSpPr>
            <p:spPr bwMode="gray">
              <a:xfrm>
                <a:off x="1308" y="1039"/>
                <a:ext cx="3167" cy="582"/>
              </a:xfrm>
              <a:prstGeom prst="roundRect">
                <a:avLst>
                  <a:gd name="adj" fmla="val 16667"/>
                </a:avLst>
              </a:prstGeom>
              <a:gradFill rotWithShape="1">
                <a:gsLst>
                  <a:gs pos="0">
                    <a:srgbClr val="FAA712"/>
                  </a:gs>
                  <a:gs pos="100000">
                    <a:srgbClr val="FAA712">
                      <a:gamma/>
                      <a:shade val="66275"/>
                      <a:invGamma/>
                    </a:srgb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rgbClr val="FAA712"/>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22" name="Line 17"/>
              <p:cNvSpPr>
                <a:spLocks noChangeShapeType="1"/>
              </p:cNvSpPr>
              <p:nvPr/>
            </p:nvSpPr>
            <p:spPr bwMode="gray">
              <a:xfrm>
                <a:off x="1392" y="1632"/>
                <a:ext cx="2950" cy="0"/>
              </a:xfrm>
              <a:prstGeom prst="line">
                <a:avLst/>
              </a:prstGeom>
              <a:noFill/>
              <a:ln w="3175">
                <a:solidFill>
                  <a:srgbClr val="FFFFFF">
                    <a:alpha val="14999"/>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23" name="Line 18"/>
              <p:cNvSpPr>
                <a:spLocks noChangeShapeType="1"/>
              </p:cNvSpPr>
              <p:nvPr/>
            </p:nvSpPr>
            <p:spPr bwMode="gray">
              <a:xfrm>
                <a:off x="1392" y="1052"/>
                <a:ext cx="2950" cy="0"/>
              </a:xfrm>
              <a:prstGeom prst="line">
                <a:avLst/>
              </a:prstGeom>
              <a:noFill/>
              <a:ln w="3175">
                <a:solidFill>
                  <a:srgbClr val="FFFFFF">
                    <a:alpha val="2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20" name="Text Box 4"/>
            <p:cNvSpPr txBox="1">
              <a:spLocks noChangeArrowheads="1"/>
            </p:cNvSpPr>
            <p:nvPr/>
          </p:nvSpPr>
          <p:spPr bwMode="gray">
            <a:xfrm>
              <a:off x="2794540" y="1231435"/>
              <a:ext cx="5684842" cy="862006"/>
            </a:xfrm>
            <a:prstGeom prst="rect">
              <a:avLst/>
            </a:prstGeom>
            <a:noFill/>
            <a:ln w="9525" algn="ctr">
              <a:noFill/>
              <a:miter lim="800000"/>
              <a:headEnd/>
              <a:tailEnd/>
            </a:ln>
          </p:spPr>
          <p:txBody>
            <a:bodyPr wrap="square">
              <a:spAutoFit/>
            </a:bodyPr>
            <a:lstStyle/>
            <a:p>
              <a:pPr algn="just"/>
              <a:r>
                <a:rPr lang="fr-FR" sz="2500" b="1" dirty="0" smtClean="0">
                  <a:solidFill>
                    <a:schemeClr val="bg1"/>
                  </a:solidFill>
                </a:rPr>
                <a:t>Dans la Grèce antique  le pédagogue était le  premier des esclaves et devait remplir une mission particulièrement délicate : amener l'enfant à l'École</a:t>
              </a:r>
              <a:endParaRPr lang="en-US" sz="2500" b="1" dirty="0">
                <a:solidFill>
                  <a:schemeClr val="bg1"/>
                </a:solidFill>
                <a:cs typeface="Arial" charset="0"/>
              </a:endParaRPr>
            </a:p>
          </p:txBody>
        </p:sp>
      </p:grpSp>
      <p:sp>
        <p:nvSpPr>
          <p:cNvPr id="30" name="ZoneTexte 29"/>
          <p:cNvSpPr txBox="1"/>
          <p:nvPr/>
        </p:nvSpPr>
        <p:spPr>
          <a:xfrm>
            <a:off x="467544" y="1556792"/>
            <a:ext cx="3240360" cy="954107"/>
          </a:xfrm>
          <a:prstGeom prst="rect">
            <a:avLst/>
          </a:prstGeom>
          <a:noFill/>
        </p:spPr>
        <p:txBody>
          <a:bodyPr wrap="square" rtlCol="0">
            <a:spAutoFit/>
          </a:bodyPr>
          <a:lstStyle/>
          <a:p>
            <a:pPr algn="ctr"/>
            <a:r>
              <a:rPr lang="fr-FR" sz="2800" b="1" kern="0" dirty="0" smtClean="0">
                <a:solidFill>
                  <a:schemeClr val="accent1"/>
                </a:solidFill>
                <a:latin typeface="Monotype Corsiva" pitchFamily="66" charset="0"/>
              </a:rPr>
              <a:t>Origine du mot pédagogue </a:t>
            </a:r>
          </a:p>
        </p:txBody>
      </p:sp>
      <p:sp>
        <p:nvSpPr>
          <p:cNvPr id="31" name="ZoneTexte 30"/>
          <p:cNvSpPr txBox="1"/>
          <p:nvPr/>
        </p:nvSpPr>
        <p:spPr>
          <a:xfrm>
            <a:off x="5076056" y="1825660"/>
            <a:ext cx="3240360" cy="584775"/>
          </a:xfrm>
          <a:prstGeom prst="rect">
            <a:avLst/>
          </a:prstGeom>
          <a:noFill/>
        </p:spPr>
        <p:txBody>
          <a:bodyPr wrap="square" rtlCol="0">
            <a:spAutoFit/>
          </a:bodyPr>
          <a:lstStyle/>
          <a:p>
            <a:pPr algn="ctr"/>
            <a:r>
              <a:rPr lang="fr-FR" sz="3200" b="1" kern="0" dirty="0" smtClean="0">
                <a:solidFill>
                  <a:schemeClr val="accent1"/>
                </a:solidFill>
                <a:latin typeface="Monotype Corsiva" pitchFamily="66" charset="0"/>
              </a:rPr>
              <a:t>A</a:t>
            </a:r>
            <a:r>
              <a:rPr lang="fr-FR" sz="2800" b="1" kern="0" dirty="0" smtClean="0">
                <a:solidFill>
                  <a:schemeClr val="accent1"/>
                </a:solidFill>
                <a:latin typeface="Monotype Corsiva" pitchFamily="66" charset="0"/>
              </a:rPr>
              <a:t>ujourd’hui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e 42"/>
          <p:cNvGrpSpPr/>
          <p:nvPr/>
        </p:nvGrpSpPr>
        <p:grpSpPr>
          <a:xfrm>
            <a:off x="2771800" y="1700808"/>
            <a:ext cx="5472608" cy="1296144"/>
            <a:chOff x="2771800" y="1700808"/>
            <a:chExt cx="5472608" cy="1296144"/>
          </a:xfrm>
        </p:grpSpPr>
        <p:sp>
          <p:nvSpPr>
            <p:cNvPr id="13" name="AutoShape 2"/>
            <p:cNvSpPr>
              <a:spLocks noChangeArrowheads="1"/>
            </p:cNvSpPr>
            <p:nvPr/>
          </p:nvSpPr>
          <p:spPr bwMode="ltGray">
            <a:xfrm>
              <a:off x="2771800" y="1700808"/>
              <a:ext cx="5472608" cy="1296144"/>
            </a:xfrm>
            <a:prstGeom prst="roundRect">
              <a:avLst>
                <a:gd name="adj" fmla="val 11505"/>
              </a:avLst>
            </a:prstGeom>
            <a:gradFill rotWithShape="1">
              <a:gsLst>
                <a:gs pos="0">
                  <a:schemeClr val="accent2"/>
                </a:gs>
                <a:gs pos="100000">
                  <a:schemeClr val="bg1">
                    <a:alpha val="0"/>
                  </a:schemeClr>
                </a:gs>
              </a:gsLst>
              <a:lin ang="0" scaled="1"/>
            </a:gradFill>
            <a:ln w="6350" algn="ctr">
              <a:noFill/>
              <a:prstDash val="sysDot"/>
              <a:round/>
              <a:headEnd/>
              <a:tailEnd/>
            </a:ln>
            <a:effectLst/>
          </p:spPr>
          <p:txBody>
            <a:bodyPr wrap="none" anchor="ctr"/>
            <a:lstStyle/>
            <a:p>
              <a:endParaRPr lang="fr-FR"/>
            </a:p>
          </p:txBody>
        </p:sp>
        <p:sp>
          <p:nvSpPr>
            <p:cNvPr id="19" name="AutoShape 9"/>
            <p:cNvSpPr>
              <a:spLocks noChangeArrowheads="1"/>
            </p:cNvSpPr>
            <p:nvPr/>
          </p:nvSpPr>
          <p:spPr bwMode="gray">
            <a:xfrm>
              <a:off x="2771800" y="2132856"/>
              <a:ext cx="469900" cy="371475"/>
            </a:xfrm>
            <a:prstGeom prst="rightArrow">
              <a:avLst>
                <a:gd name="adj1" fmla="val 50000"/>
                <a:gd name="adj2" fmla="val 52707"/>
              </a:avLst>
            </a:prstGeom>
            <a:solidFill>
              <a:srgbClr val="FFFFFF"/>
            </a:solidFill>
            <a:ln w="9525">
              <a:noFill/>
              <a:miter lim="800000"/>
              <a:headEnd/>
              <a:tailEnd/>
            </a:ln>
            <a:effectLst/>
          </p:spPr>
          <p:txBody>
            <a:bodyPr wrap="none" anchor="ctr"/>
            <a:lstStyle/>
            <a:p>
              <a:endParaRPr lang="fr-FR"/>
            </a:p>
          </p:txBody>
        </p:sp>
        <p:sp>
          <p:nvSpPr>
            <p:cNvPr id="37" name="ZoneTexte 36"/>
            <p:cNvSpPr txBox="1"/>
            <p:nvPr/>
          </p:nvSpPr>
          <p:spPr>
            <a:xfrm>
              <a:off x="3203848" y="1844824"/>
              <a:ext cx="4680520" cy="954107"/>
            </a:xfrm>
            <a:prstGeom prst="rect">
              <a:avLst/>
            </a:prstGeom>
            <a:noFill/>
          </p:spPr>
          <p:txBody>
            <a:bodyPr wrap="square" rtlCol="0">
              <a:spAutoFit/>
            </a:bodyPr>
            <a:lstStyle/>
            <a:p>
              <a:r>
                <a:rPr lang="fr-FR" sz="2800" b="1" dirty="0" smtClean="0">
                  <a:solidFill>
                    <a:srgbClr val="002060"/>
                  </a:solidFill>
                  <a:latin typeface="Monotype Corsiva" pitchFamily="66" charset="0"/>
                </a:rPr>
                <a:t>Une</a:t>
              </a:r>
              <a:r>
                <a:rPr lang="fr-FR" dirty="0" smtClean="0">
                  <a:solidFill>
                    <a:srgbClr val="002060"/>
                  </a:solidFill>
                </a:rPr>
                <a:t> </a:t>
              </a:r>
              <a:r>
                <a:rPr lang="fr-FR" sz="2800" b="1" dirty="0" smtClean="0">
                  <a:solidFill>
                    <a:srgbClr val="002060"/>
                  </a:solidFill>
                  <a:latin typeface="Monotype Corsiva" pitchFamily="66" charset="0"/>
                </a:rPr>
                <a:t>activité</a:t>
              </a:r>
              <a:r>
                <a:rPr lang="fr-FR" dirty="0" smtClean="0">
                  <a:solidFill>
                    <a:srgbClr val="002060"/>
                  </a:solidFill>
                </a:rPr>
                <a:t> </a:t>
              </a:r>
              <a:r>
                <a:rPr lang="fr-FR" sz="2800" b="1" dirty="0" smtClean="0">
                  <a:solidFill>
                    <a:srgbClr val="002060"/>
                  </a:solidFill>
                  <a:latin typeface="Monotype Corsiva" pitchFamily="66" charset="0"/>
                </a:rPr>
                <a:t>de</a:t>
              </a:r>
              <a:r>
                <a:rPr lang="fr-FR" dirty="0" smtClean="0">
                  <a:solidFill>
                    <a:srgbClr val="002060"/>
                  </a:solidFill>
                </a:rPr>
                <a:t> </a:t>
              </a:r>
              <a:r>
                <a:rPr lang="fr-FR" sz="2800" b="1" dirty="0" smtClean="0">
                  <a:solidFill>
                    <a:srgbClr val="002060"/>
                  </a:solidFill>
                  <a:latin typeface="Monotype Corsiva" pitchFamily="66" charset="0"/>
                </a:rPr>
                <a:t>construction</a:t>
              </a:r>
              <a:r>
                <a:rPr lang="fr-FR" dirty="0" smtClean="0">
                  <a:solidFill>
                    <a:srgbClr val="002060"/>
                  </a:solidFill>
                </a:rPr>
                <a:t> </a:t>
              </a:r>
              <a:r>
                <a:rPr lang="fr-FR" sz="2800" b="1" dirty="0" smtClean="0">
                  <a:solidFill>
                    <a:srgbClr val="002060"/>
                  </a:solidFill>
                  <a:latin typeface="Monotype Corsiva" pitchFamily="66" charset="0"/>
                </a:rPr>
                <a:t>par</a:t>
              </a:r>
              <a:r>
                <a:rPr lang="fr-FR" dirty="0" smtClean="0">
                  <a:solidFill>
                    <a:srgbClr val="002060"/>
                  </a:solidFill>
                </a:rPr>
                <a:t> </a:t>
              </a:r>
              <a:r>
                <a:rPr lang="fr-FR" sz="2800" b="1" dirty="0" smtClean="0">
                  <a:solidFill>
                    <a:srgbClr val="002060"/>
                  </a:solidFill>
                  <a:latin typeface="Monotype Corsiva" pitchFamily="66" charset="0"/>
                </a:rPr>
                <a:t>l’individu</a:t>
              </a:r>
              <a:r>
                <a:rPr lang="fr-FR" dirty="0" smtClean="0">
                  <a:solidFill>
                    <a:srgbClr val="002060"/>
                  </a:solidFill>
                </a:rPr>
                <a:t> </a:t>
              </a:r>
              <a:r>
                <a:rPr lang="fr-FR" sz="2800" b="1" dirty="0" smtClean="0">
                  <a:solidFill>
                    <a:srgbClr val="002060"/>
                  </a:solidFill>
                  <a:latin typeface="Monotype Corsiva" pitchFamily="66" charset="0"/>
                </a:rPr>
                <a:t>dans</a:t>
              </a:r>
              <a:r>
                <a:rPr lang="fr-FR" dirty="0" smtClean="0">
                  <a:solidFill>
                    <a:srgbClr val="002060"/>
                  </a:solidFill>
                </a:rPr>
                <a:t> </a:t>
              </a:r>
              <a:r>
                <a:rPr lang="fr-FR" sz="2800" b="1" dirty="0" smtClean="0">
                  <a:solidFill>
                    <a:srgbClr val="002060"/>
                  </a:solidFill>
                  <a:latin typeface="Monotype Corsiva" pitchFamily="66" charset="0"/>
                </a:rPr>
                <a:t>un</a:t>
              </a:r>
              <a:r>
                <a:rPr lang="fr-FR" dirty="0" smtClean="0">
                  <a:solidFill>
                    <a:srgbClr val="002060"/>
                  </a:solidFill>
                </a:rPr>
                <a:t> </a:t>
              </a:r>
              <a:r>
                <a:rPr lang="fr-FR" sz="2800" b="1" dirty="0" smtClean="0">
                  <a:solidFill>
                    <a:srgbClr val="002060"/>
                  </a:solidFill>
                  <a:latin typeface="Monotype Corsiva" pitchFamily="66" charset="0"/>
                </a:rPr>
                <a:t>contexte</a:t>
              </a:r>
              <a:r>
                <a:rPr lang="fr-FR" dirty="0" smtClean="0">
                  <a:solidFill>
                    <a:srgbClr val="002060"/>
                  </a:solidFill>
                </a:rPr>
                <a:t> </a:t>
              </a:r>
              <a:r>
                <a:rPr lang="fr-FR" sz="2800" b="1" dirty="0" smtClean="0">
                  <a:solidFill>
                    <a:srgbClr val="002060"/>
                  </a:solidFill>
                  <a:latin typeface="Monotype Corsiva" pitchFamily="66" charset="0"/>
                </a:rPr>
                <a:t>social</a:t>
              </a:r>
              <a:r>
                <a:rPr lang="fr-FR" dirty="0" smtClean="0">
                  <a:solidFill>
                    <a:srgbClr val="002060"/>
                  </a:solidFill>
                </a:rPr>
                <a:t> </a:t>
              </a:r>
              <a:endParaRPr lang="fr-FR" dirty="0">
                <a:solidFill>
                  <a:srgbClr val="002060"/>
                </a:solidFill>
              </a:endParaRPr>
            </a:p>
          </p:txBody>
        </p:sp>
      </p:grpSp>
      <p:grpSp>
        <p:nvGrpSpPr>
          <p:cNvPr id="42" name="Groupe 41"/>
          <p:cNvGrpSpPr/>
          <p:nvPr/>
        </p:nvGrpSpPr>
        <p:grpSpPr>
          <a:xfrm>
            <a:off x="2771800" y="3284984"/>
            <a:ext cx="5544616" cy="1296144"/>
            <a:chOff x="2771800" y="3284984"/>
            <a:chExt cx="5544616" cy="1296144"/>
          </a:xfrm>
        </p:grpSpPr>
        <p:sp>
          <p:nvSpPr>
            <p:cNvPr id="14" name="AutoShape 3"/>
            <p:cNvSpPr>
              <a:spLocks noChangeArrowheads="1"/>
            </p:cNvSpPr>
            <p:nvPr/>
          </p:nvSpPr>
          <p:spPr bwMode="ltGray">
            <a:xfrm>
              <a:off x="2771800" y="3284984"/>
              <a:ext cx="5544616" cy="1296144"/>
            </a:xfrm>
            <a:prstGeom prst="roundRect">
              <a:avLst>
                <a:gd name="adj" fmla="val 11505"/>
              </a:avLst>
            </a:prstGeom>
            <a:gradFill rotWithShape="1">
              <a:gsLst>
                <a:gs pos="0">
                  <a:schemeClr val="folHlink"/>
                </a:gs>
                <a:gs pos="100000">
                  <a:schemeClr val="bg1">
                    <a:alpha val="0"/>
                  </a:schemeClr>
                </a:gs>
              </a:gsLst>
              <a:lin ang="0" scaled="1"/>
            </a:gradFill>
            <a:ln w="6350" algn="ctr">
              <a:noFill/>
              <a:prstDash val="sysDot"/>
              <a:round/>
              <a:headEnd/>
              <a:tailEnd/>
            </a:ln>
            <a:effectLst/>
          </p:spPr>
          <p:txBody>
            <a:bodyPr wrap="none" anchor="ctr"/>
            <a:lstStyle/>
            <a:p>
              <a:endParaRPr lang="fr-FR" dirty="0"/>
            </a:p>
          </p:txBody>
        </p:sp>
        <p:sp>
          <p:nvSpPr>
            <p:cNvPr id="20" name="AutoShape 10"/>
            <p:cNvSpPr>
              <a:spLocks noChangeArrowheads="1"/>
            </p:cNvSpPr>
            <p:nvPr/>
          </p:nvSpPr>
          <p:spPr bwMode="gray">
            <a:xfrm>
              <a:off x="2771800" y="3777605"/>
              <a:ext cx="469900" cy="371475"/>
            </a:xfrm>
            <a:prstGeom prst="rightArrow">
              <a:avLst>
                <a:gd name="adj1" fmla="val 50000"/>
                <a:gd name="adj2" fmla="val 52707"/>
              </a:avLst>
            </a:prstGeom>
            <a:solidFill>
              <a:srgbClr val="FFFFFF"/>
            </a:solidFill>
            <a:ln w="9525">
              <a:noFill/>
              <a:miter lim="800000"/>
              <a:headEnd/>
              <a:tailEnd/>
            </a:ln>
            <a:effectLst/>
          </p:spPr>
          <p:txBody>
            <a:bodyPr wrap="none" anchor="ctr"/>
            <a:lstStyle/>
            <a:p>
              <a:endParaRPr lang="fr-FR"/>
            </a:p>
          </p:txBody>
        </p:sp>
        <p:sp>
          <p:nvSpPr>
            <p:cNvPr id="39" name="ZoneTexte 38"/>
            <p:cNvSpPr txBox="1"/>
            <p:nvPr/>
          </p:nvSpPr>
          <p:spPr>
            <a:xfrm>
              <a:off x="3131840" y="3555013"/>
              <a:ext cx="4608512" cy="954107"/>
            </a:xfrm>
            <a:prstGeom prst="rect">
              <a:avLst/>
            </a:prstGeom>
            <a:noFill/>
          </p:spPr>
          <p:txBody>
            <a:bodyPr wrap="square" rtlCol="0">
              <a:spAutoFit/>
            </a:bodyPr>
            <a:lstStyle/>
            <a:p>
              <a:r>
                <a:rPr lang="fr-FR" sz="2800" b="1" dirty="0" smtClean="0">
                  <a:latin typeface="Monotype Corsiva" pitchFamily="66" charset="0"/>
                </a:rPr>
                <a:t>Un</a:t>
              </a:r>
              <a:r>
                <a:rPr lang="fr-FR" dirty="0" smtClean="0"/>
                <a:t> </a:t>
              </a:r>
              <a:r>
                <a:rPr lang="fr-FR" sz="2800" b="1" dirty="0" smtClean="0">
                  <a:latin typeface="Monotype Corsiva" pitchFamily="66" charset="0"/>
                </a:rPr>
                <a:t>changement</a:t>
              </a:r>
              <a:r>
                <a:rPr lang="fr-FR" dirty="0" smtClean="0"/>
                <a:t> </a:t>
              </a:r>
              <a:r>
                <a:rPr lang="fr-FR" sz="2800" b="1" dirty="0" smtClean="0">
                  <a:latin typeface="Monotype Corsiva" pitchFamily="66" charset="0"/>
                </a:rPr>
                <a:t>dans</a:t>
              </a:r>
              <a:r>
                <a:rPr lang="fr-FR" dirty="0" smtClean="0"/>
                <a:t> </a:t>
              </a:r>
              <a:r>
                <a:rPr lang="fr-FR" sz="2800" b="1" dirty="0" smtClean="0">
                  <a:latin typeface="Monotype Corsiva" pitchFamily="66" charset="0"/>
                </a:rPr>
                <a:t>les</a:t>
              </a:r>
              <a:r>
                <a:rPr lang="fr-FR" dirty="0" smtClean="0"/>
                <a:t> </a:t>
              </a:r>
              <a:r>
                <a:rPr lang="fr-FR" sz="2800" b="1" dirty="0" smtClean="0">
                  <a:latin typeface="Monotype Corsiva" pitchFamily="66" charset="0"/>
                </a:rPr>
                <a:t>structures</a:t>
              </a:r>
              <a:r>
                <a:rPr lang="fr-FR" dirty="0" smtClean="0"/>
                <a:t> </a:t>
              </a:r>
              <a:r>
                <a:rPr lang="fr-FR" sz="2800" b="1" dirty="0" smtClean="0">
                  <a:latin typeface="Monotype Corsiva" pitchFamily="66" charset="0"/>
                </a:rPr>
                <a:t>mentales</a:t>
              </a:r>
              <a:r>
                <a:rPr lang="fr-FR" dirty="0" smtClean="0"/>
                <a:t> </a:t>
              </a:r>
              <a:endParaRPr lang="fr-FR" dirty="0"/>
            </a:p>
          </p:txBody>
        </p:sp>
      </p:grpSp>
      <p:sp>
        <p:nvSpPr>
          <p:cNvPr id="36" name="ZoneTexte 35"/>
          <p:cNvSpPr txBox="1"/>
          <p:nvPr/>
        </p:nvSpPr>
        <p:spPr>
          <a:xfrm>
            <a:off x="3707904" y="1196752"/>
            <a:ext cx="3384376" cy="523220"/>
          </a:xfrm>
          <a:prstGeom prst="rect">
            <a:avLst/>
          </a:prstGeom>
          <a:noFill/>
        </p:spPr>
        <p:txBody>
          <a:bodyPr wrap="square" rtlCol="0">
            <a:spAutoFit/>
          </a:bodyPr>
          <a:lstStyle/>
          <a:p>
            <a:pPr algn="ctr"/>
            <a:r>
              <a:rPr lang="fr-FR" sz="2800" b="1" dirty="0" smtClean="0">
                <a:solidFill>
                  <a:schemeClr val="tx2">
                    <a:lumMod val="60000"/>
                    <a:lumOff val="40000"/>
                  </a:schemeClr>
                </a:solidFill>
              </a:rPr>
              <a:t>Apprentissage </a:t>
            </a:r>
            <a:endParaRPr lang="fr-FR" sz="2800" b="1" dirty="0">
              <a:solidFill>
                <a:schemeClr val="tx2">
                  <a:lumMod val="60000"/>
                  <a:lumOff val="40000"/>
                </a:schemeClr>
              </a:solidFill>
            </a:endParaRPr>
          </a:p>
        </p:txBody>
      </p:sp>
      <p:grpSp>
        <p:nvGrpSpPr>
          <p:cNvPr id="40" name="Groupe 39"/>
          <p:cNvGrpSpPr/>
          <p:nvPr/>
        </p:nvGrpSpPr>
        <p:grpSpPr>
          <a:xfrm>
            <a:off x="2771800" y="4941168"/>
            <a:ext cx="5976664" cy="1296144"/>
            <a:chOff x="2771800" y="4941168"/>
            <a:chExt cx="5976664" cy="1296144"/>
          </a:xfrm>
        </p:grpSpPr>
        <p:sp>
          <p:nvSpPr>
            <p:cNvPr id="15" name="AutoShape 4"/>
            <p:cNvSpPr>
              <a:spLocks noChangeArrowheads="1"/>
            </p:cNvSpPr>
            <p:nvPr/>
          </p:nvSpPr>
          <p:spPr bwMode="ltGray">
            <a:xfrm>
              <a:off x="2771800" y="4941168"/>
              <a:ext cx="5688632" cy="1296144"/>
            </a:xfrm>
            <a:prstGeom prst="roundRect">
              <a:avLst>
                <a:gd name="adj" fmla="val 11505"/>
              </a:avLst>
            </a:prstGeom>
            <a:gradFill rotWithShape="1">
              <a:gsLst>
                <a:gs pos="0">
                  <a:schemeClr val="accent1"/>
                </a:gs>
                <a:gs pos="100000">
                  <a:schemeClr val="bg1">
                    <a:alpha val="0"/>
                  </a:schemeClr>
                </a:gs>
              </a:gsLst>
              <a:lin ang="0" scaled="1"/>
            </a:gradFill>
            <a:ln w="6350" algn="ctr">
              <a:noFill/>
              <a:prstDash val="sysDot"/>
              <a:round/>
              <a:headEnd/>
              <a:tailEnd/>
            </a:ln>
            <a:effectLst/>
          </p:spPr>
          <p:txBody>
            <a:bodyPr wrap="none" anchor="ctr"/>
            <a:lstStyle/>
            <a:p>
              <a:endParaRPr lang="fr-FR"/>
            </a:p>
          </p:txBody>
        </p:sp>
        <p:sp>
          <p:nvSpPr>
            <p:cNvPr id="21" name="AutoShape 11"/>
            <p:cNvSpPr>
              <a:spLocks noChangeArrowheads="1"/>
            </p:cNvSpPr>
            <p:nvPr/>
          </p:nvSpPr>
          <p:spPr bwMode="gray">
            <a:xfrm>
              <a:off x="2843808" y="5433789"/>
              <a:ext cx="469900" cy="371475"/>
            </a:xfrm>
            <a:prstGeom prst="rightArrow">
              <a:avLst>
                <a:gd name="adj1" fmla="val 50000"/>
                <a:gd name="adj2" fmla="val 52707"/>
              </a:avLst>
            </a:prstGeom>
            <a:solidFill>
              <a:srgbClr val="FFFFFF"/>
            </a:solidFill>
            <a:ln w="9525">
              <a:noFill/>
              <a:miter lim="800000"/>
              <a:headEnd/>
              <a:tailEnd/>
            </a:ln>
            <a:effectLst/>
          </p:spPr>
          <p:txBody>
            <a:bodyPr wrap="none" anchor="ctr"/>
            <a:lstStyle/>
            <a:p>
              <a:endParaRPr lang="fr-FR"/>
            </a:p>
          </p:txBody>
        </p:sp>
        <p:sp>
          <p:nvSpPr>
            <p:cNvPr id="38" name="ZoneTexte 37"/>
            <p:cNvSpPr txBox="1"/>
            <p:nvPr/>
          </p:nvSpPr>
          <p:spPr>
            <a:xfrm>
              <a:off x="3275856" y="5085184"/>
              <a:ext cx="5472608" cy="954107"/>
            </a:xfrm>
            <a:prstGeom prst="rect">
              <a:avLst/>
            </a:prstGeom>
            <a:noFill/>
          </p:spPr>
          <p:txBody>
            <a:bodyPr wrap="square" rtlCol="0">
              <a:spAutoFit/>
            </a:bodyPr>
            <a:lstStyle/>
            <a:p>
              <a:r>
                <a:rPr lang="fr-FR" sz="2800" b="1" dirty="0" smtClean="0">
                  <a:solidFill>
                    <a:srgbClr val="002060"/>
                  </a:solidFill>
                  <a:latin typeface="Monotype Corsiva" pitchFamily="66" charset="0"/>
                </a:rPr>
                <a:t>Un Changement dans les comportements observables </a:t>
              </a:r>
              <a:endParaRPr lang="fr-FR" sz="2800" b="1" dirty="0">
                <a:solidFill>
                  <a:srgbClr val="002060"/>
                </a:solidFill>
                <a:latin typeface="Monotype Corsiva" pitchFamily="66" charset="0"/>
              </a:endParaRPr>
            </a:p>
          </p:txBody>
        </p:sp>
      </p:grpSp>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9" name="Groupe 8"/>
          <p:cNvGrpSpPr/>
          <p:nvPr/>
        </p:nvGrpSpPr>
        <p:grpSpPr>
          <a:xfrm>
            <a:off x="179512" y="188640"/>
            <a:ext cx="8784976" cy="864096"/>
            <a:chOff x="642739" y="476672"/>
            <a:chExt cx="7921299" cy="1008112"/>
          </a:xfrm>
        </p:grpSpPr>
        <p:sp>
          <p:nvSpPr>
            <p:cNvPr id="10" name="AutoShape 15"/>
            <p:cNvSpPr>
              <a:spLocks noChangeArrowheads="1"/>
            </p:cNvSpPr>
            <p:nvPr/>
          </p:nvSpPr>
          <p:spPr bwMode="gray">
            <a:xfrm>
              <a:off x="642739" y="476672"/>
              <a:ext cx="7921299" cy="1008112"/>
            </a:xfrm>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000" b="1" kern="0" dirty="0" smtClean="0">
                  <a:solidFill>
                    <a:schemeClr val="bg1"/>
                  </a:solidFill>
                  <a:latin typeface="Monotype Corsiva" pitchFamily="66" charset="0"/>
                </a:rPr>
                <a:t>Histoire et origine de la Pédagogie </a:t>
              </a:r>
            </a:p>
          </p:txBody>
        </p:sp>
        <p:sp>
          <p:nvSpPr>
            <p:cNvPr id="12" name="Freeform 16"/>
            <p:cNvSpPr>
              <a:spLocks/>
            </p:cNvSpPr>
            <p:nvPr/>
          </p:nvSpPr>
          <p:spPr bwMode="gray">
            <a:xfrm>
              <a:off x="683568" y="476672"/>
              <a:ext cx="149902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BBE4E">
                    <a:gamma/>
                    <a:tint val="48627"/>
                    <a:invGamma/>
                  </a:srgbClr>
                </a:gs>
                <a:gs pos="50000">
                  <a:srgbClr val="5BBE4E">
                    <a:alpha val="0"/>
                  </a:srgbClr>
                </a:gs>
                <a:gs pos="100000">
                  <a:srgbClr val="5BBE4E">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grpSp>
        <p:nvGrpSpPr>
          <p:cNvPr id="34" name="Groupe 33"/>
          <p:cNvGrpSpPr/>
          <p:nvPr/>
        </p:nvGrpSpPr>
        <p:grpSpPr>
          <a:xfrm>
            <a:off x="179512" y="1523218"/>
            <a:ext cx="2660478" cy="5091170"/>
            <a:chOff x="1481623" y="2334229"/>
            <a:chExt cx="2366477" cy="4187276"/>
          </a:xfrm>
        </p:grpSpPr>
        <p:grpSp>
          <p:nvGrpSpPr>
            <p:cNvPr id="22" name="Group 13"/>
            <p:cNvGrpSpPr>
              <a:grpSpLocks/>
            </p:cNvGrpSpPr>
            <p:nvPr/>
          </p:nvGrpSpPr>
          <p:grpSpPr bwMode="auto">
            <a:xfrm>
              <a:off x="1609725" y="4908727"/>
              <a:ext cx="2238375" cy="1539512"/>
              <a:chOff x="471" y="443"/>
              <a:chExt cx="1161" cy="1781"/>
            </a:xfrm>
          </p:grpSpPr>
          <p:sp>
            <p:nvSpPr>
              <p:cNvPr id="23" name="Oval 14"/>
              <p:cNvSpPr>
                <a:spLocks noChangeArrowheads="1"/>
              </p:cNvSpPr>
              <p:nvPr/>
            </p:nvSpPr>
            <p:spPr bwMode="ltGray">
              <a:xfrm>
                <a:off x="471" y="1794"/>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fr-FR"/>
              </a:p>
            </p:txBody>
          </p:sp>
          <p:sp>
            <p:nvSpPr>
              <p:cNvPr id="24" name="AutoShape 15"/>
              <p:cNvSpPr>
                <a:spLocks noChangeArrowheads="1"/>
              </p:cNvSpPr>
              <p:nvPr/>
            </p:nvSpPr>
            <p:spPr bwMode="ltGray">
              <a:xfrm>
                <a:off x="471" y="443"/>
                <a:ext cx="1161" cy="1781"/>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headEnd/>
                <a:tailEnd/>
              </a:ln>
              <a:effectLst/>
            </p:spPr>
            <p:txBody>
              <a:bodyPr wrap="none" anchor="ctr"/>
              <a:lstStyle/>
              <a:p>
                <a:endParaRPr lang="fr-FR"/>
              </a:p>
            </p:txBody>
          </p:sp>
        </p:grpSp>
        <p:grpSp>
          <p:nvGrpSpPr>
            <p:cNvPr id="25" name="Group 16"/>
            <p:cNvGrpSpPr>
              <a:grpSpLocks/>
            </p:cNvGrpSpPr>
            <p:nvPr/>
          </p:nvGrpSpPr>
          <p:grpSpPr bwMode="auto">
            <a:xfrm>
              <a:off x="1609725" y="3605785"/>
              <a:ext cx="2238375" cy="1410715"/>
              <a:chOff x="471" y="179"/>
              <a:chExt cx="1161" cy="1632"/>
            </a:xfrm>
          </p:grpSpPr>
          <p:sp>
            <p:nvSpPr>
              <p:cNvPr id="26" name="Oval 17"/>
              <p:cNvSpPr>
                <a:spLocks noChangeArrowheads="1"/>
              </p:cNvSpPr>
              <p:nvPr/>
            </p:nvSpPr>
            <p:spPr bwMode="ltGray">
              <a:xfrm>
                <a:off x="471" y="1412"/>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fr-FR"/>
              </a:p>
            </p:txBody>
          </p:sp>
          <p:sp>
            <p:nvSpPr>
              <p:cNvPr id="27" name="AutoShape 18"/>
              <p:cNvSpPr>
                <a:spLocks noChangeArrowheads="1"/>
              </p:cNvSpPr>
              <p:nvPr/>
            </p:nvSpPr>
            <p:spPr bwMode="ltGray">
              <a:xfrm>
                <a:off x="471" y="179"/>
                <a:ext cx="1161" cy="1632"/>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fr-FR"/>
              </a:p>
            </p:txBody>
          </p:sp>
        </p:grpSp>
        <p:grpSp>
          <p:nvGrpSpPr>
            <p:cNvPr id="28" name="Group 19"/>
            <p:cNvGrpSpPr>
              <a:grpSpLocks/>
            </p:cNvGrpSpPr>
            <p:nvPr/>
          </p:nvGrpSpPr>
          <p:grpSpPr bwMode="auto">
            <a:xfrm>
              <a:off x="1609725" y="2334229"/>
              <a:ext cx="2238375" cy="1330325"/>
              <a:chOff x="471" y="-34"/>
              <a:chExt cx="1161" cy="1539"/>
            </a:xfrm>
          </p:grpSpPr>
          <p:sp>
            <p:nvSpPr>
              <p:cNvPr id="29" name="Oval 20"/>
              <p:cNvSpPr>
                <a:spLocks noChangeArrowheads="1"/>
              </p:cNvSpPr>
              <p:nvPr/>
            </p:nvSpPr>
            <p:spPr bwMode="ltGray">
              <a:xfrm>
                <a:off x="471" y="1094"/>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fr-FR"/>
              </a:p>
            </p:txBody>
          </p:sp>
          <p:sp>
            <p:nvSpPr>
              <p:cNvPr id="30" name="AutoShape 21"/>
              <p:cNvSpPr>
                <a:spLocks noChangeArrowheads="1"/>
              </p:cNvSpPr>
              <p:nvPr/>
            </p:nvSpPr>
            <p:spPr bwMode="ltGray">
              <a:xfrm>
                <a:off x="473" y="-34"/>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fr-FR"/>
              </a:p>
            </p:txBody>
          </p:sp>
        </p:grpSp>
        <p:sp>
          <p:nvSpPr>
            <p:cNvPr id="31" name="Text Box 22"/>
            <p:cNvSpPr txBox="1">
              <a:spLocks noChangeArrowheads="1"/>
            </p:cNvSpPr>
            <p:nvPr/>
          </p:nvSpPr>
          <p:spPr bwMode="black">
            <a:xfrm>
              <a:off x="1481623" y="2421066"/>
              <a:ext cx="2364074" cy="1290980"/>
            </a:xfrm>
            <a:prstGeom prst="rect">
              <a:avLst/>
            </a:prstGeom>
            <a:noFill/>
            <a:ln w="9525" algn="ctr">
              <a:noFill/>
              <a:miter lim="800000"/>
              <a:headEnd/>
              <a:tailEnd/>
            </a:ln>
            <a:effectLst>
              <a:outerShdw dist="17961" dir="2700000" algn="ctr" rotWithShape="0">
                <a:srgbClr val="003300">
                  <a:alpha val="50000"/>
                </a:srgbClr>
              </a:outerShdw>
            </a:effectLst>
          </p:spPr>
          <p:txBody>
            <a:bodyPr wrap="square">
              <a:spAutoFit/>
            </a:bodyPr>
            <a:lstStyle/>
            <a:p>
              <a:pPr algn="ctr"/>
              <a:r>
                <a:rPr lang="fr-FR" sz="2400" b="1" dirty="0" smtClean="0">
                  <a:solidFill>
                    <a:srgbClr val="FFFFFF"/>
                  </a:solidFill>
                  <a:cs typeface="Arial" charset="0"/>
                </a:rPr>
                <a:t>  constructivisme et socioconstructivisme </a:t>
              </a:r>
            </a:p>
            <a:p>
              <a:pPr algn="ctr"/>
              <a:r>
                <a:rPr lang="fr-FR" sz="2400" b="1" dirty="0" smtClean="0">
                  <a:solidFill>
                    <a:srgbClr val="FFFFFF"/>
                  </a:solidFill>
                  <a:cs typeface="Arial" charset="0"/>
                </a:rPr>
                <a:t> années 90 </a:t>
              </a:r>
              <a:endParaRPr lang="fr-FR" sz="2400" b="1" dirty="0">
                <a:solidFill>
                  <a:srgbClr val="FFFFFF"/>
                </a:solidFill>
                <a:cs typeface="Arial" charset="0"/>
              </a:endParaRPr>
            </a:p>
          </p:txBody>
        </p:sp>
        <p:sp>
          <p:nvSpPr>
            <p:cNvPr id="32" name="Text Box 23"/>
            <p:cNvSpPr txBox="1">
              <a:spLocks noChangeArrowheads="1"/>
            </p:cNvSpPr>
            <p:nvPr/>
          </p:nvSpPr>
          <p:spPr bwMode="black">
            <a:xfrm>
              <a:off x="1648533" y="4020103"/>
              <a:ext cx="2074863" cy="1172851"/>
            </a:xfrm>
            <a:prstGeom prst="rect">
              <a:avLst/>
            </a:prstGeom>
            <a:noFill/>
            <a:ln w="9525" algn="ctr">
              <a:noFill/>
              <a:miter lim="800000"/>
              <a:headEnd/>
              <a:tailEnd/>
            </a:ln>
            <a:effectLst>
              <a:outerShdw dist="17961" dir="2700000" algn="ctr" rotWithShape="0">
                <a:srgbClr val="003300">
                  <a:alpha val="50000"/>
                </a:srgbClr>
              </a:outerShdw>
            </a:effectLst>
          </p:spPr>
          <p:txBody>
            <a:bodyPr>
              <a:spAutoFit/>
            </a:bodyPr>
            <a:lstStyle/>
            <a:p>
              <a:pPr algn="ctr">
                <a:spcBef>
                  <a:spcPts val="200"/>
                </a:spcBef>
              </a:pPr>
              <a:r>
                <a:rPr lang="fr-FR" sz="2400" b="1" dirty="0" smtClean="0">
                  <a:solidFill>
                    <a:srgbClr val="FFFFFF"/>
                  </a:solidFill>
                  <a:cs typeface="Arial" charset="0"/>
                </a:rPr>
                <a:t>  </a:t>
              </a:r>
              <a:r>
                <a:rPr lang="fr-FR" sz="2800" b="1" dirty="0" smtClean="0">
                  <a:solidFill>
                    <a:srgbClr val="FFFFFF"/>
                  </a:solidFill>
                  <a:cs typeface="Arial" charset="0"/>
                </a:rPr>
                <a:t>Cognitivisme</a:t>
              </a:r>
            </a:p>
            <a:p>
              <a:pPr algn="ctr">
                <a:spcBef>
                  <a:spcPts val="200"/>
                </a:spcBef>
              </a:pPr>
              <a:r>
                <a:rPr lang="fr-FR" sz="2400" b="1" dirty="0" smtClean="0">
                  <a:solidFill>
                    <a:srgbClr val="FFFFFF"/>
                  </a:solidFill>
                  <a:cs typeface="Arial" charset="0"/>
                </a:rPr>
                <a:t>Les</a:t>
              </a:r>
              <a:r>
                <a:rPr lang="fr-FR" sz="2800" b="1" dirty="0" smtClean="0">
                  <a:solidFill>
                    <a:srgbClr val="FFFFFF"/>
                  </a:solidFill>
                  <a:cs typeface="Arial" charset="0"/>
                </a:rPr>
                <a:t> </a:t>
              </a:r>
              <a:r>
                <a:rPr lang="fr-FR" sz="2400" b="1" dirty="0" smtClean="0">
                  <a:solidFill>
                    <a:srgbClr val="FFFFFF"/>
                  </a:solidFill>
                  <a:cs typeface="Arial" charset="0"/>
                </a:rPr>
                <a:t>années</a:t>
              </a:r>
              <a:r>
                <a:rPr lang="fr-FR" sz="2800" b="1" dirty="0" smtClean="0">
                  <a:solidFill>
                    <a:srgbClr val="FFFFFF"/>
                  </a:solidFill>
                  <a:cs typeface="Arial" charset="0"/>
                </a:rPr>
                <a:t> </a:t>
              </a:r>
              <a:r>
                <a:rPr lang="fr-FR" sz="2400" b="1" dirty="0" smtClean="0">
                  <a:solidFill>
                    <a:srgbClr val="FFFFFF"/>
                  </a:solidFill>
                  <a:cs typeface="Arial" charset="0"/>
                </a:rPr>
                <a:t>80</a:t>
              </a:r>
            </a:p>
            <a:p>
              <a:pPr>
                <a:spcBef>
                  <a:spcPts val="200"/>
                </a:spcBef>
              </a:pPr>
              <a:endParaRPr lang="fr-FR" sz="2400" b="1" dirty="0" smtClean="0">
                <a:solidFill>
                  <a:srgbClr val="FFFFFF"/>
                </a:solidFill>
                <a:cs typeface="Arial" charset="0"/>
              </a:endParaRPr>
            </a:p>
          </p:txBody>
        </p:sp>
        <p:sp>
          <p:nvSpPr>
            <p:cNvPr id="33" name="Text Box 24"/>
            <p:cNvSpPr txBox="1">
              <a:spLocks noChangeArrowheads="1"/>
            </p:cNvSpPr>
            <p:nvPr/>
          </p:nvSpPr>
          <p:spPr bwMode="black">
            <a:xfrm>
              <a:off x="1737826" y="5441469"/>
              <a:ext cx="2074863" cy="1080036"/>
            </a:xfrm>
            <a:prstGeom prst="rect">
              <a:avLst/>
            </a:prstGeom>
            <a:noFill/>
            <a:ln w="9525" algn="ctr">
              <a:noFill/>
              <a:miter lim="800000"/>
              <a:headEnd/>
              <a:tailEnd/>
            </a:ln>
            <a:effectLst>
              <a:outerShdw dist="17961" dir="2700000" algn="ctr" rotWithShape="0">
                <a:srgbClr val="003300">
                  <a:alpha val="50000"/>
                </a:srgbClr>
              </a:outerShdw>
            </a:effectLst>
          </p:spPr>
          <p:txBody>
            <a:bodyPr wrap="square">
              <a:spAutoFit/>
            </a:bodyPr>
            <a:lstStyle/>
            <a:p>
              <a:pPr algn="ctr">
                <a:spcBef>
                  <a:spcPts val="200"/>
                </a:spcBef>
              </a:pPr>
              <a:r>
                <a:rPr lang="fr-FR" sz="2800" b="1" dirty="0" smtClean="0">
                  <a:solidFill>
                    <a:srgbClr val="FFFFFF"/>
                  </a:solidFill>
                  <a:cs typeface="Arial" charset="0"/>
                </a:rPr>
                <a:t>Béhaviorisme</a:t>
              </a:r>
            </a:p>
            <a:p>
              <a:pPr algn="ctr">
                <a:spcBef>
                  <a:spcPts val="200"/>
                </a:spcBef>
              </a:pPr>
              <a:r>
                <a:rPr lang="fr-FR" sz="2400" b="1" dirty="0" smtClean="0">
                  <a:solidFill>
                    <a:srgbClr val="FFFFFF"/>
                  </a:solidFill>
                  <a:cs typeface="Arial" charset="0"/>
                </a:rPr>
                <a:t>Les années 50</a:t>
              </a:r>
              <a:r>
                <a:rPr lang="en-US" sz="2400" b="1" dirty="0" smtClean="0">
                  <a:solidFill>
                    <a:srgbClr val="FFFFFF"/>
                  </a:solidFill>
                  <a:cs typeface="Arial" charset="0"/>
                </a:rPr>
                <a:t> </a:t>
              </a:r>
            </a:p>
            <a:p>
              <a:pPr algn="ctr">
                <a:spcBef>
                  <a:spcPts val="200"/>
                </a:spcBef>
              </a:pPr>
              <a:endParaRPr lang="en-US" sz="2400" b="1" dirty="0">
                <a:solidFill>
                  <a:srgbClr val="FFFFFF"/>
                </a:solidFill>
                <a:cs typeface="Arial" charset="0"/>
              </a:endParaRPr>
            </a:p>
          </p:txBody>
        </p:sp>
      </p:grpSp>
      <p:sp>
        <p:nvSpPr>
          <p:cNvPr id="69" name="Freeform 3"/>
          <p:cNvSpPr>
            <a:spLocks/>
          </p:cNvSpPr>
          <p:nvPr/>
        </p:nvSpPr>
        <p:spPr bwMode="gray">
          <a:xfrm rot="16200000">
            <a:off x="3258312" y="2654456"/>
            <a:ext cx="1259224" cy="2376264"/>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357DA9">
                  <a:alpha val="0"/>
                </a:srgbClr>
              </a:gs>
              <a:gs pos="100000">
                <a:srgbClr val="808080"/>
              </a:gs>
            </a:gsLst>
            <a:lin ang="5400000" scaled="1"/>
          </a:gra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70" name="Freeform 5"/>
          <p:cNvSpPr>
            <a:spLocks/>
          </p:cNvSpPr>
          <p:nvPr/>
        </p:nvSpPr>
        <p:spPr bwMode="gray">
          <a:xfrm rot="16200000" flipH="1">
            <a:off x="3258313" y="1286306"/>
            <a:ext cx="1259223" cy="2376262"/>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357DA9">
                  <a:alpha val="0"/>
                </a:srgbClr>
              </a:gs>
              <a:gs pos="100000">
                <a:srgbClr val="808080"/>
              </a:gs>
            </a:gsLst>
            <a:lin ang="5400000" scaled="1"/>
          </a:gra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sp>
        <p:nvSpPr>
          <p:cNvPr id="71" name="Freeform 4"/>
          <p:cNvSpPr>
            <a:spLocks/>
          </p:cNvSpPr>
          <p:nvPr/>
        </p:nvSpPr>
        <p:spPr bwMode="gray">
          <a:xfrm rot="16200000" flipH="1">
            <a:off x="3491879" y="4509121"/>
            <a:ext cx="360043" cy="2520281"/>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a:effectLst/>
        </p:spPr>
        <p:txBody>
          <a:bodyPr wrap="none" anchor="ctr"/>
          <a:lstStyle/>
          <a:p>
            <a:endParaRPr lang="fr-FR"/>
          </a:p>
        </p:txBody>
      </p:sp>
      <p:grpSp>
        <p:nvGrpSpPr>
          <p:cNvPr id="73" name="Groupe 72"/>
          <p:cNvGrpSpPr/>
          <p:nvPr/>
        </p:nvGrpSpPr>
        <p:grpSpPr>
          <a:xfrm>
            <a:off x="5171678" y="1896443"/>
            <a:ext cx="2928714" cy="2252637"/>
            <a:chOff x="5171678" y="1896443"/>
            <a:chExt cx="2928714" cy="2252637"/>
          </a:xfrm>
        </p:grpSpPr>
        <p:pic>
          <p:nvPicPr>
            <p:cNvPr id="66" name="Image 65" descr="images (14).jpg"/>
            <p:cNvPicPr>
              <a:picLocks noChangeAspect="1"/>
            </p:cNvPicPr>
            <p:nvPr/>
          </p:nvPicPr>
          <p:blipFill>
            <a:blip r:embed="rId3" cstate="print"/>
            <a:stretch>
              <a:fillRect/>
            </a:stretch>
          </p:blipFill>
          <p:spPr>
            <a:xfrm>
              <a:off x="5171678" y="1896443"/>
              <a:ext cx="2928714" cy="2252637"/>
            </a:xfrm>
            <a:prstGeom prst="rect">
              <a:avLst/>
            </a:prstGeom>
            <a:ln>
              <a:noFill/>
            </a:ln>
            <a:effectLst>
              <a:outerShdw blurRad="292100" dist="139700" dir="2700000" algn="tl" rotWithShape="0">
                <a:srgbClr val="333333">
                  <a:alpha val="65000"/>
                </a:srgbClr>
              </a:outerShdw>
            </a:effectLst>
          </p:spPr>
        </p:pic>
        <p:sp>
          <p:nvSpPr>
            <p:cNvPr id="72" name="ZoneTexte 71"/>
            <p:cNvSpPr txBox="1"/>
            <p:nvPr/>
          </p:nvSpPr>
          <p:spPr>
            <a:xfrm>
              <a:off x="5220072" y="3564305"/>
              <a:ext cx="936104" cy="584775"/>
            </a:xfrm>
            <a:prstGeom prst="rect">
              <a:avLst/>
            </a:prstGeom>
            <a:noFill/>
          </p:spPr>
          <p:txBody>
            <a:bodyPr wrap="square" rtlCol="0">
              <a:spAutoFit/>
            </a:bodyPr>
            <a:lstStyle/>
            <a:p>
              <a:r>
                <a:rPr lang="fr-FR" sz="3200" b="1" dirty="0" smtClean="0">
                  <a:solidFill>
                    <a:srgbClr val="002060"/>
                  </a:solidFill>
                  <a:latin typeface="Monotype Corsiva" pitchFamily="66" charset="0"/>
                </a:rPr>
                <a:t>PPC</a:t>
              </a:r>
              <a:endParaRPr lang="fr-FR" sz="3200" b="1" dirty="0">
                <a:solidFill>
                  <a:srgbClr val="002060"/>
                </a:solidFill>
                <a:latin typeface="Monotype Corsiva" pitchFamily="66" charset="0"/>
              </a:endParaRPr>
            </a:p>
          </p:txBody>
        </p:sp>
      </p:grpSp>
      <p:grpSp>
        <p:nvGrpSpPr>
          <p:cNvPr id="75" name="Groupe 74"/>
          <p:cNvGrpSpPr/>
          <p:nvPr/>
        </p:nvGrpSpPr>
        <p:grpSpPr>
          <a:xfrm>
            <a:off x="5292080" y="4437112"/>
            <a:ext cx="2880320" cy="2074143"/>
            <a:chOff x="5292080" y="4437112"/>
            <a:chExt cx="2880320" cy="2074143"/>
          </a:xfrm>
        </p:grpSpPr>
        <p:pic>
          <p:nvPicPr>
            <p:cNvPr id="63" name="Image 62" descr="images (15).jpg"/>
            <p:cNvPicPr>
              <a:picLocks noChangeAspect="1"/>
            </p:cNvPicPr>
            <p:nvPr/>
          </p:nvPicPr>
          <p:blipFill>
            <a:blip r:embed="rId4" cstate="print"/>
            <a:stretch>
              <a:fillRect/>
            </a:stretch>
          </p:blipFill>
          <p:spPr>
            <a:xfrm>
              <a:off x="5292080" y="4437112"/>
              <a:ext cx="2880320" cy="2074143"/>
            </a:xfrm>
            <a:prstGeom prst="rect">
              <a:avLst/>
            </a:prstGeom>
            <a:ln>
              <a:noFill/>
            </a:ln>
            <a:effectLst>
              <a:outerShdw blurRad="292100" dist="139700" dir="2700000" algn="tl" rotWithShape="0">
                <a:srgbClr val="333333">
                  <a:alpha val="65000"/>
                </a:srgbClr>
              </a:outerShdw>
            </a:effectLst>
          </p:spPr>
        </p:pic>
        <p:sp>
          <p:nvSpPr>
            <p:cNvPr id="74" name="ZoneTexte 73"/>
            <p:cNvSpPr txBox="1"/>
            <p:nvPr/>
          </p:nvSpPr>
          <p:spPr>
            <a:xfrm>
              <a:off x="5292080" y="5877272"/>
              <a:ext cx="1008112" cy="584775"/>
            </a:xfrm>
            <a:prstGeom prst="rect">
              <a:avLst/>
            </a:prstGeom>
            <a:noFill/>
          </p:spPr>
          <p:txBody>
            <a:bodyPr wrap="square" rtlCol="0">
              <a:spAutoFit/>
            </a:bodyPr>
            <a:lstStyle/>
            <a:p>
              <a:r>
                <a:rPr lang="fr-FR" sz="3200" b="1" dirty="0" smtClean="0">
                  <a:solidFill>
                    <a:srgbClr val="002060"/>
                  </a:solidFill>
                  <a:latin typeface="Monotype Corsiva" pitchFamily="66" charset="0"/>
                </a:rPr>
                <a:t>PPO</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20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20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2000"/>
                                        <p:tgtEl>
                                          <p:spTgt spid="36"/>
                                        </p:tgtEl>
                                      </p:cBhvr>
                                    </p:animEffect>
                                    <p:set>
                                      <p:cBhvr>
                                        <p:cTn id="25" dur="1" fill="hold">
                                          <p:stCondLst>
                                            <p:cond delay="1999"/>
                                          </p:stCondLst>
                                        </p:cTn>
                                        <p:tgtEl>
                                          <p:spTgt spid="3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43"/>
                                        </p:tgtEl>
                                      </p:cBhvr>
                                    </p:animEffect>
                                    <p:set>
                                      <p:cBhvr>
                                        <p:cTn id="28" dur="1" fill="hold">
                                          <p:stCondLst>
                                            <p:cond delay="1999"/>
                                          </p:stCondLst>
                                        </p:cTn>
                                        <p:tgtEl>
                                          <p:spTgt spid="4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42"/>
                                        </p:tgtEl>
                                      </p:cBhvr>
                                    </p:animEffect>
                                    <p:set>
                                      <p:cBhvr>
                                        <p:cTn id="31" dur="1" fill="hold">
                                          <p:stCondLst>
                                            <p:cond delay="1999"/>
                                          </p:stCondLst>
                                        </p:cTn>
                                        <p:tgtEl>
                                          <p:spTgt spid="42"/>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2000"/>
                                        <p:tgtEl>
                                          <p:spTgt spid="40"/>
                                        </p:tgtEl>
                                      </p:cBhvr>
                                    </p:animEffect>
                                    <p:set>
                                      <p:cBhvr>
                                        <p:cTn id="34" dur="1" fill="hold">
                                          <p:stCondLst>
                                            <p:cond delay="1999"/>
                                          </p:stCondLst>
                                        </p:cTn>
                                        <p:tgtEl>
                                          <p:spTgt spid="4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wipe(down)">
                                      <p:cBhvr>
                                        <p:cTn id="39" dur="500"/>
                                        <p:tgtEl>
                                          <p:spTgt spid="71"/>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20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wipe(down)">
                                      <p:cBhvr>
                                        <p:cTn id="47" dur="500"/>
                                        <p:tgtEl>
                                          <p:spTgt spid="6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down)">
                                      <p:cBhvr>
                                        <p:cTn id="50" dur="500"/>
                                        <p:tgtEl>
                                          <p:spTgt spid="70"/>
                                        </p:tgtEl>
                                      </p:cBhvr>
                                    </p:animEffect>
                                  </p:childTnLst>
                                </p:cTn>
                              </p:par>
                              <p:par>
                                <p:cTn id="51" presetID="10" presetClass="entr" presetSubtype="0" fill="hold" nodeType="with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fade">
                                      <p:cBhvr>
                                        <p:cTn id="53"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69" grpId="0" animBg="1"/>
      <p:bldP spid="70" grpId="0" animBg="1"/>
      <p:bldP spid="7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899592" y="2158405"/>
            <a:ext cx="7416824" cy="2031325"/>
          </a:xfrm>
          <a:prstGeom prst="rect">
            <a:avLst/>
          </a:prstGeom>
          <a:noFill/>
        </p:spPr>
        <p:txBody>
          <a:bodyPr wrap="square" rtlCol="0">
            <a:spAutoFit/>
          </a:bodyPr>
          <a:lstStyle/>
          <a:p>
            <a:pPr algn="ctr"/>
            <a:r>
              <a:rPr lang="fr-FR" sz="6600" dirty="0" smtClean="0">
                <a:solidFill>
                  <a:srgbClr val="00B050"/>
                </a:solidFill>
                <a:effectLst>
                  <a:glow rad="228600">
                    <a:schemeClr val="accent3">
                      <a:satMod val="175000"/>
                      <a:alpha val="40000"/>
                    </a:schemeClr>
                  </a:glow>
                </a:effectLst>
              </a:rPr>
              <a:t>L</a:t>
            </a:r>
            <a:r>
              <a:rPr lang="fr-FR" sz="6000" dirty="0" smtClean="0">
                <a:solidFill>
                  <a:srgbClr val="00B050"/>
                </a:solidFill>
                <a:effectLst>
                  <a:glow rad="228600">
                    <a:schemeClr val="accent3">
                      <a:satMod val="175000"/>
                      <a:alpha val="40000"/>
                    </a:schemeClr>
                  </a:glow>
                </a:effectLst>
              </a:rPr>
              <a:t>a </a:t>
            </a:r>
            <a:r>
              <a:rPr lang="fr-FR" sz="6600" dirty="0" smtClean="0">
                <a:solidFill>
                  <a:srgbClr val="00B050"/>
                </a:solidFill>
                <a:effectLst>
                  <a:glow rad="228600">
                    <a:schemeClr val="accent3">
                      <a:satMod val="175000"/>
                      <a:alpha val="40000"/>
                    </a:schemeClr>
                  </a:glow>
                </a:effectLst>
              </a:rPr>
              <a:t>P</a:t>
            </a:r>
            <a:r>
              <a:rPr lang="fr-FR" sz="6000" dirty="0" smtClean="0">
                <a:solidFill>
                  <a:srgbClr val="00B050"/>
                </a:solidFill>
                <a:effectLst>
                  <a:glow rad="228600">
                    <a:schemeClr val="accent3">
                      <a:satMod val="175000"/>
                      <a:alpha val="40000"/>
                    </a:schemeClr>
                  </a:glow>
                </a:effectLst>
              </a:rPr>
              <a:t>édagogie </a:t>
            </a:r>
          </a:p>
          <a:p>
            <a:pPr algn="ctr"/>
            <a:r>
              <a:rPr lang="fr-FR" sz="6000" dirty="0" smtClean="0">
                <a:solidFill>
                  <a:srgbClr val="00B050"/>
                </a:solidFill>
                <a:effectLst>
                  <a:glow rad="228600">
                    <a:schemeClr val="accent3">
                      <a:satMod val="175000"/>
                      <a:alpha val="40000"/>
                    </a:schemeClr>
                  </a:glow>
                </a:effectLst>
              </a:rPr>
              <a:t>Par objectifs  </a:t>
            </a:r>
            <a:endParaRPr lang="fr-FR" sz="6600" dirty="0" smtClean="0">
              <a:solidFill>
                <a:srgbClr val="00B050"/>
              </a:solidFill>
              <a:effectLst>
                <a:glow rad="228600">
                  <a:schemeClr val="accent3">
                    <a:satMod val="175000"/>
                    <a:alpha val="40000"/>
                  </a:schemeClr>
                </a:glo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18864" y="1772816"/>
            <a:ext cx="8229600" cy="1440160"/>
          </a:xfrm>
          <a:ln>
            <a:solidFill>
              <a:schemeClr val="accent3">
                <a:lumMod val="60000"/>
                <a:lumOff val="40000"/>
              </a:schemeClr>
            </a:solidFill>
          </a:ln>
        </p:spPr>
        <p:txBody>
          <a:bodyPr>
            <a:normAutofit lnSpcReduction="10000"/>
          </a:bodyPr>
          <a:lstStyle/>
          <a:p>
            <a:r>
              <a:rPr lang="fr-FR" b="1" dirty="0" smtClean="0">
                <a:solidFill>
                  <a:schemeClr val="tx2">
                    <a:lumMod val="60000"/>
                    <a:lumOff val="40000"/>
                  </a:schemeClr>
                </a:solidFill>
              </a:rPr>
              <a:t>Objectif</a:t>
            </a:r>
            <a:r>
              <a:rPr lang="fr-FR" dirty="0" smtClean="0"/>
              <a:t>: But à atteindre, résultat qu’on se propose d’atteindre par une opération militaire.</a:t>
            </a:r>
            <a:endParaRPr lang="fr-FR" dirty="0"/>
          </a:p>
        </p:txBody>
      </p:sp>
      <p:cxnSp>
        <p:nvCxnSpPr>
          <p:cNvPr id="4" name="Connecteur droit 3"/>
          <p:cNvCxnSpPr/>
          <p:nvPr/>
        </p:nvCxnSpPr>
        <p:spPr>
          <a:xfrm>
            <a:off x="-108520" y="6669360"/>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0992" y="0"/>
            <a:ext cx="14436" cy="6858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036496" y="-27384"/>
            <a:ext cx="0" cy="688538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512" y="116632"/>
            <a:ext cx="9433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9" name="Groupe 8"/>
          <p:cNvGrpSpPr/>
          <p:nvPr/>
        </p:nvGrpSpPr>
        <p:grpSpPr>
          <a:xfrm>
            <a:off x="179512" y="188640"/>
            <a:ext cx="8784976" cy="864096"/>
            <a:chOff x="642739" y="476672"/>
            <a:chExt cx="7921299" cy="1008112"/>
          </a:xfrm>
        </p:grpSpPr>
        <p:sp>
          <p:nvSpPr>
            <p:cNvPr id="10" name="AutoShape 15"/>
            <p:cNvSpPr>
              <a:spLocks noChangeArrowheads="1"/>
            </p:cNvSpPr>
            <p:nvPr/>
          </p:nvSpPr>
          <p:spPr bwMode="gray">
            <a:xfrm>
              <a:off x="642739" y="476672"/>
              <a:ext cx="7921299" cy="1008112"/>
            </a:xfrm>
            <a:prstGeom prst="roundRect">
              <a:avLst>
                <a:gd name="adj" fmla="val 11921"/>
              </a:avLst>
            </a:prstGeom>
            <a:gradFill rotWithShape="1">
              <a:gsLst>
                <a:gs pos="0">
                  <a:srgbClr val="5BBE4E"/>
                </a:gs>
                <a:gs pos="100000">
                  <a:srgbClr val="5BBE4E">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lvl="0" algn="ctr">
                <a:defRPr/>
              </a:pPr>
              <a:r>
                <a:rPr lang="fr-FR" sz="4000" b="1" kern="0" dirty="0" smtClean="0">
                  <a:solidFill>
                    <a:schemeClr val="bg1"/>
                  </a:solidFill>
                  <a:latin typeface="Monotype Corsiva" pitchFamily="66" charset="0"/>
                </a:rPr>
                <a:t>Définition s </a:t>
              </a:r>
            </a:p>
          </p:txBody>
        </p:sp>
        <p:sp>
          <p:nvSpPr>
            <p:cNvPr id="11" name="Freeform 16"/>
            <p:cNvSpPr>
              <a:spLocks/>
            </p:cNvSpPr>
            <p:nvPr/>
          </p:nvSpPr>
          <p:spPr bwMode="gray">
            <a:xfrm>
              <a:off x="683568" y="476672"/>
              <a:ext cx="1499021" cy="5040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BBE4E">
                    <a:gamma/>
                    <a:tint val="48627"/>
                    <a:invGamma/>
                  </a:srgbClr>
                </a:gs>
                <a:gs pos="50000">
                  <a:srgbClr val="5BBE4E">
                    <a:alpha val="0"/>
                  </a:srgbClr>
                </a:gs>
                <a:gs pos="100000">
                  <a:srgbClr val="5BBE4E">
                    <a:gamma/>
                    <a:tint val="48627"/>
                    <a:invGamma/>
                  </a:srgbClr>
                </a:gs>
              </a:gsLst>
              <a:lin ang="2700000" scaled="1"/>
            </a:gradFill>
            <a:ln w="0">
              <a:noFill/>
              <a:prstDash val="solid"/>
              <a:round/>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ysClr val="windowText" lastClr="000000"/>
                </a:solidFill>
                <a:effectLst/>
                <a:uLnTx/>
                <a:uFillTx/>
              </a:endParaRPr>
            </a:p>
          </p:txBody>
        </p:sp>
      </p:grpSp>
      <p:sp>
        <p:nvSpPr>
          <p:cNvPr id="12" name="Espace réservé du contenu 2"/>
          <p:cNvSpPr txBox="1">
            <a:spLocks/>
          </p:cNvSpPr>
          <p:nvPr/>
        </p:nvSpPr>
        <p:spPr>
          <a:xfrm>
            <a:off x="539552" y="3645024"/>
            <a:ext cx="8229600" cy="2448272"/>
          </a:xfrm>
          <a:prstGeom prst="rect">
            <a:avLst/>
          </a:prstGeom>
          <a:ln>
            <a:solidFill>
              <a:schemeClr val="accent3">
                <a:lumMod val="60000"/>
                <a:lumOff val="40000"/>
              </a:schemeClr>
            </a:solidFill>
          </a:ln>
        </p:spPr>
        <p:txBody>
          <a:bodyPr vert="horz" lIns="91440" tIns="45720" rIns="91440" bIns="45720" rtlCol="0">
            <a:normAutofit fontScale="32500" lnSpcReduction="20000"/>
          </a:bodyPr>
          <a:lstStyle/>
          <a:p>
            <a:pPr marL="342900" indent="-342900" algn="just">
              <a:spcBef>
                <a:spcPct val="20000"/>
              </a:spcBef>
              <a:buFont typeface="Arial" pitchFamily="34" charset="0"/>
              <a:buChar char="•"/>
            </a:pPr>
            <a:r>
              <a:rPr kumimoji="0" lang="fr-FR" sz="9800" b="1" i="0" u="none" strike="noStrike" kern="1200" cap="none" spc="0" normalizeH="0" baseline="0" noProof="0" dirty="0" smtClean="0">
                <a:ln>
                  <a:noFill/>
                </a:ln>
                <a:solidFill>
                  <a:schemeClr val="tx2">
                    <a:lumMod val="60000"/>
                    <a:lumOff val="40000"/>
                  </a:schemeClr>
                </a:solidFill>
                <a:effectLst/>
                <a:uLnTx/>
                <a:uFillTx/>
                <a:latin typeface="+mn-lt"/>
                <a:ea typeface="+mn-ea"/>
                <a:cs typeface="+mn-cs"/>
              </a:rPr>
              <a:t>Pédagogie par Objectifs</a:t>
            </a:r>
            <a:r>
              <a:rPr lang="fr-FR" sz="9800" dirty="0" smtClean="0"/>
              <a:t>: </a:t>
            </a:r>
            <a:r>
              <a:rPr lang="fr-FR" sz="9200" dirty="0" smtClean="0"/>
              <a:t>« toute intention pédagogique formulée en termes de comportement observable dans des conditions et selon des critères précis, dont on escompte la manifestation chez les apprenants à l’issue du processus pédagogique » </a:t>
            </a:r>
            <a:r>
              <a:rPr lang="fr-FR" sz="9200" dirty="0" err="1" smtClean="0"/>
              <a:t>Maccaro</a:t>
            </a:r>
            <a:r>
              <a:rPr lang="fr-FR" sz="9200" dirty="0" smtClean="0"/>
              <a:t>, 1982</a:t>
            </a:r>
            <a:endParaRPr lang="fr-FR" sz="9200" dirty="0"/>
          </a:p>
        </p:txBody>
      </p:sp>
    </p:spTree>
    <p:extLst>
      <p:ext uri="{BB962C8B-B14F-4D97-AF65-F5344CB8AC3E}">
        <p14:creationId xmlns:p14="http://schemas.microsoft.com/office/powerpoint/2010/main" val="198398504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9"/>
</p:tagLst>
</file>

<file path=ppt/tags/tag12.xml><?xml version="1.0" encoding="utf-8"?>
<p:tagLst xmlns:a="http://schemas.openxmlformats.org/drawingml/2006/main" xmlns:r="http://schemas.openxmlformats.org/officeDocument/2006/relationships" xmlns:p="http://schemas.openxmlformats.org/presentationml/2006/main">
  <p:tag name="NUM" val="10"/>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5.xml><?xml version="1.0" encoding="utf-8"?>
<p:tagLst xmlns:a="http://schemas.openxmlformats.org/drawingml/2006/main" xmlns:r="http://schemas.openxmlformats.org/officeDocument/2006/relationships" xmlns:p="http://schemas.openxmlformats.org/presentationml/2006/main">
  <p:tag name="NUM" val="5"/>
</p:tagLst>
</file>

<file path=ppt/tags/tag26.xml><?xml version="1.0" encoding="utf-8"?>
<p:tagLst xmlns:a="http://schemas.openxmlformats.org/drawingml/2006/main" xmlns:r="http://schemas.openxmlformats.org/officeDocument/2006/relationships" xmlns:p="http://schemas.openxmlformats.org/presentationml/2006/main">
  <p:tag name="NUM" val="6"/>
</p:tagLst>
</file>

<file path=ppt/tags/tag27.xml><?xml version="1.0" encoding="utf-8"?>
<p:tagLst xmlns:a="http://schemas.openxmlformats.org/drawingml/2006/main" xmlns:r="http://schemas.openxmlformats.org/officeDocument/2006/relationships" xmlns:p="http://schemas.openxmlformats.org/presentationml/2006/main">
  <p:tag name="NUM" val="7"/>
</p:tagLst>
</file>

<file path=ppt/tags/tag28.xml><?xml version="1.0" encoding="utf-8"?>
<p:tagLst xmlns:a="http://schemas.openxmlformats.org/drawingml/2006/main" xmlns:r="http://schemas.openxmlformats.org/officeDocument/2006/relationships" xmlns:p="http://schemas.openxmlformats.org/presentationml/2006/main">
  <p:tag name="NUM" val="8"/>
</p:tagLst>
</file>

<file path=ppt/tags/tag29.xml><?xml version="1.0" encoding="utf-8"?>
<p:tagLst xmlns:a="http://schemas.openxmlformats.org/drawingml/2006/main" xmlns:r="http://schemas.openxmlformats.org/officeDocument/2006/relationships" xmlns:p="http://schemas.openxmlformats.org/presentationml/2006/main">
  <p:tag name="NUM" val="9"/>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0"/>
</p:tagLst>
</file>

<file path=ppt/tags/tag31.xml><?xml version="1.0" encoding="utf-8"?>
<p:tagLst xmlns:a="http://schemas.openxmlformats.org/drawingml/2006/main" xmlns:r="http://schemas.openxmlformats.org/officeDocument/2006/relationships" xmlns:p="http://schemas.openxmlformats.org/presentationml/2006/main">
  <p:tag name="NUM" val="11"/>
</p:tagLst>
</file>

<file path=ppt/tags/tag32.xml><?xml version="1.0" encoding="utf-8"?>
<p:tagLst xmlns:a="http://schemas.openxmlformats.org/drawingml/2006/main" xmlns:r="http://schemas.openxmlformats.org/officeDocument/2006/relationships" xmlns:p="http://schemas.openxmlformats.org/presentationml/2006/main">
  <p:tag name="NUM" val="12"/>
</p:tagLst>
</file>

<file path=ppt/tags/tag33.xml><?xml version="1.0" encoding="utf-8"?>
<p:tagLst xmlns:a="http://schemas.openxmlformats.org/drawingml/2006/main" xmlns:r="http://schemas.openxmlformats.org/officeDocument/2006/relationships" xmlns:p="http://schemas.openxmlformats.org/presentationml/2006/main">
  <p:tag name="NUM" val="13"/>
</p:tagLst>
</file>

<file path=ppt/tags/tag34.xml><?xml version="1.0" encoding="utf-8"?>
<p:tagLst xmlns:a="http://schemas.openxmlformats.org/drawingml/2006/main" xmlns:r="http://schemas.openxmlformats.org/officeDocument/2006/relationships" xmlns:p="http://schemas.openxmlformats.org/presentationml/2006/main">
  <p:tag name="NUM" val="14"/>
</p:tagLst>
</file>

<file path=ppt/tags/tag35.xml><?xml version="1.0" encoding="utf-8"?>
<p:tagLst xmlns:a="http://schemas.openxmlformats.org/drawingml/2006/main" xmlns:r="http://schemas.openxmlformats.org/officeDocument/2006/relationships" xmlns:p="http://schemas.openxmlformats.org/presentationml/2006/main">
  <p:tag name="NUM" val="15"/>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6"/>
</p:tagLst>
</file>

<file path=ppt/tags/tag41.xml><?xml version="1.0" encoding="utf-8"?>
<p:tagLst xmlns:a="http://schemas.openxmlformats.org/drawingml/2006/main" xmlns:r="http://schemas.openxmlformats.org/officeDocument/2006/relationships" xmlns:p="http://schemas.openxmlformats.org/presentationml/2006/main">
  <p:tag name="NUM" val="5"/>
</p:tagLst>
</file>

<file path=ppt/tags/tag42.xml><?xml version="1.0" encoding="utf-8"?>
<p:tagLst xmlns:a="http://schemas.openxmlformats.org/drawingml/2006/main" xmlns:r="http://schemas.openxmlformats.org/officeDocument/2006/relationships" xmlns:p="http://schemas.openxmlformats.org/presentationml/2006/main">
  <p:tag name="NUM" val="8"/>
</p:tagLst>
</file>

<file path=ppt/tags/tag43.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7"/>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erve">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2177</TotalTime>
  <Words>2443</Words>
  <Application>Microsoft Office PowerPoint</Application>
  <PresentationFormat>Affichage à l'écran (4:3)</PresentationFormat>
  <Paragraphs>334</Paragraphs>
  <Slides>34</Slides>
  <Notes>20</Notes>
  <HiddenSlides>0</HiddenSlides>
  <MMClips>0</MMClips>
  <ScaleCrop>false</ScaleCrop>
  <HeadingPairs>
    <vt:vector size="4" baseType="variant">
      <vt:variant>
        <vt:lpstr>Thème</vt:lpstr>
      </vt:variant>
      <vt:variant>
        <vt:i4>2</vt:i4>
      </vt:variant>
      <vt:variant>
        <vt:lpstr>Titres des diapositives</vt:lpstr>
      </vt:variant>
      <vt:variant>
        <vt:i4>34</vt:i4>
      </vt:variant>
    </vt:vector>
  </HeadingPairs>
  <TitlesOfParts>
    <vt:vector size="36" baseType="lpstr">
      <vt:lpstr>1_Thème Office</vt:lpstr>
      <vt:lpstr>Verve</vt:lpstr>
      <vt:lpstr>De la Pédagogie par Objectif à la Compétence comparaison et états des lieux </vt:lpstr>
      <vt:lpstr>Présentation PowerPoint</vt:lpstr>
      <vt:lpstr>Introduction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Avantages de la  PPO </vt:lpstr>
      <vt:lpstr>Présentation PowerPoint</vt:lpstr>
      <vt:lpstr>Présentation PowerPoint</vt:lpstr>
      <vt:lpstr>Approche par compétence:  définition de la notion </vt:lpstr>
      <vt:lpstr>Approche par compétence:  définition de la notion </vt:lpstr>
      <vt:lpstr>Approche par compétence:  définition de la notion </vt:lpstr>
      <vt:lpstr>Approche par compétence:  définition de la notion </vt:lpstr>
      <vt:lpstr> Les types de Compétences:  </vt:lpstr>
      <vt:lpstr>Présentation PowerPoint</vt:lpstr>
      <vt:lpstr>Présentation PowerPoint</vt:lpstr>
      <vt:lpstr>Présentation PowerPoint</vt:lpstr>
      <vt:lpstr>Présentation PowerPoint</vt:lpstr>
      <vt:lpstr>Présentation PowerPoint</vt:lpstr>
      <vt:lpstr>Présentation PowerPoint</vt:lpstr>
      <vt:lpstr> De la pédagogie par objectifs à la pédagogie par compétences : </vt:lpstr>
      <vt:lpstr>Tableau récapitulatif :  </vt:lpstr>
      <vt:lpstr>Conclusion: </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 la Pédagogie par Objectif à la Compétence comparaison et états des lieux</dc:title>
  <dc:creator>yassine</dc:creator>
  <cp:lastModifiedBy>AZIZ</cp:lastModifiedBy>
  <cp:revision>161</cp:revision>
  <dcterms:created xsi:type="dcterms:W3CDTF">2014-02-06T09:52:25Z</dcterms:created>
  <dcterms:modified xsi:type="dcterms:W3CDTF">2016-02-03T14:46:07Z</dcterms:modified>
</cp:coreProperties>
</file>