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2" r:id="rId17"/>
    <p:sldId id="271" r:id="rId18"/>
    <p:sldId id="275" r:id="rId19"/>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53" autoAdjust="0"/>
    <p:restoredTop sz="94767" autoAdjust="0"/>
  </p:normalViewPr>
  <p:slideViewPr>
    <p:cSldViewPr>
      <p:cViewPr>
        <p:scale>
          <a:sx n="77" d="100"/>
          <a:sy n="77" d="100"/>
        </p:scale>
        <p:origin x="-1170" y="-186"/>
      </p:cViewPr>
      <p:guideLst>
        <p:guide orient="horz" pos="2160"/>
        <p:guide pos="2880"/>
      </p:guideLst>
    </p:cSldViewPr>
  </p:slideViewPr>
  <p:outlineViewPr>
    <p:cViewPr>
      <p:scale>
        <a:sx n="33" d="100"/>
        <a:sy n="33" d="100"/>
      </p:scale>
      <p:origin x="0" y="2499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bg>
      <p:bgRef idx="1002">
        <a:schemeClr val="bg2"/>
      </p:bgRef>
    </p:bg>
    <p:spTree>
      <p:nvGrpSpPr>
        <p:cNvPr id="1" name=""/>
        <p:cNvGrpSpPr/>
        <p:nvPr/>
      </p:nvGrpSpPr>
      <p:grpSpPr>
        <a:xfrm>
          <a:off x="0" y="0"/>
          <a:ext cx="0" cy="0"/>
          <a:chOff x="0" y="0"/>
          <a:chExt cx="0" cy="0"/>
        </a:xfrm>
      </p:grpSpPr>
      <p:sp>
        <p:nvSpPr>
          <p:cNvPr id="9" name="Titr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Cliquez pour modifier le style du titre</a:t>
            </a:r>
            <a:endParaRPr kumimoji="0" lang="en-US"/>
          </a:p>
        </p:txBody>
      </p:sp>
      <p:sp>
        <p:nvSpPr>
          <p:cNvPr id="17" name="Sous-titr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30" name="Espace réservé de la date 29"/>
          <p:cNvSpPr>
            <a:spLocks noGrp="1"/>
          </p:cNvSpPr>
          <p:nvPr>
            <p:ph type="dt" sz="half" idx="10"/>
          </p:nvPr>
        </p:nvSpPr>
        <p:spPr/>
        <p:txBody>
          <a:bodyPr/>
          <a:lstStyle/>
          <a:p>
            <a:fld id="{18389D8F-0799-4DAA-B292-1CD76D1B21C7}" type="datetimeFigureOut">
              <a:rPr lang="fr-FR" smtClean="0"/>
              <a:pPr/>
              <a:t>19/04/2016</a:t>
            </a:fld>
            <a:endParaRPr lang="fr-FR" dirty="0"/>
          </a:p>
        </p:txBody>
      </p:sp>
      <p:sp>
        <p:nvSpPr>
          <p:cNvPr id="19" name="Espace réservé du pied de page 18"/>
          <p:cNvSpPr>
            <a:spLocks noGrp="1"/>
          </p:cNvSpPr>
          <p:nvPr>
            <p:ph type="ftr" sz="quarter" idx="11"/>
          </p:nvPr>
        </p:nvSpPr>
        <p:spPr/>
        <p:txBody>
          <a:bodyPr/>
          <a:lstStyle/>
          <a:p>
            <a:endParaRPr lang="fr-FR" dirty="0"/>
          </a:p>
        </p:txBody>
      </p:sp>
      <p:sp>
        <p:nvSpPr>
          <p:cNvPr id="27" name="Espace réservé du numéro de diapositive 26"/>
          <p:cNvSpPr>
            <a:spLocks noGrp="1"/>
          </p:cNvSpPr>
          <p:nvPr>
            <p:ph type="sldNum" sz="quarter" idx="12"/>
          </p:nvPr>
        </p:nvSpPr>
        <p:spPr/>
        <p:txBody>
          <a:bodyPr/>
          <a:lstStyle/>
          <a:p>
            <a:fld id="{9D331868-614D-479A-A79E-911D4EA2CBD0}" type="slidenum">
              <a:rPr lang="fr-FR" smtClean="0"/>
              <a:pPr/>
              <a:t>‹N°›</a:t>
            </a:fld>
            <a:endParaRPr lang="fr-FR"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18389D8F-0799-4DAA-B292-1CD76D1B21C7}" type="datetimeFigureOut">
              <a:rPr lang="fr-FR" smtClean="0"/>
              <a:pPr/>
              <a:t>19/04/2016</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9D331868-614D-479A-A79E-911D4EA2CBD0}" type="slidenum">
              <a:rPr lang="fr-FR" smtClean="0"/>
              <a:pPr/>
              <a:t>‹N°›</a:t>
            </a:fld>
            <a:endParaRPr lang="fr-F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914401"/>
            <a:ext cx="2057400" cy="5211763"/>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914401"/>
            <a:ext cx="6019800" cy="5211763"/>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18389D8F-0799-4DAA-B292-1CD76D1B21C7}" type="datetimeFigureOut">
              <a:rPr lang="fr-FR" smtClean="0"/>
              <a:pPr/>
              <a:t>19/04/2016</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9D331868-614D-479A-A79E-911D4EA2CBD0}" type="slidenum">
              <a:rPr lang="fr-FR" smtClean="0"/>
              <a:pPr/>
              <a:t>‹N°›</a:t>
            </a:fld>
            <a:endParaRPr lang="fr-F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contenu 2"/>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18389D8F-0799-4DAA-B292-1CD76D1B21C7}" type="datetimeFigureOut">
              <a:rPr lang="fr-FR" smtClean="0"/>
              <a:pPr/>
              <a:t>19/04/2016</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9D331868-614D-479A-A79E-911D4EA2CBD0}" type="slidenum">
              <a:rPr lang="fr-FR" smtClean="0"/>
              <a:pPr/>
              <a:t>‹N°›</a:t>
            </a:fld>
            <a:endParaRPr lang="fr-F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2">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p>
            <a:fld id="{18389D8F-0799-4DAA-B292-1CD76D1B21C7}" type="datetimeFigureOut">
              <a:rPr lang="fr-FR" smtClean="0"/>
              <a:pPr/>
              <a:t>19/04/2016</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9D331868-614D-479A-A79E-911D4EA2CBD0}" type="slidenum">
              <a:rPr lang="fr-FR" smtClean="0"/>
              <a:pPr/>
              <a:t>‹N°›</a:t>
            </a:fld>
            <a:endParaRPr lang="fr-FR"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1143000"/>
          </a:xfrm>
        </p:spPr>
        <p:txBody>
          <a:bodyPr/>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18389D8F-0799-4DAA-B292-1CD76D1B21C7}" type="datetimeFigureOut">
              <a:rPr lang="fr-FR" smtClean="0"/>
              <a:pPr/>
              <a:t>19/04/2016</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9D331868-614D-479A-A79E-911D4EA2CBD0}" type="slidenum">
              <a:rPr lang="fr-FR" smtClean="0"/>
              <a:pPr/>
              <a:t>‹N°›</a:t>
            </a:fld>
            <a:endParaRPr lang="fr-F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1143000"/>
          </a:xfrm>
        </p:spPr>
        <p:txBody>
          <a:bodyPr tIns="45720" anchor="b"/>
          <a:lstStyle>
            <a:lvl1pPr>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p>
            <a:fld id="{18389D8F-0799-4DAA-B292-1CD76D1B21C7}" type="datetimeFigureOut">
              <a:rPr lang="fr-FR" smtClean="0"/>
              <a:pPr/>
              <a:t>19/04/2016</a:t>
            </a:fld>
            <a:endParaRPr lang="fr-FR" dirty="0"/>
          </a:p>
        </p:txBody>
      </p:sp>
      <p:sp>
        <p:nvSpPr>
          <p:cNvPr id="8" name="Espace réservé du pied de page 7"/>
          <p:cNvSpPr>
            <a:spLocks noGrp="1"/>
          </p:cNvSpPr>
          <p:nvPr>
            <p:ph type="ftr" sz="quarter" idx="11"/>
          </p:nvPr>
        </p:nvSpPr>
        <p:spPr/>
        <p:txBody>
          <a:bodyPr/>
          <a:lstStyle/>
          <a:p>
            <a:endParaRPr lang="fr-FR" dirty="0"/>
          </a:p>
        </p:txBody>
      </p:sp>
      <p:sp>
        <p:nvSpPr>
          <p:cNvPr id="9" name="Espace réservé du numéro de diapositive 8"/>
          <p:cNvSpPr>
            <a:spLocks noGrp="1"/>
          </p:cNvSpPr>
          <p:nvPr>
            <p:ph type="sldNum" sz="quarter" idx="12"/>
          </p:nvPr>
        </p:nvSpPr>
        <p:spPr/>
        <p:txBody>
          <a:bodyPr/>
          <a:lstStyle/>
          <a:p>
            <a:fld id="{9D331868-614D-479A-A79E-911D4EA2CBD0}" type="slidenum">
              <a:rPr lang="fr-FR" smtClean="0"/>
              <a:pPr/>
              <a:t>‹N°›</a:t>
            </a:fld>
            <a:endParaRPr lang="fr-F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fld id="{18389D8F-0799-4DAA-B292-1CD76D1B21C7}" type="datetimeFigureOut">
              <a:rPr lang="fr-FR" smtClean="0"/>
              <a:pPr/>
              <a:t>19/04/2016</a:t>
            </a:fld>
            <a:endParaRPr lang="fr-FR" dirty="0"/>
          </a:p>
        </p:txBody>
      </p:sp>
      <p:sp>
        <p:nvSpPr>
          <p:cNvPr id="4" name="Espace réservé du pied de page 3"/>
          <p:cNvSpPr>
            <a:spLocks noGrp="1"/>
          </p:cNvSpPr>
          <p:nvPr>
            <p:ph type="ftr" sz="quarter" idx="11"/>
          </p:nvPr>
        </p:nvSpPr>
        <p:spPr/>
        <p:txBody>
          <a:bodyPr/>
          <a:lstStyle/>
          <a:p>
            <a:endParaRPr lang="fr-FR" dirty="0"/>
          </a:p>
        </p:txBody>
      </p:sp>
      <p:sp>
        <p:nvSpPr>
          <p:cNvPr id="5" name="Espace réservé du numéro de diapositive 4"/>
          <p:cNvSpPr>
            <a:spLocks noGrp="1"/>
          </p:cNvSpPr>
          <p:nvPr>
            <p:ph type="sldNum" sz="quarter" idx="12"/>
          </p:nvPr>
        </p:nvSpPr>
        <p:spPr/>
        <p:txBody>
          <a:bodyPr/>
          <a:lstStyle/>
          <a:p>
            <a:fld id="{9D331868-614D-479A-A79E-911D4EA2CBD0}" type="slidenum">
              <a:rPr lang="fr-FR" smtClean="0"/>
              <a:pPr/>
              <a:t>‹N°›</a:t>
            </a:fld>
            <a:endParaRPr lang="fr-F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18389D8F-0799-4DAA-B292-1CD76D1B21C7}" type="datetimeFigureOut">
              <a:rPr lang="fr-FR" smtClean="0"/>
              <a:pPr/>
              <a:t>19/04/2016</a:t>
            </a:fld>
            <a:endParaRPr lang="fr-FR" dirty="0"/>
          </a:p>
        </p:txBody>
      </p:sp>
      <p:sp>
        <p:nvSpPr>
          <p:cNvPr id="3" name="Espace réservé du pied de page 2"/>
          <p:cNvSpPr>
            <a:spLocks noGrp="1"/>
          </p:cNvSpPr>
          <p:nvPr>
            <p:ph type="ftr" sz="quarter" idx="11"/>
          </p:nvPr>
        </p:nvSpPr>
        <p:spPr/>
        <p:txBody>
          <a:bodyPr/>
          <a:lstStyle/>
          <a:p>
            <a:endParaRPr lang="fr-FR" dirty="0"/>
          </a:p>
        </p:txBody>
      </p:sp>
      <p:sp>
        <p:nvSpPr>
          <p:cNvPr id="4" name="Espace réservé du numéro de diapositive 3"/>
          <p:cNvSpPr>
            <a:spLocks noGrp="1"/>
          </p:cNvSpPr>
          <p:nvPr>
            <p:ph type="sldNum" sz="quarter" idx="12"/>
          </p:nvPr>
        </p:nvSpPr>
        <p:spPr/>
        <p:txBody>
          <a:bodyPr/>
          <a:lstStyle/>
          <a:p>
            <a:fld id="{9D331868-614D-479A-A79E-911D4EA2CBD0}" type="slidenum">
              <a:rPr lang="fr-FR" smtClean="0"/>
              <a:pPr/>
              <a:t>‹N°›</a:t>
            </a:fld>
            <a:endParaRPr lang="fr-F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18389D8F-0799-4DAA-B292-1CD76D1B21C7}" type="datetimeFigureOut">
              <a:rPr lang="fr-FR" smtClean="0"/>
              <a:pPr/>
              <a:t>19/04/2016</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9D331868-614D-479A-A79E-911D4EA2CBD0}" type="slidenum">
              <a:rPr lang="fr-FR" smtClean="0"/>
              <a:pPr/>
              <a:t>‹N°›</a:t>
            </a:fld>
            <a:endParaRPr lang="fr-F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9" name="Rogner et arrondir un rectangle à un seul coin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Triangle rect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r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fr-FR" smtClean="0"/>
              <a:t>Cliquez pour modifier le style du titre</a:t>
            </a:r>
            <a:endParaRPr kumimoji="0" lang="en-US"/>
          </a:p>
        </p:txBody>
      </p:sp>
      <p:sp>
        <p:nvSpPr>
          <p:cNvPr id="4" name="Espace réservé du texte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p:txBody>
          <a:bodyPr/>
          <a:lstStyle/>
          <a:p>
            <a:fld id="{18389D8F-0799-4DAA-B292-1CD76D1B21C7}" type="datetimeFigureOut">
              <a:rPr lang="fr-FR" smtClean="0"/>
              <a:pPr/>
              <a:t>19/04/2016</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a:xfrm>
            <a:off x="8077200" y="6356350"/>
            <a:ext cx="609600" cy="365125"/>
          </a:xfrm>
        </p:spPr>
        <p:txBody>
          <a:bodyPr/>
          <a:lstStyle/>
          <a:p>
            <a:fld id="{9D331868-614D-479A-A79E-911D4EA2CBD0}" type="slidenum">
              <a:rPr lang="fr-FR" smtClean="0"/>
              <a:pPr/>
              <a:t>‹N°›</a:t>
            </a:fld>
            <a:endParaRPr lang="fr-FR" dirty="0"/>
          </a:p>
        </p:txBody>
      </p:sp>
      <p:sp>
        <p:nvSpPr>
          <p:cNvPr id="3" name="Espace réservé pour une image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fr-FR" smtClean="0"/>
              <a:t>Cliquez sur l'icône pour ajouter une image</a:t>
            </a:r>
            <a:endParaRPr kumimoji="0" lang="en-US" dirty="0"/>
          </a:p>
        </p:txBody>
      </p:sp>
      <p:sp>
        <p:nvSpPr>
          <p:cNvPr id="10" name="Forme libre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orme libre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orme libre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orme libre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Espace réservé du titre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fr-FR" smtClean="0"/>
              <a:t>Cliquez pour modifier le style du titre</a:t>
            </a:r>
            <a:endParaRPr kumimoji="0" lang="en-US"/>
          </a:p>
        </p:txBody>
      </p:sp>
      <p:sp>
        <p:nvSpPr>
          <p:cNvPr id="30" name="Espace réservé du texte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0" name="Espace réservé de la date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8389D8F-0799-4DAA-B292-1CD76D1B21C7}" type="datetimeFigureOut">
              <a:rPr lang="fr-FR" smtClean="0"/>
              <a:pPr/>
              <a:t>19/04/2016</a:t>
            </a:fld>
            <a:endParaRPr lang="fr-FR" dirty="0"/>
          </a:p>
        </p:txBody>
      </p:sp>
      <p:sp>
        <p:nvSpPr>
          <p:cNvPr id="22" name="Espace réservé du pied de page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fr-FR" dirty="0"/>
          </a:p>
        </p:txBody>
      </p:sp>
      <p:sp>
        <p:nvSpPr>
          <p:cNvPr id="18" name="Espace réservé du numéro de diapositive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9D331868-614D-479A-A79E-911D4EA2CBD0}" type="slidenum">
              <a:rPr lang="fr-FR" smtClean="0"/>
              <a:pPr/>
              <a:t>‹N°›</a:t>
            </a:fld>
            <a:endParaRPr lang="fr-FR" dirty="0"/>
          </a:p>
        </p:txBody>
      </p:sp>
      <p:grpSp>
        <p:nvGrpSpPr>
          <p:cNvPr id="2" name="Groupe 1"/>
          <p:cNvGrpSpPr/>
          <p:nvPr/>
        </p:nvGrpSpPr>
        <p:grpSpPr>
          <a:xfrm>
            <a:off x="-19017" y="202408"/>
            <a:ext cx="9180548" cy="649224"/>
            <a:chOff x="-19045" y="216550"/>
            <a:chExt cx="9180548" cy="649224"/>
          </a:xfrm>
        </p:grpSpPr>
        <p:sp>
          <p:nvSpPr>
            <p:cNvPr id="12" name="Forme libre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orme libre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85800" y="692697"/>
            <a:ext cx="7772400" cy="1944215"/>
          </a:xfrm>
        </p:spPr>
        <p:txBody>
          <a:bodyPr>
            <a:normAutofit fontScale="90000"/>
          </a:bodyPr>
          <a:lstStyle/>
          <a:p>
            <a:r>
              <a:rPr lang="fr-FR" dirty="0" smtClean="0">
                <a:solidFill>
                  <a:srgbClr val="FF0000"/>
                </a:solidFill>
              </a:rPr>
              <a:t>ANALYSE ET TRAITEMENT  DIDACTIQUE DU HAND BALL</a:t>
            </a:r>
            <a:endParaRPr lang="fr-FR" dirty="0">
              <a:solidFill>
                <a:srgbClr val="FF0000"/>
              </a:solidFill>
            </a:endParaRPr>
          </a:p>
        </p:txBody>
      </p:sp>
      <p:sp>
        <p:nvSpPr>
          <p:cNvPr id="3" name="Sous-titre 2"/>
          <p:cNvSpPr>
            <a:spLocks noGrp="1"/>
          </p:cNvSpPr>
          <p:nvPr>
            <p:ph type="subTitle" idx="1"/>
          </p:nvPr>
        </p:nvSpPr>
        <p:spPr>
          <a:xfrm>
            <a:off x="323528" y="2996952"/>
            <a:ext cx="8424936" cy="3861048"/>
          </a:xfrm>
        </p:spPr>
        <p:txBody>
          <a:bodyPr>
            <a:normAutofit/>
          </a:bodyPr>
          <a:lstStyle/>
          <a:p>
            <a:pPr algn="l"/>
            <a:endParaRPr lang="fr-FR" dirty="0" smtClean="0"/>
          </a:p>
          <a:p>
            <a:endParaRPr lang="fr-FR" dirty="0"/>
          </a:p>
          <a:p>
            <a:endParaRPr lang="fr-F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404664"/>
            <a:ext cx="8229600" cy="5721499"/>
          </a:xfrm>
        </p:spPr>
        <p:txBody>
          <a:bodyPr>
            <a:normAutofit fontScale="62500" lnSpcReduction="20000"/>
          </a:bodyPr>
          <a:lstStyle/>
          <a:p>
            <a:r>
              <a:rPr lang="fr-FR" sz="4000" b="1" u="sng" dirty="0">
                <a:solidFill>
                  <a:schemeClr val="accent1">
                    <a:lumMod val="75000"/>
                  </a:schemeClr>
                </a:solidFill>
              </a:rPr>
              <a:t>CREER L’INCERTITUDE</a:t>
            </a:r>
            <a:r>
              <a:rPr lang="fr-FR" sz="4000" b="1" u="sng" dirty="0"/>
              <a:t> </a:t>
            </a:r>
            <a:r>
              <a:rPr lang="fr-FR" sz="4000" b="1" u="sng" dirty="0" smtClean="0"/>
              <a:t>:</a:t>
            </a:r>
            <a:endParaRPr lang="fr-FR" sz="4000" dirty="0" smtClean="0"/>
          </a:p>
          <a:p>
            <a:pPr>
              <a:buNone/>
            </a:pPr>
            <a:r>
              <a:rPr lang="fr-FR" sz="3400" b="1" dirty="0"/>
              <a:t/>
            </a:r>
            <a:br>
              <a:rPr lang="fr-FR" sz="3400" b="1" dirty="0"/>
            </a:br>
            <a:r>
              <a:rPr lang="fr-FR" sz="3400" b="1" dirty="0"/>
              <a:t>- Préserver l’alternative jeu direct/jeu indirect.</a:t>
            </a:r>
            <a:br>
              <a:rPr lang="fr-FR" sz="3400" b="1" dirty="0"/>
            </a:br>
            <a:r>
              <a:rPr lang="fr-FR" sz="3400" b="1" dirty="0"/>
              <a:t>- Attirer l’adversaire dans une zone pour conclure dans une autre.</a:t>
            </a:r>
            <a:br>
              <a:rPr lang="fr-FR" sz="3400" b="1" dirty="0"/>
            </a:br>
            <a:r>
              <a:rPr lang="fr-FR" sz="3400" b="1" dirty="0"/>
              <a:t>- Changer de rythme (lent/vite).</a:t>
            </a:r>
            <a:br>
              <a:rPr lang="fr-FR" sz="3400" b="1" dirty="0"/>
            </a:br>
            <a:r>
              <a:rPr lang="fr-FR" sz="3400" b="1" dirty="0"/>
              <a:t>- Augmenter le nombre de joueurs concernés par l’action.</a:t>
            </a:r>
            <a:br>
              <a:rPr lang="fr-FR" sz="3400" b="1" dirty="0"/>
            </a:br>
            <a:r>
              <a:rPr lang="fr-FR" sz="3400" b="1" dirty="0"/>
              <a:t>- Occuper l’espace proche et l’espace lointain.</a:t>
            </a:r>
            <a:br>
              <a:rPr lang="fr-FR" sz="3400" b="1" dirty="0"/>
            </a:br>
            <a:r>
              <a:rPr lang="fr-FR" sz="3400" b="1" dirty="0"/>
              <a:t>- Feinter, c’est-à-dire combiner les changements de rythme, d’espace, d’orientation(corps/appuis), de segment et de conduite.</a:t>
            </a:r>
            <a:br>
              <a:rPr lang="fr-FR" sz="3400" b="1" dirty="0"/>
            </a:br>
            <a:r>
              <a:rPr lang="fr-FR" sz="3400" b="1" dirty="0"/>
              <a:t>- Feinter la passe.</a:t>
            </a:r>
            <a:br>
              <a:rPr lang="fr-FR" sz="3400" b="1" dirty="0"/>
            </a:br>
            <a:r>
              <a:rPr lang="fr-FR" sz="3400" b="1" dirty="0"/>
              <a:t>- S’engager d’un côté, donner de l’autre.</a:t>
            </a:r>
            <a:br>
              <a:rPr lang="fr-FR" sz="3400" b="1" dirty="0"/>
            </a:br>
            <a:r>
              <a:rPr lang="fr-FR" sz="3400" b="1" dirty="0"/>
              <a:t>- Prendre une posture, une orientation permettant plusieurs actions ( ambiguïté du comportement pour les adversaires).</a:t>
            </a:r>
            <a:br>
              <a:rPr lang="fr-FR" sz="3400" b="1" dirty="0"/>
            </a:br>
            <a:r>
              <a:rPr lang="fr-FR" sz="3400" b="1" dirty="0"/>
              <a:t>- Feinter les déplacements en combinant les changements de direction de la course, de rythme, d’espace, d’orientation ( corps et appuis).</a:t>
            </a:r>
            <a:endParaRPr lang="fr-FR" sz="3400" dirty="0"/>
          </a:p>
          <a:p>
            <a:endParaRPr lang="fr-F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260648"/>
            <a:ext cx="8229600" cy="6336704"/>
          </a:xfrm>
        </p:spPr>
        <p:txBody>
          <a:bodyPr>
            <a:normAutofit fontScale="92500" lnSpcReduction="10000"/>
          </a:bodyPr>
          <a:lstStyle/>
          <a:p>
            <a:r>
              <a:rPr lang="fr-FR" b="1" u="sng" dirty="0">
                <a:solidFill>
                  <a:schemeClr val="accent2">
                    <a:lumMod val="75000"/>
                  </a:schemeClr>
                </a:solidFill>
              </a:rPr>
              <a:t>En défense</a:t>
            </a:r>
            <a:r>
              <a:rPr lang="fr-FR" b="1" u="sng" dirty="0"/>
              <a:t> </a:t>
            </a:r>
            <a:r>
              <a:rPr lang="fr-FR" b="1" u="sng" dirty="0" smtClean="0"/>
              <a:t>:</a:t>
            </a:r>
            <a:r>
              <a:rPr lang="fr-FR" b="1" dirty="0"/>
              <a:t> </a:t>
            </a:r>
            <a:endParaRPr lang="fr-FR" dirty="0"/>
          </a:p>
          <a:p>
            <a:r>
              <a:rPr lang="fr-FR" b="1" u="sng" dirty="0">
                <a:solidFill>
                  <a:srgbClr val="FF0000"/>
                </a:solidFill>
              </a:rPr>
              <a:t>S’OPPOSER À LA PROGRESSION DES ADVERSAIRES EN :</a:t>
            </a:r>
            <a:r>
              <a:rPr lang="fr-FR" b="1" dirty="0">
                <a:solidFill>
                  <a:srgbClr val="FF0000"/>
                </a:solidFill>
              </a:rPr>
              <a:t/>
            </a:r>
            <a:br>
              <a:rPr lang="fr-FR" b="1" dirty="0">
                <a:solidFill>
                  <a:srgbClr val="FF0000"/>
                </a:solidFill>
              </a:rPr>
            </a:br>
            <a:r>
              <a:rPr lang="fr-FR" b="1" u="sng" dirty="0">
                <a:solidFill>
                  <a:srgbClr val="FF0000"/>
                </a:solidFill>
              </a:rPr>
              <a:t>Réduisant l’incertitude</a:t>
            </a:r>
            <a:r>
              <a:rPr lang="fr-FR" b="1" u="sng" dirty="0"/>
              <a:t> </a:t>
            </a:r>
            <a:r>
              <a:rPr lang="fr-FR" b="1" u="sng" dirty="0" smtClean="0"/>
              <a:t>:</a:t>
            </a:r>
          </a:p>
          <a:p>
            <a:r>
              <a:rPr lang="fr-FR" b="1" dirty="0"/>
              <a:t/>
            </a:r>
            <a:br>
              <a:rPr lang="fr-FR" b="1" dirty="0"/>
            </a:br>
            <a:r>
              <a:rPr lang="fr-FR" b="1" dirty="0"/>
              <a:t>- Réduire le nombre le nombre de receveurs potentiels.</a:t>
            </a:r>
            <a:br>
              <a:rPr lang="fr-FR" b="1" dirty="0"/>
            </a:br>
            <a:r>
              <a:rPr lang="fr-FR" b="1" dirty="0"/>
              <a:t>- Anticiper les actions adverses.</a:t>
            </a:r>
            <a:br>
              <a:rPr lang="fr-FR" b="1" dirty="0"/>
            </a:br>
            <a:r>
              <a:rPr lang="fr-FR" b="1" dirty="0"/>
              <a:t>- Décoder rapidement le système de jeu adverse pour stabiliser la perception.</a:t>
            </a:r>
            <a:br>
              <a:rPr lang="fr-FR" b="1" dirty="0"/>
            </a:br>
            <a:r>
              <a:rPr lang="fr-FR" b="1" dirty="0"/>
              <a:t>- Code commun explicite eu sein de la défense.</a:t>
            </a:r>
            <a:br>
              <a:rPr lang="fr-FR" b="1" dirty="0"/>
            </a:br>
            <a:r>
              <a:rPr lang="fr-FR" b="1" dirty="0"/>
              <a:t>- Repérer, juger et surveiller son adversaire direct.</a:t>
            </a:r>
            <a:br>
              <a:rPr lang="fr-FR" b="1" dirty="0"/>
            </a:br>
            <a:r>
              <a:rPr lang="fr-FR" b="1" dirty="0"/>
              <a:t>- Un joueur coordonne la défense.</a:t>
            </a:r>
            <a:br>
              <a:rPr lang="fr-FR" b="1" dirty="0"/>
            </a:br>
            <a:r>
              <a:rPr lang="fr-FR" b="1" dirty="0"/>
              <a:t>- S’en tenir à son rôle et à sa tâche.</a:t>
            </a:r>
            <a:br>
              <a:rPr lang="fr-FR" b="1" dirty="0"/>
            </a:br>
            <a:r>
              <a:rPr lang="fr-FR" b="1" dirty="0"/>
              <a:t>- peser sur la conduite de l’attaquant grâce à son placement, ses déplacements.</a:t>
            </a:r>
            <a:br>
              <a:rPr lang="fr-FR" b="1" dirty="0"/>
            </a:br>
            <a:r>
              <a:rPr lang="fr-FR" b="1" dirty="0"/>
              <a:t>- Feinter pour( piéger) son adversaire.</a:t>
            </a:r>
            <a:endParaRPr lang="fr-F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332656"/>
            <a:ext cx="8229600" cy="5793507"/>
          </a:xfrm>
        </p:spPr>
        <p:txBody>
          <a:bodyPr>
            <a:normAutofit/>
          </a:bodyPr>
          <a:lstStyle/>
          <a:p>
            <a:r>
              <a:rPr lang="fr-FR" b="1" u="sng" dirty="0">
                <a:solidFill>
                  <a:srgbClr val="FF0000"/>
                </a:solidFill>
              </a:rPr>
              <a:t>Réduisant l’espace et le mouvement</a:t>
            </a:r>
            <a:r>
              <a:rPr lang="fr-FR" b="1" u="sng" dirty="0"/>
              <a:t> :</a:t>
            </a:r>
            <a:endParaRPr lang="fr-FR" dirty="0"/>
          </a:p>
          <a:p>
            <a:pPr>
              <a:buNone/>
            </a:pPr>
            <a:r>
              <a:rPr lang="fr-FR" b="1" dirty="0"/>
              <a:t/>
            </a:r>
            <a:br>
              <a:rPr lang="fr-FR" b="1" dirty="0"/>
            </a:br>
            <a:r>
              <a:rPr lang="fr-FR" b="1" dirty="0"/>
              <a:t>- Modifier rapidement son dispositif défensif pour s’adapter au jeu des adversaires(dispositif, permutations…).</a:t>
            </a:r>
            <a:br>
              <a:rPr lang="fr-FR" b="1" dirty="0"/>
            </a:br>
            <a:r>
              <a:rPr lang="fr-FR" b="1" dirty="0"/>
              <a:t>- Se répartir de façon optimale sur le terrain.</a:t>
            </a:r>
            <a:br>
              <a:rPr lang="fr-FR" b="1" dirty="0"/>
            </a:br>
            <a:r>
              <a:rPr lang="fr-FR" b="1" dirty="0"/>
              <a:t>- limiter les espaces libres.</a:t>
            </a:r>
            <a:br>
              <a:rPr lang="fr-FR" b="1" dirty="0"/>
            </a:br>
            <a:r>
              <a:rPr lang="fr-FR" b="1" dirty="0"/>
              <a:t>- Orienter les adversaires dans une zone.</a:t>
            </a:r>
            <a:br>
              <a:rPr lang="fr-FR" b="1" dirty="0"/>
            </a:br>
            <a:r>
              <a:rPr lang="fr-FR" b="1" dirty="0"/>
              <a:t>- S’opposer à la progression des adversaires.</a:t>
            </a:r>
            <a:br>
              <a:rPr lang="fr-FR" b="1" dirty="0"/>
            </a:br>
            <a:r>
              <a:rPr lang="fr-FR" b="1" dirty="0"/>
              <a:t>- Maintenir l’attaque hors de portée de la cible.</a:t>
            </a:r>
            <a:br>
              <a:rPr lang="fr-FR" b="1" dirty="0"/>
            </a:br>
            <a:r>
              <a:rPr lang="fr-FR" b="1" dirty="0"/>
              <a:t>- Définir les rôles de chacun sur les phases statiques.</a:t>
            </a:r>
            <a:br>
              <a:rPr lang="fr-FR" b="1" dirty="0"/>
            </a:br>
            <a:r>
              <a:rPr lang="fr-FR" b="1" dirty="0"/>
              <a:t>- Réduire son espace de jeu.</a:t>
            </a:r>
            <a:br>
              <a:rPr lang="fr-FR" b="1" dirty="0"/>
            </a:br>
            <a:endParaRPr lang="fr-F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260648"/>
            <a:ext cx="8229600" cy="5865515"/>
          </a:xfrm>
        </p:spPr>
        <p:txBody>
          <a:bodyPr>
            <a:normAutofit fontScale="92500"/>
          </a:bodyPr>
          <a:lstStyle/>
          <a:p>
            <a:r>
              <a:rPr lang="fr-FR" b="1" u="sng" dirty="0">
                <a:solidFill>
                  <a:srgbClr val="FF0000"/>
                </a:solidFill>
              </a:rPr>
              <a:t>RECUPERER LA BALLE</a:t>
            </a:r>
            <a:r>
              <a:rPr lang="fr-FR" b="1" u="sng" dirty="0"/>
              <a:t> :</a:t>
            </a:r>
            <a:endParaRPr lang="fr-FR" dirty="0"/>
          </a:p>
          <a:p>
            <a:pPr>
              <a:buNone/>
            </a:pPr>
            <a:r>
              <a:rPr lang="fr-FR" b="1" dirty="0"/>
              <a:t/>
            </a:r>
            <a:br>
              <a:rPr lang="fr-FR" b="1" dirty="0"/>
            </a:br>
            <a:r>
              <a:rPr lang="fr-FR" b="1" dirty="0"/>
              <a:t>- Récupérer la balle le plus près possible du but adverse.</a:t>
            </a:r>
            <a:br>
              <a:rPr lang="fr-FR" b="1" dirty="0"/>
            </a:br>
            <a:r>
              <a:rPr lang="fr-FR" b="1" dirty="0"/>
              <a:t>- Augmenter la densité numérique dans l’entre jeu et la zone d’attaque.</a:t>
            </a:r>
            <a:br>
              <a:rPr lang="fr-FR" b="1" dirty="0"/>
            </a:br>
            <a:r>
              <a:rPr lang="fr-FR" b="1" dirty="0"/>
              <a:t>- Gêner la progression du ballon.</a:t>
            </a:r>
            <a:br>
              <a:rPr lang="fr-FR" b="1" dirty="0"/>
            </a:br>
            <a:r>
              <a:rPr lang="fr-FR" b="1" dirty="0"/>
              <a:t>- Marquer tous les adversaires.</a:t>
            </a:r>
            <a:br>
              <a:rPr lang="fr-FR" b="1" dirty="0"/>
            </a:br>
            <a:r>
              <a:rPr lang="fr-FR" b="1" dirty="0"/>
              <a:t>- Organiser le pressing.</a:t>
            </a:r>
            <a:br>
              <a:rPr lang="fr-FR" b="1" dirty="0"/>
            </a:br>
            <a:r>
              <a:rPr lang="fr-FR" b="1" dirty="0"/>
              <a:t>- Défendre( au front du ballon)</a:t>
            </a:r>
            <a:br>
              <a:rPr lang="fr-FR" b="1" dirty="0"/>
            </a:br>
            <a:r>
              <a:rPr lang="fr-FR" b="1" dirty="0"/>
              <a:t>- Recherche l’interception.</a:t>
            </a:r>
            <a:br>
              <a:rPr lang="fr-FR" b="1" dirty="0"/>
            </a:br>
            <a:r>
              <a:rPr lang="fr-FR" b="1" dirty="0"/>
              <a:t>- Faire pression sur le porteur de balle ( harcèlement).</a:t>
            </a:r>
            <a:br>
              <a:rPr lang="fr-FR" b="1" dirty="0"/>
            </a:br>
            <a:r>
              <a:rPr lang="fr-FR" b="1" dirty="0"/>
              <a:t>- Jouer sur les trajectoires de balle pour isoler le porteur de ses partenaires.</a:t>
            </a:r>
            <a:br>
              <a:rPr lang="fr-FR" b="1" dirty="0"/>
            </a:br>
            <a:r>
              <a:rPr lang="fr-FR" b="1" dirty="0"/>
              <a:t>- Reconstituer les lignes de forces défensives</a:t>
            </a:r>
            <a:endParaRPr lang="fr-F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404664"/>
            <a:ext cx="8229600" cy="6120680"/>
          </a:xfrm>
        </p:spPr>
        <p:txBody>
          <a:bodyPr>
            <a:normAutofit fontScale="92500" lnSpcReduction="10000"/>
          </a:bodyPr>
          <a:lstStyle/>
          <a:p>
            <a:r>
              <a:rPr lang="fr-FR" b="1" u="sng" dirty="0">
                <a:solidFill>
                  <a:srgbClr val="FF0000"/>
                </a:solidFill>
              </a:rPr>
              <a:t>DEFENDRE LE CIBLE</a:t>
            </a:r>
            <a:r>
              <a:rPr lang="fr-FR" b="1" u="sng" dirty="0"/>
              <a:t> :</a:t>
            </a:r>
            <a:endParaRPr lang="fr-FR" dirty="0"/>
          </a:p>
          <a:p>
            <a:pPr>
              <a:buNone/>
            </a:pPr>
            <a:r>
              <a:rPr lang="fr-FR" b="1" u="sng" dirty="0"/>
              <a:t/>
            </a:r>
            <a:br>
              <a:rPr lang="fr-FR" b="1" u="sng" dirty="0"/>
            </a:br>
            <a:r>
              <a:rPr lang="fr-FR" b="1" dirty="0"/>
              <a:t>- Posséder le maximum de joueurs entre la balle et la cible </a:t>
            </a:r>
            <a:br>
              <a:rPr lang="fr-FR" b="1" dirty="0"/>
            </a:br>
            <a:r>
              <a:rPr lang="fr-FR" b="1" dirty="0"/>
              <a:t>- Renforcer et couvrir en permanence l’axe du but.</a:t>
            </a:r>
            <a:br>
              <a:rPr lang="fr-FR" b="1" dirty="0"/>
            </a:br>
            <a:r>
              <a:rPr lang="fr-FR" b="1" dirty="0"/>
              <a:t>- S’organiser en ligne de force et organiser la suppléance.</a:t>
            </a:r>
            <a:br>
              <a:rPr lang="fr-FR" b="1" dirty="0"/>
            </a:br>
            <a:r>
              <a:rPr lang="fr-FR" b="1" dirty="0"/>
              <a:t>- Renvoyer l’attaque à la périphérie.</a:t>
            </a:r>
            <a:br>
              <a:rPr lang="fr-FR" b="1" dirty="0"/>
            </a:br>
            <a:r>
              <a:rPr lang="fr-FR" b="1" dirty="0"/>
              <a:t>- Gérer la densité numérique et la distance entre les lignes de force.</a:t>
            </a:r>
            <a:br>
              <a:rPr lang="fr-FR" b="1" dirty="0"/>
            </a:br>
            <a:r>
              <a:rPr lang="fr-FR" b="1" dirty="0"/>
              <a:t>- Ecarter le ballon ( si cela ne gagne pas, cela débarrasse ).</a:t>
            </a:r>
            <a:br>
              <a:rPr lang="fr-FR" b="1" dirty="0"/>
            </a:br>
            <a:r>
              <a:rPr lang="fr-FR" b="1" dirty="0"/>
              <a:t>- Ne pas se faire (consommer) inutilement « ne pas se jeter).</a:t>
            </a:r>
            <a:br>
              <a:rPr lang="fr-FR" b="1" dirty="0"/>
            </a:br>
            <a:r>
              <a:rPr lang="fr-FR" b="1" dirty="0"/>
              <a:t>- Couvrir ses partenaires.</a:t>
            </a:r>
            <a:br>
              <a:rPr lang="fr-FR" b="1" dirty="0"/>
            </a:br>
            <a:r>
              <a:rPr lang="fr-FR" b="1" dirty="0"/>
              <a:t>- Empêcher le tir.</a:t>
            </a:r>
            <a:br>
              <a:rPr lang="fr-FR" b="1" dirty="0"/>
            </a:br>
            <a:r>
              <a:rPr lang="fr-FR" b="1" dirty="0"/>
              <a:t>- Se replier rapidement en regardant le ballon .</a:t>
            </a:r>
            <a:br>
              <a:rPr lang="fr-FR" b="1" dirty="0"/>
            </a:br>
            <a:r>
              <a:rPr lang="fr-FR" b="1" dirty="0"/>
              <a:t>- c’est le rôle primordial du gardien de but</a:t>
            </a:r>
            <a:endParaRPr lang="fr-FR" dirty="0"/>
          </a:p>
          <a:p>
            <a:endParaRPr lang="fr-F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au 5"/>
          <p:cNvGraphicFramePr>
            <a:graphicFrameLocks noGrp="1"/>
          </p:cNvGraphicFramePr>
          <p:nvPr/>
        </p:nvGraphicFramePr>
        <p:xfrm>
          <a:off x="-36512" y="404664"/>
          <a:ext cx="8605464" cy="8484462"/>
        </p:xfrm>
        <a:graphic>
          <a:graphicData uri="http://schemas.openxmlformats.org/drawingml/2006/table">
            <a:tbl>
              <a:tblPr firstRow="1" bandRow="1">
                <a:tableStyleId>{5C22544A-7EE6-4342-B048-85BDC9FD1C3A}</a:tableStyleId>
              </a:tblPr>
              <a:tblGrid>
                <a:gridCol w="2232248"/>
                <a:gridCol w="2412775"/>
                <a:gridCol w="1944216"/>
                <a:gridCol w="2016225"/>
              </a:tblGrid>
              <a:tr h="1992222">
                <a:tc>
                  <a:txBody>
                    <a:bodyPr/>
                    <a:lstStyle/>
                    <a:p>
                      <a:r>
                        <a:rPr lang="fr-FR" sz="2800" b="1" kern="1200" dirty="0" smtClean="0">
                          <a:solidFill>
                            <a:schemeClr val="lt1"/>
                          </a:solidFill>
                          <a:latin typeface="+mn-lt"/>
                          <a:ea typeface="+mn-ea"/>
                          <a:cs typeface="+mn-cs"/>
                        </a:rPr>
                        <a:t>niveau</a:t>
                      </a:r>
                      <a:br>
                        <a:rPr lang="fr-FR" sz="2800" b="1" kern="1200" dirty="0" smtClean="0">
                          <a:solidFill>
                            <a:schemeClr val="lt1"/>
                          </a:solidFill>
                          <a:latin typeface="+mn-lt"/>
                          <a:ea typeface="+mn-ea"/>
                          <a:cs typeface="+mn-cs"/>
                        </a:rPr>
                      </a:br>
                      <a:r>
                        <a:rPr lang="fr-FR" sz="2800" b="1" kern="1200" dirty="0" smtClean="0">
                          <a:solidFill>
                            <a:schemeClr val="lt1"/>
                          </a:solidFill>
                          <a:latin typeface="+mn-lt"/>
                          <a:ea typeface="+mn-ea"/>
                          <a:cs typeface="+mn-cs"/>
                        </a:rPr>
                        <a:t>Capacité</a:t>
                      </a:r>
                      <a:endParaRPr lang="fr-FR" sz="2800" dirty="0"/>
                    </a:p>
                  </a:txBody>
                  <a:tcPr/>
                </a:tc>
                <a:tc>
                  <a:txBody>
                    <a:bodyPr/>
                    <a:lstStyle/>
                    <a:p>
                      <a:r>
                        <a:rPr lang="fr-FR" sz="2800" dirty="0" smtClean="0"/>
                        <a:t>Niveau 1</a:t>
                      </a:r>
                      <a:endParaRPr lang="fr-FR" sz="2800" dirty="0"/>
                    </a:p>
                  </a:txBody>
                  <a:tcPr/>
                </a:tc>
                <a:tc>
                  <a:txBody>
                    <a:bodyPr/>
                    <a:lstStyle/>
                    <a:p>
                      <a:r>
                        <a:rPr lang="fr-FR" sz="2800" dirty="0" smtClean="0"/>
                        <a:t>Niveau</a:t>
                      </a:r>
                      <a:r>
                        <a:rPr lang="fr-FR" sz="2800" baseline="0" dirty="0" smtClean="0"/>
                        <a:t> 2</a:t>
                      </a:r>
                      <a:endParaRPr lang="fr-FR" sz="2800" dirty="0"/>
                    </a:p>
                  </a:txBody>
                  <a:tcPr/>
                </a:tc>
                <a:tc>
                  <a:txBody>
                    <a:bodyPr/>
                    <a:lstStyle/>
                    <a:p>
                      <a:r>
                        <a:rPr lang="fr-FR" sz="2800" dirty="0" smtClean="0"/>
                        <a:t>Niveau</a:t>
                      </a:r>
                      <a:r>
                        <a:rPr lang="fr-FR" sz="2800" baseline="0" dirty="0" smtClean="0"/>
                        <a:t> 3</a:t>
                      </a:r>
                      <a:endParaRPr lang="fr-FR" sz="2800" dirty="0"/>
                    </a:p>
                  </a:txBody>
                  <a:tcPr/>
                </a:tc>
              </a:tr>
              <a:tr h="2064229">
                <a:tc>
                  <a:txBody>
                    <a:bodyPr/>
                    <a:lstStyle/>
                    <a:p>
                      <a:r>
                        <a:rPr lang="fr-FR" sz="2400" b="1" kern="1200" dirty="0" smtClean="0">
                          <a:solidFill>
                            <a:schemeClr val="tx2">
                              <a:lumMod val="60000"/>
                              <a:lumOff val="40000"/>
                            </a:schemeClr>
                          </a:solidFill>
                          <a:latin typeface="+mn-lt"/>
                          <a:ea typeface="+mn-ea"/>
                          <a:cs typeface="+mn-cs"/>
                        </a:rPr>
                        <a:t>Capacité à contrôler et à utiliser la ballon</a:t>
                      </a:r>
                      <a:endParaRPr lang="fr-FR" sz="2400" dirty="0">
                        <a:solidFill>
                          <a:schemeClr val="tx2">
                            <a:lumMod val="60000"/>
                            <a:lumOff val="40000"/>
                          </a:schemeClr>
                        </a:solidFill>
                      </a:endParaRPr>
                    </a:p>
                  </a:txBody>
                  <a:tcPr/>
                </a:tc>
                <a:tc>
                  <a:txBody>
                    <a:bodyPr/>
                    <a:lstStyle/>
                    <a:p>
                      <a:r>
                        <a:rPr lang="fr-FR" sz="1800" b="1" kern="1200" dirty="0" smtClean="0">
                          <a:solidFill>
                            <a:schemeClr val="dk1"/>
                          </a:solidFill>
                          <a:latin typeface="+mn-lt"/>
                          <a:ea typeface="+mn-ea"/>
                          <a:cs typeface="+mn-cs"/>
                        </a:rPr>
                        <a:t>-Réceptionner avec difficulté le ballon.</a:t>
                      </a:r>
                    </a:p>
                    <a:p>
                      <a:r>
                        <a:rPr lang="fr-FR" sz="1800" b="1" kern="1200" dirty="0" smtClean="0">
                          <a:solidFill>
                            <a:schemeClr val="dk1"/>
                          </a:solidFill>
                          <a:latin typeface="+mn-lt"/>
                          <a:ea typeface="+mn-ea"/>
                          <a:cs typeface="+mn-cs"/>
                        </a:rPr>
                        <a:t>-rate parfois la réception .</a:t>
                      </a:r>
                      <a:br>
                        <a:rPr lang="fr-FR" sz="1800" b="1" kern="1200" dirty="0" smtClean="0">
                          <a:solidFill>
                            <a:schemeClr val="dk1"/>
                          </a:solidFill>
                          <a:latin typeface="+mn-lt"/>
                          <a:ea typeface="+mn-ea"/>
                          <a:cs typeface="+mn-cs"/>
                        </a:rPr>
                      </a:br>
                      <a:r>
                        <a:rPr lang="fr-FR" sz="1800" b="1" kern="1200" dirty="0" smtClean="0">
                          <a:solidFill>
                            <a:schemeClr val="dk1"/>
                          </a:solidFill>
                          <a:latin typeface="+mn-lt"/>
                          <a:ea typeface="+mn-ea"/>
                          <a:cs typeface="+mn-cs"/>
                        </a:rPr>
                        <a:t>-s’il renvoi la balle (tir) il la pousse vers le but adverse.</a:t>
                      </a:r>
                      <a:endParaRPr lang="fr-FR" dirty="0"/>
                    </a:p>
                  </a:txBody>
                  <a:tcPr/>
                </a:tc>
                <a:tc>
                  <a:txBody>
                    <a:bodyPr/>
                    <a:lstStyle/>
                    <a:p>
                      <a:r>
                        <a:rPr lang="fr-FR" sz="1800" b="1" kern="1200" dirty="0" smtClean="0">
                          <a:solidFill>
                            <a:schemeClr val="dk1"/>
                          </a:solidFill>
                          <a:latin typeface="+mn-lt"/>
                          <a:ea typeface="+mn-ea"/>
                          <a:cs typeface="+mn-cs"/>
                        </a:rPr>
                        <a:t>-Contrôle le ballon à l’arrêt.</a:t>
                      </a:r>
                      <a:br>
                        <a:rPr lang="fr-FR" sz="1800" b="1" kern="1200" dirty="0" smtClean="0">
                          <a:solidFill>
                            <a:schemeClr val="dk1"/>
                          </a:solidFill>
                          <a:latin typeface="+mn-lt"/>
                          <a:ea typeface="+mn-ea"/>
                          <a:cs typeface="+mn-cs"/>
                        </a:rPr>
                      </a:br>
                      <a:r>
                        <a:rPr lang="fr-FR" sz="1800" b="1" kern="1200" dirty="0" smtClean="0">
                          <a:solidFill>
                            <a:schemeClr val="dk1"/>
                          </a:solidFill>
                          <a:latin typeface="+mn-lt"/>
                          <a:ea typeface="+mn-ea"/>
                          <a:cs typeface="+mn-cs"/>
                        </a:rPr>
                        <a:t>-difficultés de déplacement </a:t>
                      </a:r>
                      <a:br>
                        <a:rPr lang="fr-FR" sz="1800" b="1" kern="1200" dirty="0" smtClean="0">
                          <a:solidFill>
                            <a:schemeClr val="dk1"/>
                          </a:solidFill>
                          <a:latin typeface="+mn-lt"/>
                          <a:ea typeface="+mn-ea"/>
                          <a:cs typeface="+mn-cs"/>
                        </a:rPr>
                      </a:br>
                      <a:r>
                        <a:rPr lang="fr-FR" sz="1800" b="1" kern="1200" dirty="0" smtClean="0">
                          <a:solidFill>
                            <a:schemeClr val="dk1"/>
                          </a:solidFill>
                          <a:latin typeface="+mn-lt"/>
                          <a:ea typeface="+mn-ea"/>
                          <a:cs typeface="+mn-cs"/>
                        </a:rPr>
                        <a:t>-les passes ne sont pas précises que sur des partenaires à l’arrêt et dans un espace proche</a:t>
                      </a:r>
                      <a:endParaRPr lang="fr-FR" dirty="0"/>
                    </a:p>
                  </a:txBody>
                  <a:tcPr/>
                </a:tc>
                <a:tc>
                  <a:txBody>
                    <a:bodyPr/>
                    <a:lstStyle/>
                    <a:p>
                      <a:r>
                        <a:rPr lang="fr-FR" sz="1800" b="1" kern="1200" dirty="0" smtClean="0">
                          <a:solidFill>
                            <a:schemeClr val="dk1"/>
                          </a:solidFill>
                          <a:latin typeface="+mn-lt"/>
                          <a:ea typeface="+mn-ea"/>
                          <a:cs typeface="+mn-cs"/>
                        </a:rPr>
                        <a:t>-contrôle la balle en déplacent.</a:t>
                      </a:r>
                      <a:br>
                        <a:rPr lang="fr-FR" sz="1800" b="1" kern="1200" dirty="0" smtClean="0">
                          <a:solidFill>
                            <a:schemeClr val="dk1"/>
                          </a:solidFill>
                          <a:latin typeface="+mn-lt"/>
                          <a:ea typeface="+mn-ea"/>
                          <a:cs typeface="+mn-cs"/>
                        </a:rPr>
                      </a:br>
                      <a:r>
                        <a:rPr lang="fr-FR" sz="1800" b="1" kern="1200" dirty="0" smtClean="0">
                          <a:solidFill>
                            <a:schemeClr val="dk1"/>
                          </a:solidFill>
                          <a:latin typeface="+mn-lt"/>
                          <a:ea typeface="+mn-ea"/>
                          <a:cs typeface="+mn-cs"/>
                        </a:rPr>
                        <a:t>-bonne perception des trajectoires.</a:t>
                      </a:r>
                      <a:br>
                        <a:rPr lang="fr-FR" sz="1800" b="1" kern="1200" dirty="0" smtClean="0">
                          <a:solidFill>
                            <a:schemeClr val="dk1"/>
                          </a:solidFill>
                          <a:latin typeface="+mn-lt"/>
                          <a:ea typeface="+mn-ea"/>
                          <a:cs typeface="+mn-cs"/>
                        </a:rPr>
                      </a:br>
                      <a:r>
                        <a:rPr lang="fr-FR" sz="1800" b="1" kern="1200" dirty="0" smtClean="0">
                          <a:solidFill>
                            <a:schemeClr val="dk1"/>
                          </a:solidFill>
                          <a:latin typeface="+mn-lt"/>
                          <a:ea typeface="+mn-ea"/>
                          <a:cs typeface="+mn-cs"/>
                        </a:rPr>
                        <a:t>-anticipe pour contrôler le ballon.</a:t>
                      </a:r>
                      <a:br>
                        <a:rPr lang="fr-FR" sz="1800" b="1" kern="1200" dirty="0" smtClean="0">
                          <a:solidFill>
                            <a:schemeClr val="dk1"/>
                          </a:solidFill>
                          <a:latin typeface="+mn-lt"/>
                          <a:ea typeface="+mn-ea"/>
                          <a:cs typeface="+mn-cs"/>
                        </a:rPr>
                      </a:br>
                      <a:r>
                        <a:rPr lang="fr-FR" sz="1800" b="1" kern="1200" dirty="0" smtClean="0">
                          <a:solidFill>
                            <a:schemeClr val="dk1"/>
                          </a:solidFill>
                          <a:latin typeface="+mn-lt"/>
                          <a:ea typeface="+mn-ea"/>
                          <a:cs typeface="+mn-cs"/>
                        </a:rPr>
                        <a:t>-les passes sont précises sur des partenaires en déplacent.</a:t>
                      </a:r>
                      <a:endParaRPr lang="fr-FR" dirty="0"/>
                    </a:p>
                  </a:txBody>
                  <a:tcPr/>
                </a:tc>
              </a:tr>
              <a:tr h="2064229">
                <a:tc>
                  <a:txBody>
                    <a:bodyPr/>
                    <a:lstStyle/>
                    <a:p>
                      <a:r>
                        <a:rPr lang="fr-FR" sz="1800" b="1" kern="1200" dirty="0" smtClean="0">
                          <a:solidFill>
                            <a:schemeClr val="dk1"/>
                          </a:solidFill>
                          <a:latin typeface="+mn-lt"/>
                          <a:ea typeface="+mn-ea"/>
                          <a:cs typeface="+mn-cs"/>
                        </a:rPr>
                        <a:t/>
                      </a:r>
                      <a:br>
                        <a:rPr lang="fr-FR" sz="1800" b="1" kern="1200" dirty="0" smtClean="0">
                          <a:solidFill>
                            <a:schemeClr val="dk1"/>
                          </a:solidFill>
                          <a:latin typeface="+mn-lt"/>
                          <a:ea typeface="+mn-ea"/>
                          <a:cs typeface="+mn-cs"/>
                        </a:rPr>
                      </a:br>
                      <a:r>
                        <a:rPr lang="fr-FR" sz="2400" b="1" kern="1200" dirty="0" smtClean="0">
                          <a:solidFill>
                            <a:schemeClr val="tx2">
                              <a:lumMod val="60000"/>
                              <a:lumOff val="40000"/>
                            </a:schemeClr>
                          </a:solidFill>
                          <a:latin typeface="+mn-lt"/>
                          <a:ea typeface="+mn-ea"/>
                          <a:cs typeface="+mn-cs"/>
                        </a:rPr>
                        <a:t>Capacité à réaliser une action en attaque</a:t>
                      </a:r>
                      <a:endParaRPr lang="fr-FR" sz="2400" dirty="0">
                        <a:solidFill>
                          <a:schemeClr val="tx2">
                            <a:lumMod val="60000"/>
                            <a:lumOff val="40000"/>
                          </a:schemeClr>
                        </a:solidFill>
                      </a:endParaRPr>
                    </a:p>
                  </a:txBody>
                  <a:tcPr/>
                </a:tc>
                <a:tc>
                  <a:txBody>
                    <a:bodyPr/>
                    <a:lstStyle/>
                    <a:p>
                      <a:r>
                        <a:rPr lang="fr-FR" sz="1800" b="1" kern="1200" dirty="0" smtClean="0">
                          <a:solidFill>
                            <a:schemeClr val="dk1"/>
                          </a:solidFill>
                          <a:latin typeface="+mn-lt"/>
                          <a:ea typeface="+mn-ea"/>
                          <a:cs typeface="+mn-cs"/>
                        </a:rPr>
                        <a:t>-joue directement devant lui sans intention précise.</a:t>
                      </a:r>
                      <a:br>
                        <a:rPr lang="fr-FR" sz="1800" b="1" kern="1200" dirty="0" smtClean="0">
                          <a:solidFill>
                            <a:schemeClr val="dk1"/>
                          </a:solidFill>
                          <a:latin typeface="+mn-lt"/>
                          <a:ea typeface="+mn-ea"/>
                          <a:cs typeface="+mn-cs"/>
                        </a:rPr>
                      </a:br>
                      <a:r>
                        <a:rPr lang="fr-FR" sz="1800" b="1" kern="1200" dirty="0" smtClean="0">
                          <a:solidFill>
                            <a:schemeClr val="dk1"/>
                          </a:solidFill>
                          <a:latin typeface="+mn-lt"/>
                          <a:ea typeface="+mn-ea"/>
                          <a:cs typeface="+mn-cs"/>
                        </a:rPr>
                        <a:t>-se débarrasse du ballon soit vers un partenaire. soit vers le but.</a:t>
                      </a:r>
                      <a:endParaRPr lang="fr-FR" dirty="0"/>
                    </a:p>
                  </a:txBody>
                  <a:tcPr/>
                </a:tc>
                <a:tc>
                  <a:txBody>
                    <a:bodyPr/>
                    <a:lstStyle/>
                    <a:p>
                      <a:r>
                        <a:rPr lang="fr-FR" sz="1800" b="1" kern="1200" dirty="0" smtClean="0">
                          <a:solidFill>
                            <a:schemeClr val="dk1"/>
                          </a:solidFill>
                          <a:latin typeface="+mn-lt"/>
                          <a:ea typeface="+mn-ea"/>
                          <a:cs typeface="+mn-cs"/>
                        </a:rPr>
                        <a:t>-évite l’affrontement avec l’adversaire en passant à un partenaire, tirant au but.</a:t>
                      </a:r>
                      <a:br>
                        <a:rPr lang="fr-FR" sz="1800" b="1" kern="1200" dirty="0" smtClean="0">
                          <a:solidFill>
                            <a:schemeClr val="dk1"/>
                          </a:solidFill>
                          <a:latin typeface="+mn-lt"/>
                          <a:ea typeface="+mn-ea"/>
                          <a:cs typeface="+mn-cs"/>
                        </a:rPr>
                      </a:br>
                      <a:r>
                        <a:rPr lang="fr-FR" sz="1800" b="1" kern="1200" dirty="0" smtClean="0">
                          <a:solidFill>
                            <a:schemeClr val="dk1"/>
                          </a:solidFill>
                          <a:latin typeface="+mn-lt"/>
                          <a:ea typeface="+mn-ea"/>
                          <a:cs typeface="+mn-cs"/>
                        </a:rPr>
                        <a:t>-reste spectateur après l’action</a:t>
                      </a:r>
                      <a:endParaRPr lang="fr-FR" dirty="0"/>
                    </a:p>
                  </a:txBody>
                  <a:tcPr/>
                </a:tc>
                <a:tc>
                  <a:txBody>
                    <a:bodyPr/>
                    <a:lstStyle/>
                    <a:p>
                      <a:r>
                        <a:rPr lang="fr-FR" sz="1800" b="1" kern="1200" dirty="0" smtClean="0">
                          <a:solidFill>
                            <a:schemeClr val="dk1"/>
                          </a:solidFill>
                          <a:latin typeface="+mn-lt"/>
                          <a:ea typeface="+mn-ea"/>
                          <a:cs typeface="+mn-cs"/>
                        </a:rPr>
                        <a:t>-passe le défenseur soit seul(en dribblant) soit à deux (fixer et passer)</a:t>
                      </a:r>
                      <a:br>
                        <a:rPr lang="fr-FR" sz="1800" b="1" kern="1200" dirty="0" smtClean="0">
                          <a:solidFill>
                            <a:schemeClr val="dk1"/>
                          </a:solidFill>
                          <a:latin typeface="+mn-lt"/>
                          <a:ea typeface="+mn-ea"/>
                          <a:cs typeface="+mn-cs"/>
                        </a:rPr>
                      </a:br>
                      <a:r>
                        <a:rPr lang="fr-FR" sz="1800" b="1" kern="1200" dirty="0" smtClean="0">
                          <a:solidFill>
                            <a:schemeClr val="dk1"/>
                          </a:solidFill>
                          <a:latin typeface="+mn-lt"/>
                          <a:ea typeface="+mn-ea"/>
                          <a:cs typeface="+mn-cs"/>
                        </a:rPr>
                        <a:t>-continue son action après la passe réussi souvent son tir au but</a:t>
                      </a:r>
                      <a:endParaRPr lang="fr-FR" dirty="0"/>
                    </a:p>
                  </a:txBody>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nvPr>
        </p:nvGraphicFramePr>
        <p:xfrm>
          <a:off x="395536" y="548680"/>
          <a:ext cx="8229600" cy="6492240"/>
        </p:xfrm>
        <a:graphic>
          <a:graphicData uri="http://schemas.openxmlformats.org/drawingml/2006/table">
            <a:tbl>
              <a:tblPr firstRow="1" bandRow="1">
                <a:tableStyleId>{5C22544A-7EE6-4342-B048-85BDC9FD1C3A}</a:tableStyleId>
              </a:tblPr>
              <a:tblGrid>
                <a:gridCol w="2057400"/>
                <a:gridCol w="2057400"/>
                <a:gridCol w="2057400"/>
                <a:gridCol w="2057400"/>
              </a:tblGrid>
              <a:tr h="2736304">
                <a:tc>
                  <a:txBody>
                    <a:bodyPr/>
                    <a:lstStyle/>
                    <a:p>
                      <a:r>
                        <a:rPr lang="fr-FR" sz="2400" b="1" kern="1200" dirty="0" smtClean="0">
                          <a:solidFill>
                            <a:schemeClr val="bg2">
                              <a:lumMod val="25000"/>
                            </a:schemeClr>
                          </a:solidFill>
                          <a:latin typeface="+mn-lt"/>
                          <a:ea typeface="+mn-ea"/>
                          <a:cs typeface="+mn-cs"/>
                        </a:rPr>
                        <a:t>Capacité à réaliser une action de défense</a:t>
                      </a:r>
                      <a:endParaRPr lang="fr-FR" sz="2400" dirty="0">
                        <a:solidFill>
                          <a:schemeClr val="bg2">
                            <a:lumMod val="25000"/>
                          </a:schemeClr>
                        </a:solidFill>
                      </a:endParaRPr>
                    </a:p>
                  </a:txBody>
                  <a:tcPr/>
                </a:tc>
                <a:tc>
                  <a:txBody>
                    <a:bodyPr/>
                    <a:lstStyle/>
                    <a:p>
                      <a:r>
                        <a:rPr lang="fr-FR" sz="1800" b="1" kern="1200" dirty="0" smtClean="0">
                          <a:solidFill>
                            <a:schemeClr val="lt1"/>
                          </a:solidFill>
                          <a:latin typeface="+mn-lt"/>
                          <a:ea typeface="+mn-ea"/>
                          <a:cs typeface="+mn-cs"/>
                        </a:rPr>
                        <a:t>-Action de défendre en groupe.</a:t>
                      </a:r>
                      <a:br>
                        <a:rPr lang="fr-FR" sz="1800" b="1" kern="1200" dirty="0" smtClean="0">
                          <a:solidFill>
                            <a:schemeClr val="lt1"/>
                          </a:solidFill>
                          <a:latin typeface="+mn-lt"/>
                          <a:ea typeface="+mn-ea"/>
                          <a:cs typeface="+mn-cs"/>
                        </a:rPr>
                      </a:br>
                      <a:r>
                        <a:rPr lang="fr-FR" sz="1800" b="1" kern="1200" dirty="0" smtClean="0">
                          <a:solidFill>
                            <a:schemeClr val="lt1"/>
                          </a:solidFill>
                          <a:latin typeface="+mn-lt"/>
                          <a:ea typeface="+mn-ea"/>
                          <a:cs typeface="+mn-cs"/>
                        </a:rPr>
                        <a:t>-un désintérêt pour la récupération du ballon.</a:t>
                      </a:r>
                      <a:br>
                        <a:rPr lang="fr-FR" sz="1800" b="1" kern="1200" dirty="0" smtClean="0">
                          <a:solidFill>
                            <a:schemeClr val="lt1"/>
                          </a:solidFill>
                          <a:latin typeface="+mn-lt"/>
                          <a:ea typeface="+mn-ea"/>
                          <a:cs typeface="+mn-cs"/>
                        </a:rPr>
                      </a:br>
                      <a:r>
                        <a:rPr lang="fr-FR" sz="1800" b="1" kern="1200" dirty="0" smtClean="0">
                          <a:solidFill>
                            <a:schemeClr val="lt1"/>
                          </a:solidFill>
                          <a:latin typeface="+mn-lt"/>
                          <a:ea typeface="+mn-ea"/>
                          <a:cs typeface="+mn-cs"/>
                        </a:rPr>
                        <a:t>-spectateur-passif</a:t>
                      </a:r>
                      <a:endParaRPr lang="fr-FR" dirty="0"/>
                    </a:p>
                  </a:txBody>
                  <a:tcPr/>
                </a:tc>
                <a:tc>
                  <a:txBody>
                    <a:bodyPr/>
                    <a:lstStyle/>
                    <a:p>
                      <a:r>
                        <a:rPr lang="fr-FR" sz="1800" b="1" kern="1200" dirty="0" smtClean="0">
                          <a:solidFill>
                            <a:schemeClr val="lt1"/>
                          </a:solidFill>
                          <a:latin typeface="+mn-lt"/>
                          <a:ea typeface="+mn-ea"/>
                          <a:cs typeface="+mn-cs"/>
                        </a:rPr>
                        <a:t>-action de défendre individuelle.</a:t>
                      </a:r>
                      <a:br>
                        <a:rPr lang="fr-FR" sz="1800" b="1" kern="1200" dirty="0" smtClean="0">
                          <a:solidFill>
                            <a:schemeClr val="lt1"/>
                          </a:solidFill>
                          <a:latin typeface="+mn-lt"/>
                          <a:ea typeface="+mn-ea"/>
                          <a:cs typeface="+mn-cs"/>
                        </a:rPr>
                      </a:br>
                      <a:r>
                        <a:rPr lang="fr-FR" sz="1800" b="1" kern="1200" dirty="0" smtClean="0">
                          <a:solidFill>
                            <a:schemeClr val="lt1"/>
                          </a:solidFill>
                          <a:latin typeface="+mn-lt"/>
                          <a:ea typeface="+mn-ea"/>
                          <a:cs typeface="+mn-cs"/>
                        </a:rPr>
                        <a:t>-Ne tient pas compte de ses partenaires.</a:t>
                      </a:r>
                      <a:br>
                        <a:rPr lang="fr-FR" sz="1800" b="1" kern="1200" dirty="0" smtClean="0">
                          <a:solidFill>
                            <a:schemeClr val="lt1"/>
                          </a:solidFill>
                          <a:latin typeface="+mn-lt"/>
                          <a:ea typeface="+mn-ea"/>
                          <a:cs typeface="+mn-cs"/>
                        </a:rPr>
                      </a:br>
                      <a:r>
                        <a:rPr lang="fr-FR" sz="1800" b="1" kern="1200" dirty="0" smtClean="0">
                          <a:solidFill>
                            <a:schemeClr val="lt1"/>
                          </a:solidFill>
                          <a:latin typeface="+mn-lt"/>
                          <a:ea typeface="+mn-ea"/>
                          <a:cs typeface="+mn-cs"/>
                        </a:rPr>
                        <a:t>-ni des espaces à défendre.</a:t>
                      </a:r>
                      <a:br>
                        <a:rPr lang="fr-FR" sz="1800" b="1" kern="1200" dirty="0" smtClean="0">
                          <a:solidFill>
                            <a:schemeClr val="lt1"/>
                          </a:solidFill>
                          <a:latin typeface="+mn-lt"/>
                          <a:ea typeface="+mn-ea"/>
                          <a:cs typeface="+mn-cs"/>
                        </a:rPr>
                      </a:br>
                      <a:r>
                        <a:rPr lang="fr-FR" sz="1800" b="1" kern="1200" dirty="0" smtClean="0">
                          <a:solidFill>
                            <a:schemeClr val="lt1"/>
                          </a:solidFill>
                          <a:latin typeface="+mn-lt"/>
                          <a:ea typeface="+mn-ea"/>
                          <a:cs typeface="+mn-cs"/>
                        </a:rPr>
                        <a:t>-il est souvent attiré par le porteur de ballon.</a:t>
                      </a:r>
                      <a:endParaRPr lang="fr-FR" dirty="0"/>
                    </a:p>
                  </a:txBody>
                  <a:tcPr/>
                </a:tc>
                <a:tc>
                  <a:txBody>
                    <a:bodyPr/>
                    <a:lstStyle/>
                    <a:p>
                      <a:r>
                        <a:rPr lang="fr-FR" sz="1800" b="1" kern="1200" dirty="0" smtClean="0">
                          <a:solidFill>
                            <a:schemeClr val="lt1"/>
                          </a:solidFill>
                          <a:latin typeface="+mn-lt"/>
                          <a:ea typeface="+mn-ea"/>
                          <a:cs typeface="+mn-cs"/>
                        </a:rPr>
                        <a:t>-perçoit l’enchaînement des actions s’attaque et de défense.</a:t>
                      </a:r>
                      <a:br>
                        <a:rPr lang="fr-FR" sz="1800" b="1" kern="1200" dirty="0" smtClean="0">
                          <a:solidFill>
                            <a:schemeClr val="lt1"/>
                          </a:solidFill>
                          <a:latin typeface="+mn-lt"/>
                          <a:ea typeface="+mn-ea"/>
                          <a:cs typeface="+mn-cs"/>
                        </a:rPr>
                      </a:br>
                      <a:r>
                        <a:rPr lang="fr-FR" sz="1800" b="1" kern="1200" dirty="0" smtClean="0">
                          <a:solidFill>
                            <a:schemeClr val="lt1"/>
                          </a:solidFill>
                          <a:latin typeface="+mn-lt"/>
                          <a:ea typeface="+mn-ea"/>
                          <a:cs typeface="+mn-cs"/>
                        </a:rPr>
                        <a:t>-anticipe son placement en position de défenseur.</a:t>
                      </a:r>
                      <a:br>
                        <a:rPr lang="fr-FR" sz="1800" b="1" kern="1200" dirty="0" smtClean="0">
                          <a:solidFill>
                            <a:schemeClr val="lt1"/>
                          </a:solidFill>
                          <a:latin typeface="+mn-lt"/>
                          <a:ea typeface="+mn-ea"/>
                          <a:cs typeface="+mn-cs"/>
                        </a:rPr>
                      </a:br>
                      <a:r>
                        <a:rPr lang="fr-FR" sz="1800" b="1" kern="1200" dirty="0" smtClean="0">
                          <a:solidFill>
                            <a:schemeClr val="lt1"/>
                          </a:solidFill>
                          <a:latin typeface="+mn-lt"/>
                          <a:ea typeface="+mn-ea"/>
                          <a:cs typeface="+mn-cs"/>
                        </a:rPr>
                        <a:t>-obstacle de manière collective.</a:t>
                      </a:r>
                      <a:endParaRPr lang="fr-FR" dirty="0"/>
                    </a:p>
                  </a:txBody>
                  <a:tcPr/>
                </a:tc>
              </a:tr>
              <a:tr h="3024336">
                <a:tc>
                  <a:txBody>
                    <a:bodyPr/>
                    <a:lstStyle/>
                    <a:p>
                      <a:r>
                        <a:rPr lang="fr-FR" sz="1800" b="1" kern="1200" dirty="0" smtClean="0">
                          <a:solidFill>
                            <a:schemeClr val="dk1"/>
                          </a:solidFill>
                          <a:latin typeface="+mn-lt"/>
                          <a:ea typeface="+mn-ea"/>
                          <a:cs typeface="+mn-cs"/>
                        </a:rPr>
                        <a:t/>
                      </a:r>
                      <a:br>
                        <a:rPr lang="fr-FR" sz="1800" b="1" kern="1200" dirty="0" smtClean="0">
                          <a:solidFill>
                            <a:schemeClr val="dk1"/>
                          </a:solidFill>
                          <a:latin typeface="+mn-lt"/>
                          <a:ea typeface="+mn-ea"/>
                          <a:cs typeface="+mn-cs"/>
                        </a:rPr>
                      </a:br>
                      <a:r>
                        <a:rPr lang="fr-FR" sz="2400" b="1" kern="1200" dirty="0" smtClean="0">
                          <a:solidFill>
                            <a:schemeClr val="tx2">
                              <a:lumMod val="60000"/>
                              <a:lumOff val="40000"/>
                            </a:schemeClr>
                          </a:solidFill>
                          <a:latin typeface="+mn-lt"/>
                          <a:ea typeface="+mn-ea"/>
                          <a:cs typeface="+mn-cs"/>
                        </a:rPr>
                        <a:t>Capacité à jouer en groupe</a:t>
                      </a:r>
                      <a:endParaRPr lang="fr-FR" sz="2400" dirty="0">
                        <a:solidFill>
                          <a:schemeClr val="tx2">
                            <a:lumMod val="60000"/>
                            <a:lumOff val="40000"/>
                          </a:schemeClr>
                        </a:solidFill>
                      </a:endParaRPr>
                    </a:p>
                  </a:txBody>
                  <a:tcPr/>
                </a:tc>
                <a:tc>
                  <a:txBody>
                    <a:bodyPr/>
                    <a:lstStyle/>
                    <a:p>
                      <a:r>
                        <a:rPr lang="fr-FR" sz="1800" b="1" kern="1200" dirty="0" smtClean="0">
                          <a:solidFill>
                            <a:schemeClr val="dk1"/>
                          </a:solidFill>
                          <a:latin typeface="+mn-lt"/>
                          <a:ea typeface="+mn-ea"/>
                          <a:cs typeface="+mn-cs"/>
                        </a:rPr>
                        <a:t>-ne participe à aucune action ou presque.</a:t>
                      </a:r>
                    </a:p>
                    <a:p>
                      <a:r>
                        <a:rPr lang="fr-FR" sz="1800" b="1" kern="1200" dirty="0" smtClean="0">
                          <a:solidFill>
                            <a:schemeClr val="dk1"/>
                          </a:solidFill>
                          <a:latin typeface="+mn-lt"/>
                          <a:ea typeface="+mn-ea"/>
                          <a:cs typeface="+mn-cs"/>
                        </a:rPr>
                        <a:t/>
                      </a:r>
                      <a:br>
                        <a:rPr lang="fr-FR" sz="1800" b="1" kern="1200" dirty="0" smtClean="0">
                          <a:solidFill>
                            <a:schemeClr val="dk1"/>
                          </a:solidFill>
                          <a:latin typeface="+mn-lt"/>
                          <a:ea typeface="+mn-ea"/>
                          <a:cs typeface="+mn-cs"/>
                        </a:rPr>
                      </a:br>
                      <a:r>
                        <a:rPr lang="fr-FR" sz="1800" b="1" kern="1200" dirty="0" smtClean="0">
                          <a:solidFill>
                            <a:schemeClr val="dk1"/>
                          </a:solidFill>
                          <a:latin typeface="+mn-lt"/>
                          <a:ea typeface="+mn-ea"/>
                          <a:cs typeface="+mn-cs"/>
                        </a:rPr>
                        <a:t>-agir seul avec le support de son (physique</a:t>
                      </a:r>
                      <a:endParaRPr lang="fr-FR" dirty="0"/>
                    </a:p>
                  </a:txBody>
                  <a:tcPr/>
                </a:tc>
                <a:tc>
                  <a:txBody>
                    <a:bodyPr/>
                    <a:lstStyle/>
                    <a:p>
                      <a:r>
                        <a:rPr lang="fr-FR" sz="1800" b="1" kern="1200" dirty="0" smtClean="0">
                          <a:solidFill>
                            <a:schemeClr val="dk1"/>
                          </a:solidFill>
                          <a:latin typeface="+mn-lt"/>
                          <a:ea typeface="+mn-ea"/>
                          <a:cs typeface="+mn-cs"/>
                        </a:rPr>
                        <a:t>-ne participe que dans certaines action de jeu(attaquant)</a:t>
                      </a:r>
                      <a:br>
                        <a:rPr lang="fr-FR" sz="1800" b="1" kern="1200" dirty="0" smtClean="0">
                          <a:solidFill>
                            <a:schemeClr val="dk1"/>
                          </a:solidFill>
                          <a:latin typeface="+mn-lt"/>
                          <a:ea typeface="+mn-ea"/>
                          <a:cs typeface="+mn-cs"/>
                        </a:rPr>
                      </a:br>
                      <a:r>
                        <a:rPr lang="fr-FR" sz="1800" b="1" kern="1200" dirty="0" smtClean="0">
                          <a:solidFill>
                            <a:schemeClr val="dk1"/>
                          </a:solidFill>
                          <a:latin typeface="+mn-lt"/>
                          <a:ea typeface="+mn-ea"/>
                          <a:cs typeface="+mn-cs"/>
                        </a:rPr>
                        <a:t>-n’aide pas ses partenaires.</a:t>
                      </a:r>
                      <a:br>
                        <a:rPr lang="fr-FR" sz="1800" b="1" kern="1200" dirty="0" smtClean="0">
                          <a:solidFill>
                            <a:schemeClr val="dk1"/>
                          </a:solidFill>
                          <a:latin typeface="+mn-lt"/>
                          <a:ea typeface="+mn-ea"/>
                          <a:cs typeface="+mn-cs"/>
                        </a:rPr>
                      </a:br>
                      <a:r>
                        <a:rPr lang="fr-FR" sz="1800" b="1" kern="1200" dirty="0" smtClean="0">
                          <a:solidFill>
                            <a:schemeClr val="dk1"/>
                          </a:solidFill>
                          <a:latin typeface="+mn-lt"/>
                          <a:ea typeface="+mn-ea"/>
                          <a:cs typeface="+mn-cs"/>
                        </a:rPr>
                        <a:t>-pas d’enchaînement des</a:t>
                      </a:r>
                      <a:r>
                        <a:rPr lang="fr-FR" sz="1800" b="1" kern="1200" baseline="0" dirty="0" smtClean="0">
                          <a:solidFill>
                            <a:schemeClr val="dk1"/>
                          </a:solidFill>
                          <a:latin typeface="+mn-lt"/>
                          <a:ea typeface="+mn-ea"/>
                          <a:cs typeface="+mn-cs"/>
                        </a:rPr>
                        <a:t> </a:t>
                      </a:r>
                      <a:r>
                        <a:rPr lang="fr-FR" sz="1800" b="1" kern="1200" dirty="0" smtClean="0">
                          <a:solidFill>
                            <a:schemeClr val="dk1"/>
                          </a:solidFill>
                          <a:latin typeface="+mn-lt"/>
                          <a:ea typeface="+mn-ea"/>
                          <a:cs typeface="+mn-cs"/>
                        </a:rPr>
                        <a:t>actions(attaque/</a:t>
                      </a:r>
                    </a:p>
                    <a:p>
                      <a:r>
                        <a:rPr lang="fr-FR" sz="1800" b="1" kern="1200" dirty="0" smtClean="0">
                          <a:solidFill>
                            <a:schemeClr val="dk1"/>
                          </a:solidFill>
                          <a:latin typeface="+mn-lt"/>
                          <a:ea typeface="+mn-ea"/>
                          <a:cs typeface="+mn-cs"/>
                        </a:rPr>
                        <a:t>défense)</a:t>
                      </a:r>
                      <a:endParaRPr lang="fr-FR" dirty="0"/>
                    </a:p>
                  </a:txBody>
                  <a:tcPr/>
                </a:tc>
                <a:tc>
                  <a:txBody>
                    <a:bodyPr/>
                    <a:lstStyle/>
                    <a:p>
                      <a:r>
                        <a:rPr lang="fr-FR" sz="1800" b="1" kern="1200" dirty="0" smtClean="0">
                          <a:solidFill>
                            <a:schemeClr val="dk1"/>
                          </a:solidFill>
                          <a:latin typeface="+mn-lt"/>
                          <a:ea typeface="+mn-ea"/>
                          <a:cs typeface="+mn-cs"/>
                        </a:rPr>
                        <a:t>-permet à l’ensemble de ses partenaires de jouer quel que soit leur niveau.</a:t>
                      </a:r>
                    </a:p>
                    <a:p>
                      <a:r>
                        <a:rPr lang="fr-FR" sz="1800" b="1" kern="1200" dirty="0" smtClean="0">
                          <a:solidFill>
                            <a:schemeClr val="dk1"/>
                          </a:solidFill>
                          <a:latin typeface="+mn-lt"/>
                          <a:ea typeface="+mn-ea"/>
                          <a:cs typeface="+mn-cs"/>
                        </a:rPr>
                        <a:t/>
                      </a:r>
                      <a:br>
                        <a:rPr lang="fr-FR" sz="1800" b="1" kern="1200" dirty="0" smtClean="0">
                          <a:solidFill>
                            <a:schemeClr val="dk1"/>
                          </a:solidFill>
                          <a:latin typeface="+mn-lt"/>
                          <a:ea typeface="+mn-ea"/>
                          <a:cs typeface="+mn-cs"/>
                        </a:rPr>
                      </a:br>
                      <a:r>
                        <a:rPr lang="fr-FR" sz="1800" b="1" kern="1200" dirty="0" smtClean="0">
                          <a:solidFill>
                            <a:schemeClr val="dk1"/>
                          </a:solidFill>
                          <a:latin typeface="+mn-lt"/>
                          <a:ea typeface="+mn-ea"/>
                          <a:cs typeface="+mn-cs"/>
                        </a:rPr>
                        <a:t>-participe aux actions d’attaque et aux actions de défense.</a:t>
                      </a:r>
                      <a:br>
                        <a:rPr lang="fr-FR" sz="1800" b="1" kern="1200" dirty="0" smtClean="0">
                          <a:solidFill>
                            <a:schemeClr val="dk1"/>
                          </a:solidFill>
                          <a:latin typeface="+mn-lt"/>
                          <a:ea typeface="+mn-ea"/>
                          <a:cs typeface="+mn-cs"/>
                        </a:rPr>
                      </a:br>
                      <a:endParaRPr lang="fr-FR" dirty="0"/>
                    </a:p>
                  </a:txBody>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4"/>
          <p:cNvSpPr>
            <a:spLocks noGrp="1"/>
          </p:cNvSpPr>
          <p:nvPr>
            <p:ph idx="1"/>
          </p:nvPr>
        </p:nvSpPr>
        <p:spPr>
          <a:xfrm>
            <a:off x="457200" y="476672"/>
            <a:ext cx="8229600" cy="5847928"/>
          </a:xfrm>
        </p:spPr>
        <p:txBody>
          <a:bodyPr>
            <a:normAutofit fontScale="92500" lnSpcReduction="10000"/>
          </a:bodyPr>
          <a:lstStyle/>
          <a:p>
            <a:r>
              <a:rPr lang="fr-FR" b="1" u="sng" dirty="0" smtClean="0">
                <a:solidFill>
                  <a:srgbClr val="FF0000"/>
                </a:solidFill>
              </a:rPr>
              <a:t>Les critères de réussites:</a:t>
            </a:r>
            <a:endParaRPr lang="fr-FR" dirty="0" smtClean="0">
              <a:solidFill>
                <a:srgbClr val="FF0000"/>
              </a:solidFill>
            </a:endParaRPr>
          </a:p>
          <a:p>
            <a:r>
              <a:rPr lang="fr-FR" b="1" i="1" dirty="0" smtClean="0"/>
              <a:t/>
            </a:r>
            <a:br>
              <a:rPr lang="fr-FR" b="1" i="1" dirty="0" smtClean="0"/>
            </a:br>
            <a:r>
              <a:rPr lang="fr-FR" b="1" dirty="0" smtClean="0"/>
              <a:t>Ils sont formulés en terme qualitatif ou quantitatif mais toujours en terme de capacité(être capable) autrement dit en comportement significatifs autorisant le passage d’un niveau à un autre. Ils constituent les guides d’évaluation formative, formatrice et sommative.</a:t>
            </a:r>
            <a:br>
              <a:rPr lang="fr-FR" b="1" dirty="0" smtClean="0"/>
            </a:br>
            <a:r>
              <a:rPr lang="fr-FR" b="1" dirty="0" smtClean="0"/>
              <a:t>Les critères de réussites de cette APS :</a:t>
            </a:r>
            <a:br>
              <a:rPr lang="fr-FR" b="1" dirty="0" smtClean="0"/>
            </a:br>
            <a:r>
              <a:rPr lang="fr-FR" b="1" dirty="0" smtClean="0"/>
              <a:t>pour la conservation de la balle : balles distribuées/balles jouées ; il faut que le nombre des balles distribuées soient supérieur par rapport le nombre des balles jouées ; parce que la balle jouée est toute balle touchée par un joueur cette balle peut être reçue d’un partenaire comme elle peut être conquise d’un adversaire. </a:t>
            </a:r>
            <a:endParaRPr lang="fr-FR" dirty="0" smtClean="0"/>
          </a:p>
          <a:p>
            <a:endParaRPr lang="fr-F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764704"/>
            <a:ext cx="8229600" cy="5559896"/>
          </a:xfrm>
        </p:spPr>
        <p:txBody>
          <a:bodyPr/>
          <a:lstStyle/>
          <a:p>
            <a:pPr marL="274320" lvl="8" indent="-274320">
              <a:buClr>
                <a:schemeClr val="accent3"/>
              </a:buClr>
              <a:buSzPct val="95000"/>
              <a:buFont typeface="Wingdings 2"/>
              <a:buChar char=""/>
            </a:pPr>
            <a:r>
              <a:rPr lang="fr-FR" sz="2800" b="1" dirty="0" smtClean="0"/>
              <a:t>Tandis Qu’une balle distribuée c’est une balle transmise à un partenaire sans qu’elle soit intercepter par un adversaire, le partenaire reçoit la balle. pour l’efficacité de l’attaque : tirs réussis/ tirs tentés. Il faut que le nombre de tirs réussi soit supérieur par rapport au nombre des tirs tentés parce que un tir tenté ; c’est toute tentative de tir vers le camp adverse sans précision ; Et un tir réussi c’est un tir qui se termine dans les filets des adversaires.</a:t>
            </a:r>
            <a:endParaRPr lang="fr-FR" sz="2800" dirty="0" smtClean="0"/>
          </a:p>
          <a:p>
            <a:endParaRPr lang="fr-F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l"/>
            <a:r>
              <a:rPr lang="fr-FR" dirty="0" smtClean="0">
                <a:solidFill>
                  <a:schemeClr val="accent1"/>
                </a:solidFill>
              </a:rPr>
              <a:t>DEFINITION</a:t>
            </a:r>
            <a:endParaRPr lang="fr-FR" dirty="0">
              <a:solidFill>
                <a:schemeClr val="accent1"/>
              </a:solidFill>
            </a:endParaRPr>
          </a:p>
        </p:txBody>
      </p:sp>
      <p:sp>
        <p:nvSpPr>
          <p:cNvPr id="3" name="Espace réservé du contenu 2"/>
          <p:cNvSpPr>
            <a:spLocks noGrp="1"/>
          </p:cNvSpPr>
          <p:nvPr>
            <p:ph idx="1"/>
          </p:nvPr>
        </p:nvSpPr>
        <p:spPr>
          <a:xfrm>
            <a:off x="518864" y="1935480"/>
            <a:ext cx="8229600" cy="4389120"/>
          </a:xfrm>
        </p:spPr>
        <p:txBody>
          <a:bodyPr>
            <a:normAutofit/>
          </a:bodyPr>
          <a:lstStyle/>
          <a:p>
            <a:pPr>
              <a:buNone/>
            </a:pPr>
            <a:r>
              <a:rPr lang="fr-FR" b="1" dirty="0" smtClean="0">
                <a:solidFill>
                  <a:schemeClr val="tx1"/>
                </a:solidFill>
              </a:rPr>
              <a:t>Jouer en handball c’est : jouer contre  des adversaires et avec des partenaires. Attaquer la cible adverse et défendre sa propre cible.</a:t>
            </a:r>
            <a:br>
              <a:rPr lang="fr-FR" b="1" dirty="0" smtClean="0">
                <a:solidFill>
                  <a:schemeClr val="tx1"/>
                </a:solidFill>
              </a:rPr>
            </a:br>
            <a:r>
              <a:rPr lang="fr-FR" b="1" dirty="0" smtClean="0">
                <a:solidFill>
                  <a:schemeClr val="tx1"/>
                </a:solidFill>
              </a:rPr>
              <a:t>Prendre des risques et maîtriser les risques (Risque/Sécurité).Cette définition nous à classer le handball dans le pôle des activités de compétitions où le sens premier des actions des joueurs est de chercher à s’imposer directement face à des adversaires qui visent de manière contradictoire le but-même.</a:t>
            </a:r>
            <a:endParaRPr lang="fr-FR" dirty="0">
              <a:solidFill>
                <a:schemeClr val="tx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922114"/>
          </a:xfrm>
        </p:spPr>
        <p:txBody>
          <a:bodyPr/>
          <a:lstStyle/>
          <a:p>
            <a:pPr algn="l"/>
            <a:r>
              <a:rPr lang="fr-FR" dirty="0" smtClean="0"/>
              <a:t>Logique interne</a:t>
            </a:r>
            <a:endParaRPr lang="fr-FR" dirty="0"/>
          </a:p>
        </p:txBody>
      </p:sp>
      <p:sp>
        <p:nvSpPr>
          <p:cNvPr id="3" name="Espace réservé du contenu 2"/>
          <p:cNvSpPr>
            <a:spLocks noGrp="1"/>
          </p:cNvSpPr>
          <p:nvPr>
            <p:ph idx="1"/>
          </p:nvPr>
        </p:nvSpPr>
        <p:spPr>
          <a:xfrm>
            <a:off x="457200" y="1124744"/>
            <a:ext cx="8147248" cy="5400600"/>
          </a:xfrm>
        </p:spPr>
        <p:txBody>
          <a:bodyPr>
            <a:normAutofit fontScale="47500" lnSpcReduction="20000"/>
          </a:bodyPr>
          <a:lstStyle/>
          <a:p>
            <a:r>
              <a:rPr lang="fr-FR" b="1" dirty="0"/>
              <a:t> </a:t>
            </a:r>
            <a:endParaRPr lang="fr-FR" dirty="0"/>
          </a:p>
          <a:p>
            <a:pPr>
              <a:buNone/>
            </a:pPr>
            <a:r>
              <a:rPr lang="fr-FR" sz="4400" b="1" dirty="0" smtClean="0">
                <a:solidFill>
                  <a:srgbClr val="FF0000"/>
                </a:solidFill>
              </a:rPr>
              <a:t>.</a:t>
            </a:r>
            <a:r>
              <a:rPr lang="fr-FR" sz="4400" b="1" u="sng" dirty="0">
                <a:solidFill>
                  <a:srgbClr val="FF0000"/>
                </a:solidFill>
              </a:rPr>
              <a:t>LE TERRAIN</a:t>
            </a:r>
            <a:r>
              <a:rPr lang="fr-FR" sz="4400" b="1" u="sng" dirty="0"/>
              <a:t> :</a:t>
            </a:r>
            <a:r>
              <a:rPr lang="fr-FR" sz="4400" b="1" dirty="0"/>
              <a:t> est de forme rectangulaire ; il comprend une surface de jeu et deux surfaces du but ; il mesure 40m en longueur et 20m en largeur. Les grands côtés sont appelés lignes de touche, les petits, lignes de ut. L’état du terrain ne doit pas être modifié, de quelque façon que ce soit, à l’avantage d’une seule </a:t>
            </a:r>
            <a:r>
              <a:rPr lang="fr-FR" sz="4400" b="1" dirty="0" smtClean="0"/>
              <a:t>équipe.</a:t>
            </a:r>
          </a:p>
          <a:p>
            <a:pPr>
              <a:buNone/>
            </a:pPr>
            <a:r>
              <a:rPr lang="fr-FR" sz="4400" b="1" dirty="0"/>
              <a:t/>
            </a:r>
            <a:br>
              <a:rPr lang="fr-FR" sz="4400" b="1" dirty="0"/>
            </a:br>
            <a:r>
              <a:rPr lang="fr-FR" sz="4400" b="1" dirty="0" smtClean="0">
                <a:solidFill>
                  <a:srgbClr val="FF0000"/>
                </a:solidFill>
              </a:rPr>
              <a:t>.</a:t>
            </a:r>
            <a:r>
              <a:rPr lang="fr-FR" sz="4400" b="1" u="sng" dirty="0">
                <a:solidFill>
                  <a:srgbClr val="FF0000"/>
                </a:solidFill>
              </a:rPr>
              <a:t>LE BUT</a:t>
            </a:r>
            <a:r>
              <a:rPr lang="fr-FR" sz="4400" b="1" u="sng" dirty="0"/>
              <a:t> :</a:t>
            </a:r>
            <a:r>
              <a:rPr lang="fr-FR" sz="4400" b="1" dirty="0"/>
              <a:t> un but est placé au milieu de chaque d’au moins 1 m le long de la ligne de touche et de 2 m derrière la ligne de but entoure le terrain le but est muni d’un filet suspendu de telle sorte que me ballon qui entre dans le but ne puisse ressortir immédiatement</a:t>
            </a:r>
            <a:r>
              <a:rPr lang="fr-FR" sz="4400" b="1" dirty="0" smtClean="0"/>
              <a:t>.</a:t>
            </a:r>
          </a:p>
          <a:p>
            <a:pPr>
              <a:buNone/>
            </a:pPr>
            <a:r>
              <a:rPr lang="fr-FR" sz="4400" b="1" dirty="0" smtClean="0"/>
              <a:t>.</a:t>
            </a:r>
            <a:r>
              <a:rPr lang="fr-FR" sz="4400" b="1" u="sng" dirty="0">
                <a:solidFill>
                  <a:srgbClr val="FF0000"/>
                </a:solidFill>
              </a:rPr>
              <a:t>LE BALLON</a:t>
            </a:r>
            <a:r>
              <a:rPr lang="fr-FR" sz="4400" b="1" u="sng" dirty="0"/>
              <a:t> :</a:t>
            </a:r>
            <a:r>
              <a:rPr lang="fr-FR" sz="4400" b="1" dirty="0"/>
              <a:t> fait d’une enveloppe de cuir de matière synthétique de couleur unie. Il est de forme ronde. Pour les collégiens le ballon doit être maniable pour le maîtriser au cours du match.</a:t>
            </a:r>
            <a:br>
              <a:rPr lang="fr-FR" sz="4400" b="1" dirty="0"/>
            </a:br>
            <a:endParaRPr lang="fr-FR" sz="4400" dirty="0"/>
          </a:p>
          <a:p>
            <a:endParaRPr lang="fr-FR" sz="23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764704"/>
            <a:ext cx="8229600" cy="5361459"/>
          </a:xfrm>
        </p:spPr>
        <p:txBody>
          <a:bodyPr/>
          <a:lstStyle/>
          <a:p>
            <a:r>
              <a:rPr lang="fr-FR" b="1" dirty="0" smtClean="0"/>
              <a:t>.</a:t>
            </a:r>
            <a:r>
              <a:rPr lang="fr-FR" b="1" u="sng" dirty="0" smtClean="0">
                <a:solidFill>
                  <a:srgbClr val="FF0000"/>
                </a:solidFill>
              </a:rPr>
              <a:t>LE FONCTIONNEMENT DU JEU</a:t>
            </a:r>
            <a:r>
              <a:rPr lang="fr-FR" b="1" dirty="0" smtClean="0"/>
              <a:t> : c’est un sport collectif d’interaction, et d’affrontement entre deux équipes à légalité de chance par l’intermédiaire d’un ballon sur un espace de jeu réglementaire le tout d’un cadre réglementaire.</a:t>
            </a:r>
            <a:br>
              <a:rPr lang="fr-FR" b="1" dirty="0" smtClean="0"/>
            </a:br>
            <a:r>
              <a:rPr lang="fr-FR" b="1" dirty="0" smtClean="0"/>
              <a:t>.</a:t>
            </a:r>
            <a:r>
              <a:rPr lang="fr-FR" b="1" u="sng" dirty="0" smtClean="0">
                <a:solidFill>
                  <a:srgbClr val="FF0000"/>
                </a:solidFill>
              </a:rPr>
              <a:t>RAPPRT JOUEUR/BALLON</a:t>
            </a:r>
            <a:r>
              <a:rPr lang="fr-FR" b="1" u="sng" dirty="0" smtClean="0"/>
              <a:t> :</a:t>
            </a:r>
            <a:r>
              <a:rPr lang="fr-FR" b="1" dirty="0" smtClean="0"/>
              <a:t> la balle est jouée à la main, tenus, portée, lancée, d’un temps limité(3") et sur une distance limitée ( 3pas) comme elle peut être dribblée</a:t>
            </a:r>
            <a:endParaRPr lang="fr-F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23528" y="692696"/>
            <a:ext cx="8820472" cy="6165304"/>
          </a:xfrm>
        </p:spPr>
        <p:txBody>
          <a:bodyPr>
            <a:normAutofit/>
          </a:bodyPr>
          <a:lstStyle/>
          <a:p>
            <a:r>
              <a:rPr lang="fr-FR" b="1" dirty="0">
                <a:solidFill>
                  <a:schemeClr val="accent2">
                    <a:lumMod val="75000"/>
                  </a:schemeClr>
                </a:solidFill>
              </a:rPr>
              <a:t>.</a:t>
            </a:r>
            <a:r>
              <a:rPr lang="fr-FR" b="1" u="sng" dirty="0">
                <a:solidFill>
                  <a:schemeClr val="accent2">
                    <a:lumMod val="75000"/>
                  </a:schemeClr>
                </a:solidFill>
              </a:rPr>
              <a:t>RAPPORT JOUEUR PARTENAIRE/ADVERSAIRE</a:t>
            </a:r>
            <a:r>
              <a:rPr lang="fr-FR" b="1" u="sng" dirty="0"/>
              <a:t> :</a:t>
            </a:r>
            <a:endParaRPr lang="fr-FR" dirty="0"/>
          </a:p>
          <a:p>
            <a:pPr>
              <a:buNone/>
            </a:pPr>
            <a:r>
              <a:rPr lang="fr-FR" b="1" u="sng" dirty="0" smtClean="0"/>
              <a:t>.</a:t>
            </a:r>
            <a:r>
              <a:rPr lang="fr-FR" b="1" u="sng" dirty="0">
                <a:solidFill>
                  <a:schemeClr val="accent6">
                    <a:lumMod val="75000"/>
                  </a:schemeClr>
                </a:solidFill>
              </a:rPr>
              <a:t>UNE CIBLE A ATTAQUER</a:t>
            </a:r>
            <a:r>
              <a:rPr lang="fr-FR" b="1" u="sng" dirty="0"/>
              <a:t> :</a:t>
            </a:r>
            <a:r>
              <a:rPr lang="fr-FR" b="1" dirty="0"/>
              <a:t> gagner un match de handball, c’est avoir la différence de buts en sa faveur, pour ce faire, il faut chercher sans cesse et d’une façon organisée à amener le ballon dans le camp adverse et marquer le but après avoir atteindre la cible.</a:t>
            </a:r>
            <a:br>
              <a:rPr lang="fr-FR" b="1" dirty="0"/>
            </a:br>
            <a:r>
              <a:rPr lang="fr-FR" b="1" u="sng" dirty="0"/>
              <a:t>.</a:t>
            </a:r>
            <a:r>
              <a:rPr lang="fr-FR" b="1" u="sng" dirty="0">
                <a:solidFill>
                  <a:schemeClr val="accent6">
                    <a:lumMod val="75000"/>
                  </a:schemeClr>
                </a:solidFill>
              </a:rPr>
              <a:t>UNE CIBLE A DEFENDRE</a:t>
            </a:r>
            <a:r>
              <a:rPr lang="fr-FR" b="1" u="sng" dirty="0"/>
              <a:t> :</a:t>
            </a:r>
            <a:r>
              <a:rPr lang="fr-FR" b="1" dirty="0"/>
              <a:t> jouer au handball est ainsi défendre sa propre cible ; pour empêcher l’adversaire de marquer le but. Cette tâche ne peut être réussie que si chaque joueur rempli sa tâche de façon qui convient au dispositif et à la tactique du jeu adaptée par l’équipe</a:t>
            </a:r>
            <a:endParaRPr lang="fr-F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332656"/>
            <a:ext cx="8219256" cy="6525344"/>
          </a:xfrm>
        </p:spPr>
        <p:txBody>
          <a:bodyPr>
            <a:normAutofit fontScale="55000" lnSpcReduction="20000"/>
          </a:bodyPr>
          <a:lstStyle/>
          <a:p>
            <a:r>
              <a:rPr lang="fr-FR" b="1" i="1" dirty="0"/>
              <a:t> </a:t>
            </a:r>
            <a:endParaRPr lang="fr-FR" dirty="0"/>
          </a:p>
          <a:p>
            <a:r>
              <a:rPr lang="fr-FR" sz="3600" b="1" i="1" u="sng" dirty="0">
                <a:solidFill>
                  <a:schemeClr val="tx2">
                    <a:lumMod val="75000"/>
                  </a:schemeClr>
                </a:solidFill>
              </a:rPr>
              <a:t>L’ENSEMBLE DE CES ENJEUX DOIT PERMETTRE À L’ENFANT DE</a:t>
            </a:r>
            <a:r>
              <a:rPr lang="fr-FR" sz="3600" b="1" dirty="0"/>
              <a:t> :</a:t>
            </a:r>
            <a:endParaRPr lang="fr-FR" sz="3600" dirty="0"/>
          </a:p>
          <a:p>
            <a:r>
              <a:rPr lang="fr-FR" b="1" dirty="0"/>
              <a:t/>
            </a:r>
            <a:br>
              <a:rPr lang="fr-FR" b="1" dirty="0"/>
            </a:br>
            <a:r>
              <a:rPr lang="fr-FR" sz="4400" b="1" u="sng" dirty="0">
                <a:solidFill>
                  <a:schemeClr val="accent6">
                    <a:lumMod val="75000"/>
                  </a:schemeClr>
                </a:solidFill>
              </a:rPr>
              <a:t>sur le plan cognitif</a:t>
            </a:r>
            <a:r>
              <a:rPr lang="fr-FR" sz="4400" b="1" u="sng" dirty="0"/>
              <a:t> :</a:t>
            </a:r>
            <a:r>
              <a:rPr lang="fr-FR" sz="4400" b="1" dirty="0"/>
              <a:t> </a:t>
            </a:r>
            <a:br>
              <a:rPr lang="fr-FR" sz="4400" b="1" dirty="0"/>
            </a:br>
            <a:r>
              <a:rPr lang="fr-FR" sz="4400" b="1" dirty="0"/>
              <a:t>- Comparer le handball aux autres APS.</a:t>
            </a:r>
            <a:br>
              <a:rPr lang="fr-FR" sz="4400" b="1" dirty="0"/>
            </a:br>
            <a:r>
              <a:rPr lang="fr-FR" sz="4400" b="1" dirty="0"/>
              <a:t>- Formuler des règles d’action.</a:t>
            </a:r>
            <a:br>
              <a:rPr lang="fr-FR" sz="4400" b="1" dirty="0"/>
            </a:br>
            <a:r>
              <a:rPr lang="fr-FR" sz="4400" b="1" dirty="0"/>
              <a:t>- Proposer des repères et des </a:t>
            </a:r>
            <a:r>
              <a:rPr lang="fr-FR" sz="4400" b="1" dirty="0" smtClean="0"/>
              <a:t>solutions.</a:t>
            </a:r>
          </a:p>
          <a:p>
            <a:r>
              <a:rPr lang="fr-FR" sz="4400" b="1" dirty="0"/>
              <a:t/>
            </a:r>
            <a:br>
              <a:rPr lang="fr-FR" sz="4400" b="1" dirty="0"/>
            </a:br>
            <a:r>
              <a:rPr lang="fr-FR" sz="4400" b="1" u="sng" dirty="0">
                <a:solidFill>
                  <a:schemeClr val="accent6">
                    <a:lumMod val="75000"/>
                  </a:schemeClr>
                </a:solidFill>
              </a:rPr>
              <a:t>sur le plan socio-affectif </a:t>
            </a:r>
            <a:r>
              <a:rPr lang="fr-FR" sz="4400" b="1" u="sng" dirty="0"/>
              <a:t>:</a:t>
            </a:r>
            <a:r>
              <a:rPr lang="fr-FR" sz="4400" b="1" dirty="0"/>
              <a:t/>
            </a:r>
            <a:br>
              <a:rPr lang="fr-FR" sz="4400" b="1" dirty="0"/>
            </a:br>
            <a:r>
              <a:rPr lang="fr-FR" sz="4400" b="1" dirty="0"/>
              <a:t>- Respecter le règlement, l’arbitre.</a:t>
            </a:r>
            <a:br>
              <a:rPr lang="fr-FR" sz="4400" b="1" dirty="0"/>
            </a:br>
            <a:r>
              <a:rPr lang="fr-FR" sz="4400" b="1" dirty="0"/>
              <a:t>- S’engager collectivement dans un projet d’action collectif.</a:t>
            </a:r>
            <a:br>
              <a:rPr lang="fr-FR" sz="4400" b="1" dirty="0"/>
            </a:br>
            <a:r>
              <a:rPr lang="fr-FR" sz="4400" b="1" dirty="0"/>
              <a:t>- Assumer les différentes tâches(arbitrage, observation </a:t>
            </a:r>
            <a:r>
              <a:rPr lang="fr-FR" sz="4400" b="1" dirty="0" smtClean="0"/>
              <a:t>).</a:t>
            </a:r>
          </a:p>
          <a:p>
            <a:r>
              <a:rPr lang="fr-FR" sz="4400" b="1" dirty="0"/>
              <a:t/>
            </a:r>
            <a:br>
              <a:rPr lang="fr-FR" sz="4400" b="1" dirty="0"/>
            </a:br>
            <a:r>
              <a:rPr lang="fr-FR" sz="4400" b="1" u="sng" dirty="0">
                <a:solidFill>
                  <a:schemeClr val="accent6">
                    <a:lumMod val="75000"/>
                  </a:schemeClr>
                </a:solidFill>
              </a:rPr>
              <a:t>sur le plan psychomoteur</a:t>
            </a:r>
            <a:r>
              <a:rPr lang="fr-FR" sz="4400" b="1" u="sng" dirty="0"/>
              <a:t> </a:t>
            </a:r>
            <a:r>
              <a:rPr lang="fr-FR" sz="4400" b="1" u="sng" dirty="0" smtClean="0"/>
              <a:t>:</a:t>
            </a:r>
          </a:p>
          <a:p>
            <a:r>
              <a:rPr lang="fr-FR" sz="4400" b="1" dirty="0" smtClean="0"/>
              <a:t>- </a:t>
            </a:r>
            <a:r>
              <a:rPr lang="fr-FR" sz="4400" b="1" dirty="0"/>
              <a:t>l’élève confronté à l’activité HB, doit être capable d’identifier les problèmes rencontrés, de les analyser, de les résoudre et de choisir les règles d’action compatibles avec ses pouvoirs moteurs </a:t>
            </a:r>
            <a:endParaRPr lang="fr-FR" sz="4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260648"/>
            <a:ext cx="8229600" cy="5865515"/>
          </a:xfrm>
        </p:spPr>
        <p:txBody>
          <a:bodyPr>
            <a:normAutofit fontScale="92500" lnSpcReduction="10000"/>
          </a:bodyPr>
          <a:lstStyle/>
          <a:p>
            <a:r>
              <a:rPr lang="fr-FR" b="1" i="1" u="sng" dirty="0">
                <a:solidFill>
                  <a:schemeClr val="accent4">
                    <a:lumMod val="50000"/>
                  </a:schemeClr>
                </a:solidFill>
              </a:rPr>
              <a:t>Principes d’actions et règles d’actions </a:t>
            </a:r>
            <a:r>
              <a:rPr lang="fr-FR" b="1" i="1" u="sng" dirty="0"/>
              <a:t>:</a:t>
            </a:r>
            <a:endParaRPr lang="fr-FR" dirty="0"/>
          </a:p>
          <a:p>
            <a:endParaRPr lang="fr-FR" dirty="0"/>
          </a:p>
          <a:p>
            <a:r>
              <a:rPr lang="fr-FR" b="1" u="sng" dirty="0" smtClean="0">
                <a:solidFill>
                  <a:schemeClr val="accent4">
                    <a:lumMod val="60000"/>
                    <a:lumOff val="40000"/>
                  </a:schemeClr>
                </a:solidFill>
              </a:rPr>
              <a:t>Attaque NE </a:t>
            </a:r>
            <a:r>
              <a:rPr lang="fr-FR" b="1" u="sng" dirty="0">
                <a:solidFill>
                  <a:schemeClr val="accent4">
                    <a:lumMod val="60000"/>
                    <a:lumOff val="40000"/>
                  </a:schemeClr>
                </a:solidFill>
              </a:rPr>
              <a:t>PAS PERDRE LA BALLE</a:t>
            </a:r>
            <a:r>
              <a:rPr lang="fr-FR" b="1" u="sng" dirty="0"/>
              <a:t> :</a:t>
            </a:r>
            <a:endParaRPr lang="fr-FR" dirty="0"/>
          </a:p>
          <a:p>
            <a:pPr>
              <a:buNone/>
            </a:pPr>
            <a:r>
              <a:rPr lang="fr-FR" b="1" dirty="0"/>
              <a:t/>
            </a:r>
            <a:br>
              <a:rPr lang="fr-FR" b="1" dirty="0"/>
            </a:br>
            <a:r>
              <a:rPr lang="fr-FR" b="1" dirty="0"/>
              <a:t>- Disposer du maximum de receveurs potentiels ou augmenter les possibilités d’échange (appuis, soutiens)</a:t>
            </a:r>
            <a:br>
              <a:rPr lang="fr-FR" b="1" dirty="0"/>
            </a:br>
            <a:r>
              <a:rPr lang="fr-FR" b="1" dirty="0"/>
              <a:t>- Protéger son ballon ( corps obstacle).</a:t>
            </a:r>
            <a:br>
              <a:rPr lang="fr-FR" b="1" dirty="0"/>
            </a:br>
            <a:r>
              <a:rPr lang="fr-FR" b="1" dirty="0"/>
              <a:t>- Tenir la balle loin de l’adversaire et près de soi.</a:t>
            </a:r>
            <a:br>
              <a:rPr lang="fr-FR" b="1" dirty="0"/>
            </a:br>
            <a:r>
              <a:rPr lang="fr-FR" b="1" dirty="0"/>
              <a:t>- Gérer la distance dribbler/adversaire.</a:t>
            </a:r>
            <a:br>
              <a:rPr lang="fr-FR" b="1" dirty="0"/>
            </a:br>
            <a:r>
              <a:rPr lang="fr-FR" b="1" dirty="0"/>
              <a:t>- Passe rapide, tendue, non téléphonée : en dehors du volume défensif prévisible de son propre adversaire, à l’opposé de défenseur de son partenaire.</a:t>
            </a:r>
            <a:br>
              <a:rPr lang="fr-FR" b="1" dirty="0"/>
            </a:br>
            <a:r>
              <a:rPr lang="fr-FR" b="1" dirty="0"/>
              <a:t>- Se déplacer pour être : à distance de passe, vu du porteur, à l’écart d’un défenseur.</a:t>
            </a:r>
            <a:br>
              <a:rPr lang="fr-FR" b="1" dirty="0"/>
            </a:br>
            <a:endParaRPr lang="fr-FR" dirty="0"/>
          </a:p>
          <a:p>
            <a:endParaRPr lang="fr-F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332656"/>
            <a:ext cx="8229600" cy="5793507"/>
          </a:xfrm>
        </p:spPr>
        <p:txBody>
          <a:bodyPr>
            <a:normAutofit/>
          </a:bodyPr>
          <a:lstStyle/>
          <a:p>
            <a:r>
              <a:rPr lang="fr-FR" b="1" u="sng" dirty="0">
                <a:solidFill>
                  <a:schemeClr val="accent1">
                    <a:lumMod val="75000"/>
                  </a:schemeClr>
                </a:solidFill>
              </a:rPr>
              <a:t>JOUER EN MOUVEMENT</a:t>
            </a:r>
            <a:r>
              <a:rPr lang="fr-FR" b="1" u="sng" dirty="0"/>
              <a:t> </a:t>
            </a:r>
            <a:r>
              <a:rPr lang="fr-FR" b="1" u="sng" dirty="0" smtClean="0"/>
              <a:t>:</a:t>
            </a:r>
            <a:endParaRPr lang="fr-FR" dirty="0" smtClean="0"/>
          </a:p>
          <a:p>
            <a:r>
              <a:rPr lang="fr-FR" b="1" dirty="0"/>
              <a:t/>
            </a:r>
            <a:br>
              <a:rPr lang="fr-FR" b="1" dirty="0"/>
            </a:br>
            <a:r>
              <a:rPr lang="fr-FR" b="1" dirty="0"/>
              <a:t>- Réduire le nombre d’échange pour accéder à la zone de marque.</a:t>
            </a:r>
            <a:br>
              <a:rPr lang="fr-FR" b="1" dirty="0"/>
            </a:br>
            <a:r>
              <a:rPr lang="fr-FR" b="1" dirty="0"/>
              <a:t>- Limiter le nombre de touches de balles.</a:t>
            </a:r>
            <a:br>
              <a:rPr lang="fr-FR" b="1" dirty="0"/>
            </a:br>
            <a:r>
              <a:rPr lang="fr-FR" b="1" dirty="0"/>
              <a:t>- Varier les rythmes de déplacement.</a:t>
            </a:r>
            <a:br>
              <a:rPr lang="fr-FR" b="1" dirty="0"/>
            </a:br>
            <a:r>
              <a:rPr lang="fr-FR" b="1" dirty="0"/>
              <a:t>- Quand l’espace est libre, il faut se déplacer.</a:t>
            </a:r>
            <a:br>
              <a:rPr lang="fr-FR" b="1" dirty="0"/>
            </a:br>
            <a:r>
              <a:rPr lang="fr-FR" b="1" dirty="0"/>
              <a:t>- Donner la balle dans la course ou dans l’action du receveur.</a:t>
            </a:r>
            <a:br>
              <a:rPr lang="fr-FR" b="1" dirty="0"/>
            </a:br>
            <a:r>
              <a:rPr lang="fr-FR" b="1" dirty="0"/>
              <a:t>- Valoriser la passe instantanée.</a:t>
            </a:r>
            <a:br>
              <a:rPr lang="fr-FR" b="1" dirty="0"/>
            </a:br>
            <a:r>
              <a:rPr lang="fr-FR" b="1" dirty="0"/>
              <a:t>- Faire une action après avoir donné le ballon .</a:t>
            </a:r>
            <a:br>
              <a:rPr lang="fr-FR" b="1" dirty="0"/>
            </a:br>
            <a:r>
              <a:rPr lang="fr-FR" b="1" dirty="0"/>
              <a:t>- Etre en mouvement : faire des appels de balle.</a:t>
            </a:r>
            <a:br>
              <a:rPr lang="fr-FR" b="1" dirty="0"/>
            </a:br>
            <a:r>
              <a:rPr lang="fr-FR" b="1" dirty="0"/>
              <a:t>- Recevoir en mouvement ou en l’air.</a:t>
            </a:r>
            <a:endParaRPr lang="fr-F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332656"/>
            <a:ext cx="8229600" cy="5793507"/>
          </a:xfrm>
        </p:spPr>
        <p:txBody>
          <a:bodyPr>
            <a:normAutofit/>
          </a:bodyPr>
          <a:lstStyle/>
          <a:p>
            <a:r>
              <a:rPr lang="fr-FR" b="1" u="sng" dirty="0">
                <a:solidFill>
                  <a:schemeClr val="accent1">
                    <a:lumMod val="75000"/>
                  </a:schemeClr>
                </a:solidFill>
              </a:rPr>
              <a:t>UTILISRE ,CREER LES ESPACES LIBRES</a:t>
            </a:r>
            <a:r>
              <a:rPr lang="fr-FR" b="1" u="sng" dirty="0"/>
              <a:t> :</a:t>
            </a:r>
            <a:endParaRPr lang="fr-FR" dirty="0"/>
          </a:p>
          <a:p>
            <a:pPr>
              <a:buNone/>
            </a:pPr>
            <a:r>
              <a:rPr lang="fr-FR" b="1" u="sng" dirty="0"/>
              <a:t/>
            </a:r>
            <a:br>
              <a:rPr lang="fr-FR" b="1" u="sng" dirty="0"/>
            </a:br>
            <a:r>
              <a:rPr lang="fr-FR" b="1" dirty="0"/>
              <a:t>- Ecarter le jeu en profondeur et /ou en largeur.</a:t>
            </a:r>
            <a:br>
              <a:rPr lang="fr-FR" b="1" dirty="0"/>
            </a:br>
            <a:r>
              <a:rPr lang="fr-FR" b="1" dirty="0"/>
              <a:t>- Fixer la défense dans une zone, jouer dans une autre.</a:t>
            </a:r>
            <a:br>
              <a:rPr lang="fr-FR" b="1" dirty="0"/>
            </a:br>
            <a:r>
              <a:rPr lang="fr-FR" b="1" dirty="0"/>
              <a:t>- Alterner jeu direct/jeu indirect ; jeu court/jeu long.</a:t>
            </a:r>
            <a:br>
              <a:rPr lang="fr-FR" b="1" dirty="0"/>
            </a:br>
            <a:r>
              <a:rPr lang="fr-FR" b="1" dirty="0"/>
              <a:t>- Fixer l’adversaire pour libérer des partenaires.</a:t>
            </a:r>
            <a:br>
              <a:rPr lang="fr-FR" b="1" dirty="0"/>
            </a:br>
            <a:r>
              <a:rPr lang="fr-FR" b="1" dirty="0"/>
              <a:t>- Renverser le jeu.</a:t>
            </a:r>
            <a:br>
              <a:rPr lang="fr-FR" b="1" dirty="0"/>
            </a:br>
            <a:r>
              <a:rPr lang="fr-FR" b="1" dirty="0"/>
              <a:t>- Utiliser les espaces non occupés par les adversaires.</a:t>
            </a:r>
            <a:br>
              <a:rPr lang="fr-FR" b="1" dirty="0"/>
            </a:br>
            <a:r>
              <a:rPr lang="fr-FR" b="1" dirty="0"/>
              <a:t>- Se déplacer : en s’écartant des adversaires dans des intervalles, dans le dos des adversaires.</a:t>
            </a:r>
            <a:br>
              <a:rPr lang="fr-FR" b="1" dirty="0"/>
            </a:br>
            <a:r>
              <a:rPr lang="fr-FR" b="1" dirty="0"/>
              <a:t>- Créer des écrans, des blocages et les exploiter</a:t>
            </a:r>
            <a:endParaRPr lang="fr-FR"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ébit">
  <a:themeElements>
    <a:clrScheme name="Débit">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Débit">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Débit">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144</TotalTime>
  <Words>227</Words>
  <Application>Microsoft Office PowerPoint</Application>
  <PresentationFormat>Affichage à l'écran (4:3)</PresentationFormat>
  <Paragraphs>64</Paragraphs>
  <Slides>18</Slides>
  <Notes>0</Notes>
  <HiddenSlides>0</HiddenSlides>
  <MMClips>0</MMClips>
  <ScaleCrop>false</ScaleCrop>
  <HeadingPairs>
    <vt:vector size="4" baseType="variant">
      <vt:variant>
        <vt:lpstr>Thème</vt:lpstr>
      </vt:variant>
      <vt:variant>
        <vt:i4>1</vt:i4>
      </vt:variant>
      <vt:variant>
        <vt:lpstr>Titres des diapositives</vt:lpstr>
      </vt:variant>
      <vt:variant>
        <vt:i4>18</vt:i4>
      </vt:variant>
    </vt:vector>
  </HeadingPairs>
  <TitlesOfParts>
    <vt:vector size="19" baseType="lpstr">
      <vt:lpstr>Débit</vt:lpstr>
      <vt:lpstr>ANALYSE ET TRAITEMENT  DIDACTIQUE DU HAND BALL</vt:lpstr>
      <vt:lpstr>DEFINITION</vt:lpstr>
      <vt:lpstr>Logique interne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ANALYSE ET TRAITEMENT  DIDACTIQUE DU HAND BALL</dc:title>
  <dc:creator>MADIH</dc:creator>
  <cp:lastModifiedBy>AZIZ</cp:lastModifiedBy>
  <cp:revision>13</cp:revision>
  <dcterms:created xsi:type="dcterms:W3CDTF">2015-11-30T20:15:11Z</dcterms:created>
  <dcterms:modified xsi:type="dcterms:W3CDTF">2016-04-18T23:47:12Z</dcterms:modified>
</cp:coreProperties>
</file>