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9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718" autoAdjust="0"/>
  </p:normalViewPr>
  <p:slideViewPr>
    <p:cSldViewPr>
      <p:cViewPr>
        <p:scale>
          <a:sx n="70" d="100"/>
          <a:sy n="70" d="100"/>
        </p:scale>
        <p:origin x="-82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42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à coins arrondis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0" name="Sous-titr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9BE372-153B-47F9-8ABE-E0AF6473F4F8}" type="datetimeFigureOut">
              <a:rPr lang="fr-FR" smtClean="0"/>
              <a:pPr/>
              <a:t>16/01/2013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A9F285-7763-4E4F-BC3E-6B9DA3266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9BE372-153B-47F9-8ABE-E0AF6473F4F8}" type="datetimeFigureOut">
              <a:rPr lang="fr-FR" smtClean="0"/>
              <a:pPr/>
              <a:t>16/01/2013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A9F285-7763-4E4F-BC3E-6B9DA3266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9BE372-153B-47F9-8ABE-E0AF6473F4F8}" type="datetimeFigureOut">
              <a:rPr lang="fr-FR" smtClean="0"/>
              <a:pPr/>
              <a:t>16/01/2013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A9F285-7763-4E4F-BC3E-6B9DA3266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9BE372-153B-47F9-8ABE-E0AF6473F4F8}" type="datetimeFigureOut">
              <a:rPr lang="fr-FR" smtClean="0"/>
              <a:pPr/>
              <a:t>16/01/2013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A9F285-7763-4E4F-BC3E-6B9DA3266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à coins arrondis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à coins arrondis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9BE372-153B-47F9-8ABE-E0AF6473F4F8}" type="datetimeFigureOut">
              <a:rPr lang="fr-FR" smtClean="0"/>
              <a:pPr/>
              <a:t>16/01/2013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A9F285-7763-4E4F-BC3E-6B9DA3266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9BE372-153B-47F9-8ABE-E0AF6473F4F8}" type="datetimeFigureOut">
              <a:rPr lang="fr-FR" smtClean="0"/>
              <a:pPr/>
              <a:t>16/01/2013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A9F285-7763-4E4F-BC3E-6B9DA3266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9BE372-153B-47F9-8ABE-E0AF6473F4F8}" type="datetimeFigureOut">
              <a:rPr lang="fr-FR" smtClean="0"/>
              <a:pPr/>
              <a:t>16/01/2013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A9F285-7763-4E4F-BC3E-6B9DA3266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9BE372-153B-47F9-8ABE-E0AF6473F4F8}" type="datetimeFigureOut">
              <a:rPr lang="fr-FR" smtClean="0"/>
              <a:pPr/>
              <a:t>16/01/2013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A9F285-7763-4E4F-BC3E-6B9DA3266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9BE372-153B-47F9-8ABE-E0AF6473F4F8}" type="datetimeFigureOut">
              <a:rPr lang="fr-FR" smtClean="0"/>
              <a:pPr/>
              <a:t>16/01/2013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A9F285-7763-4E4F-BC3E-6B9DA3266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9BE372-153B-47F9-8ABE-E0AF6473F4F8}" type="datetimeFigureOut">
              <a:rPr lang="fr-FR" smtClean="0"/>
              <a:pPr/>
              <a:t>16/01/2013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A9F285-7763-4E4F-BC3E-6B9DA3266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Arrondir un rectangle à un seul coin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9BE372-153B-47F9-8ABE-E0AF6473F4F8}" type="datetimeFigureOut">
              <a:rPr lang="fr-FR" smtClean="0"/>
              <a:pPr/>
              <a:t>16/01/2013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9A9F285-7763-4E4F-BC3E-6B9DA326620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 smtClean="0"/>
              <a:t>Cliquez sur l'icône pour ajouter une image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à coins arrondis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A9BE372-153B-47F9-8ABE-E0AF6473F4F8}" type="datetimeFigureOut">
              <a:rPr lang="fr-FR" smtClean="0"/>
              <a:pPr/>
              <a:t>16/01/2013</a:t>
            </a:fld>
            <a:endParaRPr lang="fr-FR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9A9F285-7763-4E4F-BC3E-6B9DA326620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48" y="1643050"/>
            <a:ext cx="7786742" cy="144655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fr-FR" sz="4400" dirty="0" smtClean="0">
                <a:solidFill>
                  <a:srgbClr val="00B0F0"/>
                </a:solidFill>
              </a:rPr>
              <a:t>Évolution des textes officiels en EPS</a:t>
            </a:r>
            <a:endParaRPr lang="fr-FR" sz="4400" dirty="0">
              <a:solidFill>
                <a:srgbClr val="00B0F0"/>
              </a:solidFill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500034" y="3500438"/>
            <a:ext cx="4071966" cy="235745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>
                <a:solidFill>
                  <a:schemeClr val="bg1"/>
                </a:solidFill>
              </a:rPr>
              <a:t>Réaliser par:</a:t>
            </a:r>
          </a:p>
          <a:p>
            <a:pPr algn="ctr"/>
            <a:r>
              <a:rPr lang="fr-FR" sz="3600" dirty="0" err="1" smtClean="0">
                <a:solidFill>
                  <a:schemeClr val="bg1"/>
                </a:solidFill>
              </a:rPr>
              <a:t>Badaoui</a:t>
            </a:r>
            <a:r>
              <a:rPr lang="fr-FR" sz="3600" dirty="0" smtClean="0">
                <a:solidFill>
                  <a:schemeClr val="bg1"/>
                </a:solidFill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</a:rPr>
              <a:t>rachid</a:t>
            </a:r>
            <a:endParaRPr lang="fr-FR" sz="3600" dirty="0" smtClean="0">
              <a:solidFill>
                <a:schemeClr val="bg1"/>
              </a:solidFill>
            </a:endParaRPr>
          </a:p>
          <a:p>
            <a:pPr algn="ctr"/>
            <a:r>
              <a:rPr lang="fr-FR" sz="3600" dirty="0" err="1" smtClean="0">
                <a:solidFill>
                  <a:schemeClr val="bg1"/>
                </a:solidFill>
              </a:rPr>
              <a:t>Sagaoui</a:t>
            </a:r>
            <a:r>
              <a:rPr lang="fr-FR" sz="3600" dirty="0" smtClean="0">
                <a:solidFill>
                  <a:schemeClr val="bg1"/>
                </a:solidFill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</a:rPr>
              <a:t>hassan</a:t>
            </a:r>
            <a:r>
              <a:rPr lang="fr-FR" sz="3600" dirty="0" smtClean="0">
                <a:solidFill>
                  <a:schemeClr val="bg1"/>
                </a:solidFill>
              </a:rPr>
              <a:t> </a:t>
            </a:r>
            <a:endParaRPr lang="fr-FR" sz="3600" dirty="0">
              <a:solidFill>
                <a:schemeClr val="bg1"/>
              </a:solidFill>
            </a:endParaRPr>
          </a:p>
        </p:txBody>
      </p:sp>
      <p:sp>
        <p:nvSpPr>
          <p:cNvPr id="6" name="Rectangle à coins arrondis 5"/>
          <p:cNvSpPr/>
          <p:nvPr/>
        </p:nvSpPr>
        <p:spPr>
          <a:xfrm>
            <a:off x="5214942" y="3357562"/>
            <a:ext cx="3357586" cy="271464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/>
              <a:t>Encadrer par:</a:t>
            </a:r>
          </a:p>
          <a:p>
            <a:pPr algn="ctr"/>
            <a:r>
              <a:rPr lang="fr-FR" sz="2800" dirty="0" smtClean="0"/>
              <a:t>M. Alami  </a:t>
            </a:r>
            <a:endParaRPr lang="fr-FR" sz="2800" dirty="0"/>
          </a:p>
        </p:txBody>
      </p:sp>
      <p:sp>
        <p:nvSpPr>
          <p:cNvPr id="7" name="ZoneTexte 6"/>
          <p:cNvSpPr txBox="1"/>
          <p:nvPr/>
        </p:nvSpPr>
        <p:spPr>
          <a:xfrm>
            <a:off x="1142976" y="428604"/>
            <a:ext cx="61436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Option collectif volley Ball </a:t>
            </a:r>
            <a:endParaRPr lang="fr-FR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71472" y="107154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fr-FR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fr-FR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instructions officielles 1977:</a:t>
            </a:r>
            <a:br>
              <a:rPr lang="fr-FR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fr-FR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2920" y="1500174"/>
            <a:ext cx="8183880" cy="321813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endParaRPr lang="fr-FR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2060"/>
                </a:solidFill>
              </a:rPr>
              <a:t> rupture avec les méthodes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2060"/>
                </a:solidFill>
              </a:rPr>
              <a:t> prise en compte des sciences humaines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2060"/>
                </a:solidFill>
              </a:rPr>
              <a:t> EPS partie intégrante de l’enseignement </a:t>
            </a:r>
          </a:p>
          <a:p>
            <a:pPr>
              <a:buNone/>
            </a:pP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4" name="Flèche droite 3"/>
          <p:cNvSpPr/>
          <p:nvPr/>
        </p:nvSpPr>
        <p:spPr>
          <a:xfrm>
            <a:off x="714348" y="4429132"/>
            <a:ext cx="2500330" cy="1143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4143372" y="4500570"/>
            <a:ext cx="41434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textes de la         rupture </a:t>
            </a:r>
            <a:endParaRPr lang="fr-FR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fr-FR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fr-FR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Finalités et objectifs </a:t>
            </a:r>
            <a:r>
              <a:rPr lang="fr-FR" sz="6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fr-FR" sz="4900" dirty="0" smtClean="0"/>
              <a:t/>
            </a:r>
            <a:br>
              <a:rPr lang="fr-FR" sz="4900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596" y="1643050"/>
            <a:ext cx="8183880" cy="4187952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2060"/>
                </a:solidFill>
              </a:rPr>
              <a:t> </a:t>
            </a:r>
            <a:r>
              <a:rPr lang="fr-FR" sz="4100" dirty="0" smtClean="0">
                <a:solidFill>
                  <a:srgbClr val="002060"/>
                </a:solidFill>
              </a:rPr>
              <a:t>individu sain , productif , agissant , agir son environnement 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fr-FR" sz="4100" dirty="0" smtClean="0">
                <a:solidFill>
                  <a:srgbClr val="002060"/>
                </a:solidFill>
              </a:rPr>
              <a:t>  individu agissant au sein de la société 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fr-FR" sz="4100" dirty="0" smtClean="0">
                <a:solidFill>
                  <a:srgbClr val="002060"/>
                </a:solidFill>
              </a:rPr>
              <a:t> favoriser le développement moteur 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fr-FR" sz="4100" dirty="0" smtClean="0">
                <a:solidFill>
                  <a:srgbClr val="002060"/>
                </a:solidFill>
              </a:rPr>
              <a:t>Sollicité  l’ esprit d’initiative et de la créativité 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fr-FR" sz="4100" dirty="0" smtClean="0">
                <a:solidFill>
                  <a:srgbClr val="002060"/>
                </a:solidFill>
              </a:rPr>
              <a:t>Libérer et canaliser le potentiel énergétique </a:t>
            </a:r>
          </a:p>
          <a:p>
            <a:pPr>
              <a:buNone/>
            </a:pPr>
            <a:r>
              <a:rPr lang="fr-FR" sz="4100" dirty="0" smtClean="0">
                <a:solidFill>
                  <a:srgbClr val="002060"/>
                </a:solidFill>
              </a:rPr>
              <a:t> </a:t>
            </a:r>
          </a:p>
          <a:p>
            <a:pPr>
              <a:buFont typeface="Wingdings" pitchFamily="2" charset="2"/>
              <a:buChar char="v"/>
            </a:pPr>
            <a:endParaRPr lang="fr-FR" sz="41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fr-FR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moyens et évaluation :</a:t>
            </a:r>
            <a:endParaRPr lang="fr-FR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4883153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fr-FR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moyens :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2060"/>
                </a:solidFill>
              </a:rPr>
              <a:t>sport individuels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2060"/>
                </a:solidFill>
              </a:rPr>
              <a:t>Sport gymniques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2060"/>
                </a:solidFill>
              </a:rPr>
              <a:t> jeux sensoriels et moteurs simples </a:t>
            </a:r>
          </a:p>
          <a:p>
            <a:pPr>
              <a:lnSpc>
                <a:spcPct val="150000"/>
              </a:lnSpc>
              <a:buNone/>
            </a:pPr>
            <a:r>
              <a:rPr lang="fr-FR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L’évaluation :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fr-FR" dirty="0" smtClean="0">
                <a:solidFill>
                  <a:srgbClr val="002060"/>
                </a:solidFill>
              </a:rPr>
              <a:t> note individuels </a:t>
            </a:r>
          </a:p>
          <a:p>
            <a:pPr>
              <a:lnSpc>
                <a:spcPct val="150000"/>
              </a:lnSpc>
              <a:buNone/>
            </a:pPr>
            <a:r>
              <a:rPr lang="fr-FR" dirty="0" smtClean="0">
                <a:solidFill>
                  <a:srgbClr val="002060"/>
                </a:solidFill>
              </a:rPr>
              <a:t>(progrès, comportement , et participation )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fr-FR" dirty="0" smtClean="0">
                <a:solidFill>
                  <a:srgbClr val="002060"/>
                </a:solidFill>
              </a:rPr>
              <a:t> note collective </a:t>
            </a:r>
          </a:p>
          <a:p>
            <a:pPr>
              <a:lnSpc>
                <a:spcPct val="150000"/>
              </a:lnSpc>
              <a:buNone/>
            </a:pPr>
            <a:r>
              <a:rPr lang="fr-FR" dirty="0" smtClean="0">
                <a:solidFill>
                  <a:srgbClr val="002060"/>
                </a:solidFill>
              </a:rPr>
              <a:t>(Performance de groupe , organisation)</a:t>
            </a:r>
          </a:p>
          <a:p>
            <a:pPr>
              <a:lnSpc>
                <a:spcPct val="150000"/>
              </a:lnSpc>
              <a:buNone/>
            </a:pPr>
            <a:endParaRPr lang="fr-FR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183880" cy="1051560"/>
          </a:xfrm>
        </p:spPr>
        <p:txBody>
          <a:bodyPr>
            <a:noAutofit/>
          </a:bodyPr>
          <a:lstStyle/>
          <a:p>
            <a:pPr algn="l"/>
            <a:r>
              <a:rPr lang="fr-FR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instructions officielles 1982 :</a:t>
            </a:r>
            <a:endParaRPr lang="fr-FR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097335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endParaRPr lang="fr-FR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2060"/>
                </a:solidFill>
              </a:rPr>
              <a:t>EPS discipline d’ enseignement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2060"/>
                </a:solidFill>
              </a:rPr>
              <a:t> fixation des objectifs généraux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2060"/>
                </a:solidFill>
              </a:rPr>
              <a:t> organisation de la méthodologie </a:t>
            </a:r>
          </a:p>
          <a:p>
            <a:pPr>
              <a:buNone/>
            </a:pPr>
            <a:endParaRPr lang="fr-FR" dirty="0" smtClean="0">
              <a:solidFill>
                <a:srgbClr val="002060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2428828" y="4714884"/>
            <a:ext cx="6715172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Distinction entre l’éducation et le technique </a:t>
            </a:r>
          </a:p>
        </p:txBody>
      </p:sp>
      <p:sp>
        <p:nvSpPr>
          <p:cNvPr id="6" name="Flèche droite 5"/>
          <p:cNvSpPr/>
          <p:nvPr/>
        </p:nvSpPr>
        <p:spPr>
          <a:xfrm>
            <a:off x="1000100" y="4572008"/>
            <a:ext cx="1285884" cy="9286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4348" y="571480"/>
            <a:ext cx="7683814" cy="785818"/>
          </a:xfrm>
        </p:spPr>
        <p:txBody>
          <a:bodyPr>
            <a:noAutofit/>
          </a:bodyPr>
          <a:lstStyle/>
          <a:p>
            <a:pPr algn="l"/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fr-FR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Finalités et objectifs :</a:t>
            </a:r>
            <a:endParaRPr lang="fr-FR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2920" y="1357298"/>
            <a:ext cx="8183880" cy="4357718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fr-FR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Objectif général:</a:t>
            </a:r>
            <a:endParaRPr lang="fr-FR" dirty="0" smtClean="0"/>
          </a:p>
          <a:p>
            <a:pPr>
              <a:lnSpc>
                <a:spcPct val="150000"/>
              </a:lnSpc>
              <a:buNone/>
            </a:pPr>
            <a:r>
              <a:rPr lang="fr-FR" dirty="0" smtClean="0"/>
              <a:t>Ouverture sur le monde par la participation aux manifestations sportives internationales afin de consolider la fraternité et la solidarité entre les peuples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même finalité que IO 77 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2920" y="928670"/>
            <a:ext cx="8183880" cy="785818"/>
          </a:xfrm>
        </p:spPr>
        <p:txBody>
          <a:bodyPr>
            <a:noAutofit/>
          </a:bodyPr>
          <a:lstStyle/>
          <a:p>
            <a:r>
              <a:rPr lang="fr-FR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MOYENS ET EVALUATION : </a:t>
            </a:r>
            <a:endParaRPr lang="fr-FR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1928802"/>
            <a:ext cx="8183880" cy="418795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70C0"/>
                </a:solidFill>
              </a:rPr>
              <a:t> sport individuels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70C0"/>
                </a:solidFill>
              </a:rPr>
              <a:t> sport collectifs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70C0"/>
                </a:solidFill>
              </a:rPr>
              <a:t> gymnastique sportive</a:t>
            </a:r>
          </a:p>
          <a:p>
            <a:pPr>
              <a:lnSpc>
                <a:spcPct val="150000"/>
              </a:lnSpc>
              <a:buNone/>
            </a:pP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méthodologie</a:t>
            </a:r>
            <a:r>
              <a:rPr lang="fr-FR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</a:t>
            </a:r>
          </a:p>
          <a:p>
            <a:pPr>
              <a:lnSpc>
                <a:spcPct val="150000"/>
              </a:lnSpc>
              <a:buClr>
                <a:srgbClr val="002060"/>
              </a:buClr>
            </a:pPr>
            <a:r>
              <a:rPr lang="fr-FR" dirty="0" smtClean="0">
                <a:solidFill>
                  <a:srgbClr val="0070C0"/>
                </a:solidFill>
              </a:rPr>
              <a:t>Programmation cyclique des APS selon les possibilités des établissement </a:t>
            </a:r>
          </a:p>
          <a:p>
            <a:pPr>
              <a:lnSpc>
                <a:spcPct val="150000"/>
              </a:lnSpc>
            </a:pPr>
            <a:r>
              <a:rPr lang="fr-FR" dirty="0" smtClean="0">
                <a:solidFill>
                  <a:srgbClr val="0070C0"/>
                </a:solidFill>
              </a:rPr>
              <a:t>Travail cyclique se référant aux thème et aux objectifs fixé </a:t>
            </a:r>
          </a:p>
          <a:p>
            <a:pPr>
              <a:buNone/>
            </a:pPr>
            <a:endParaRPr lang="fr-FR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pPr algn="l"/>
            <a:r>
              <a:rPr lang="fr-FR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L’évaluation</a:t>
            </a:r>
            <a:r>
              <a:rPr lang="fr-FR" sz="6000" dirty="0" smtClean="0">
                <a:solidFill>
                  <a:srgbClr val="FF0000"/>
                </a:solidFill>
              </a:rPr>
              <a:t> </a:t>
            </a:r>
            <a:r>
              <a:rPr lang="fr-FR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IO</a:t>
            </a:r>
            <a:r>
              <a:rPr lang="fr-FR" sz="6000" dirty="0" smtClean="0">
                <a:solidFill>
                  <a:srgbClr val="FF0000"/>
                </a:solidFill>
              </a:rPr>
              <a:t> </a:t>
            </a:r>
            <a:r>
              <a:rPr lang="fr-FR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82</a:t>
            </a:r>
            <a:r>
              <a:rPr lang="fr-FR" sz="6000" dirty="0" smtClean="0">
                <a:solidFill>
                  <a:srgbClr val="FF0000"/>
                </a:solidFill>
              </a:rPr>
              <a:t> :</a:t>
            </a:r>
            <a:endParaRPr lang="fr-FR" sz="6000" dirty="0">
              <a:solidFill>
                <a:srgbClr val="FF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158" y="1643050"/>
            <a:ext cx="8229600" cy="4929222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endParaRPr lang="fr-FR" sz="4400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fr-FR" sz="4400" dirty="0" smtClean="0">
                <a:solidFill>
                  <a:srgbClr val="002060"/>
                </a:solidFill>
              </a:rPr>
              <a:t> test d’ observation et test bilan </a:t>
            </a:r>
          </a:p>
          <a:p>
            <a:pPr>
              <a:buFont typeface="Wingdings" pitchFamily="2" charset="2"/>
              <a:buChar char="v"/>
            </a:pPr>
            <a:r>
              <a:rPr lang="fr-FR" sz="4400" dirty="0" smtClean="0">
                <a:solidFill>
                  <a:srgbClr val="002060"/>
                </a:solidFill>
              </a:rPr>
              <a:t> note à la fin de chaque cycle </a:t>
            </a:r>
          </a:p>
          <a:p>
            <a:pPr>
              <a:buFont typeface="Wingdings" pitchFamily="2" charset="2"/>
              <a:buChar char="v"/>
            </a:pPr>
            <a:r>
              <a:rPr lang="fr-FR" sz="4400" dirty="0" smtClean="0">
                <a:solidFill>
                  <a:srgbClr val="002060"/>
                </a:solidFill>
              </a:rPr>
              <a:t>Performance 16/20 et comportement 04/20 </a:t>
            </a:r>
            <a:endParaRPr lang="fr-FR" sz="4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1143000"/>
          </a:xfrm>
        </p:spPr>
        <p:txBody>
          <a:bodyPr>
            <a:normAutofit fontScale="90000"/>
          </a:bodyPr>
          <a:lstStyle/>
          <a:p>
            <a:r>
              <a:rPr lang="fr-FR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ORIENTATION PEDAGOGIQUE 1991: </a:t>
            </a:r>
            <a:endParaRPr lang="fr-FR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86412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endParaRPr lang="fr-FR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fr-FR" dirty="0" smtClean="0">
                <a:solidFill>
                  <a:srgbClr val="002060"/>
                </a:solidFill>
              </a:rPr>
              <a:t> élargissement de l’éventail des activités physiques </a:t>
            </a:r>
          </a:p>
          <a:p>
            <a:pPr>
              <a:buFont typeface="Wingdings" pitchFamily="2" charset="2"/>
              <a:buChar char="v"/>
            </a:pPr>
            <a:r>
              <a:rPr lang="fr-FR" dirty="0" smtClean="0">
                <a:solidFill>
                  <a:srgbClr val="002060"/>
                </a:solidFill>
              </a:rPr>
              <a:t> le projet pédagogique </a:t>
            </a:r>
          </a:p>
          <a:p>
            <a:pPr>
              <a:buNone/>
            </a:pPr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4643438" y="4357694"/>
            <a:ext cx="4286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Arabisation des textes </a:t>
            </a:r>
            <a:endParaRPr lang="fr-FR" sz="48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lèche droite 12"/>
          <p:cNvSpPr/>
          <p:nvPr/>
        </p:nvSpPr>
        <p:spPr>
          <a:xfrm>
            <a:off x="785786" y="4214818"/>
            <a:ext cx="2714644" cy="14287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183880" cy="891528"/>
          </a:xfrm>
        </p:spPr>
        <p:txBody>
          <a:bodyPr>
            <a:normAutofit/>
          </a:bodyPr>
          <a:lstStyle/>
          <a:p>
            <a:pPr algn="l"/>
            <a:r>
              <a:rPr lang="fr-FR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Finalités et objectifs: </a:t>
            </a:r>
            <a:endParaRPr lang="fr-FR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158" y="1428736"/>
            <a:ext cx="8183880" cy="42897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2060"/>
                </a:solidFill>
              </a:rPr>
              <a:t> développement des conduites  et des attitudes motrices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2060"/>
                </a:solidFill>
              </a:rPr>
              <a:t> accès aux domaines culturels des APS (pratique sociale )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2060"/>
                </a:solidFill>
              </a:rPr>
              <a:t> savoir et connaissance utiles à la gestion de la vie physique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2060"/>
                </a:solidFill>
              </a:rPr>
              <a:t> psychomoteurs , cognitifs , socio-affectif</a:t>
            </a:r>
            <a:endParaRPr lang="fr-FR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85720" y="642918"/>
            <a:ext cx="8183880" cy="677214"/>
          </a:xfrm>
        </p:spPr>
        <p:txBody>
          <a:bodyPr>
            <a:noAutofit/>
          </a:bodyPr>
          <a:lstStyle/>
          <a:p>
            <a:pPr algn="l"/>
            <a:r>
              <a:rPr lang="fr-FR" sz="4000" dirty="0" smtClean="0">
                <a:solidFill>
                  <a:srgbClr val="FF0000"/>
                </a:solidFill>
              </a:rPr>
              <a:t>Les moyens  et évaluation :</a:t>
            </a:r>
            <a:endParaRPr lang="fr-FR" sz="4000" dirty="0">
              <a:solidFill>
                <a:srgbClr val="FF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0034" y="1500174"/>
            <a:ext cx="8183880" cy="4187952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lnSpc>
                <a:spcPct val="160000"/>
              </a:lnSpc>
              <a:buNone/>
            </a:pPr>
            <a:r>
              <a:rPr lang="fr-FR" sz="2600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moyens :</a:t>
            </a:r>
          </a:p>
          <a:p>
            <a:pPr marL="514350" indent="-514350">
              <a:lnSpc>
                <a:spcPct val="160000"/>
              </a:lnSpc>
              <a:buFont typeface="Wingdings" pitchFamily="2" charset="2"/>
              <a:buChar char="v"/>
            </a:pPr>
            <a:r>
              <a:rPr lang="fr-FR" sz="2600" dirty="0" smtClean="0">
                <a:solidFill>
                  <a:srgbClr val="0070C0"/>
                </a:solidFill>
              </a:rPr>
              <a:t> athlétisme , sport collectifs ,gymnastique sportive ,jeux traditionnels  activités duelles </a:t>
            </a:r>
          </a:p>
          <a:p>
            <a:pPr marL="514350" indent="-514350">
              <a:lnSpc>
                <a:spcPct val="160000"/>
              </a:lnSpc>
              <a:buNone/>
            </a:pPr>
            <a:r>
              <a:rPr lang="fr-FR" sz="2600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L’évaluation :</a:t>
            </a:r>
            <a:r>
              <a:rPr lang="fr-FR" sz="2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fr-FR" sz="2600" dirty="0" smtClean="0">
              <a:solidFill>
                <a:srgbClr val="0070C0"/>
              </a:solidFill>
            </a:endParaRPr>
          </a:p>
          <a:p>
            <a:pPr marL="514350" indent="-514350">
              <a:lnSpc>
                <a:spcPct val="160000"/>
              </a:lnSpc>
              <a:buFont typeface="Wingdings" pitchFamily="2" charset="2"/>
              <a:buChar char="Ø"/>
            </a:pPr>
            <a:r>
              <a:rPr lang="fr-FR" sz="2600" dirty="0" smtClean="0">
                <a:solidFill>
                  <a:srgbClr val="0070C0"/>
                </a:solidFill>
              </a:rPr>
              <a:t> évaluation formative (enseignant, enseigné )</a:t>
            </a:r>
          </a:p>
          <a:p>
            <a:pPr marL="514350" indent="-514350">
              <a:lnSpc>
                <a:spcPct val="160000"/>
              </a:lnSpc>
              <a:buFont typeface="Wingdings" pitchFamily="2" charset="2"/>
              <a:buChar char="Ø"/>
            </a:pPr>
            <a:r>
              <a:rPr lang="fr-FR" sz="2600" dirty="0" smtClean="0">
                <a:solidFill>
                  <a:srgbClr val="0070C0"/>
                </a:solidFill>
              </a:rPr>
              <a:t> évaluation de produit , du processus, de l’investissement et des connaissances </a:t>
            </a:r>
          </a:p>
          <a:p>
            <a:pPr marL="514350" indent="-514350">
              <a:lnSpc>
                <a:spcPct val="160000"/>
              </a:lnSpc>
              <a:buFont typeface="Wingdings" pitchFamily="2" charset="2"/>
              <a:buChar char="Ø"/>
            </a:pPr>
            <a:r>
              <a:rPr lang="fr-FR" sz="2600" dirty="0" smtClean="0">
                <a:solidFill>
                  <a:srgbClr val="0070C0"/>
                </a:solidFill>
              </a:rPr>
              <a:t> sur trois pôles  (psychomoteurs ,cognitif , socio-affectif )</a:t>
            </a:r>
            <a:endParaRPr lang="fr-FR" sz="2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514350" indent="-514350">
              <a:buNone/>
            </a:pPr>
            <a:endParaRPr lang="fr-FR" dirty="0" smtClean="0">
              <a:solidFill>
                <a:srgbClr val="002060"/>
              </a:solidFill>
            </a:endParaRPr>
          </a:p>
          <a:p>
            <a:pPr marL="514350" indent="-514350">
              <a:buNone/>
            </a:pPr>
            <a:endParaRPr lang="fr-FR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50001" y="285728"/>
            <a:ext cx="8643998" cy="5929354"/>
          </a:xfrm>
          <a:ln>
            <a:solidFill>
              <a:srgbClr val="00206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fr-FR" sz="3600" dirty="0" smtClean="0">
                <a:solidFill>
                  <a:srgbClr val="FF0000"/>
                </a:solidFill>
              </a:rPr>
              <a:t>Définition des  instructions officielles de l’EPS </a:t>
            </a:r>
          </a:p>
          <a:p>
            <a:pPr algn="l"/>
            <a:endParaRPr lang="fr-FR" sz="3600" dirty="0" smtClean="0">
              <a:solidFill>
                <a:schemeClr val="tx2"/>
              </a:solidFill>
            </a:endParaRPr>
          </a:p>
          <a:p>
            <a:pPr algn="l"/>
            <a:r>
              <a:rPr lang="fr-FR" sz="3600" dirty="0" smtClean="0">
                <a:solidFill>
                  <a:schemeClr val="tx2"/>
                </a:solidFill>
              </a:rPr>
              <a:t>C’est un document écrit émanant d’un groupe de personne, reconnu institutionnellement , elles visent l’unification, l’organisation , et la gestion de l’enseignement de l’EPS dans les établissements scolaires</a:t>
            </a:r>
            <a:endParaRPr lang="fr-FR" sz="3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183880" cy="714380"/>
          </a:xfrm>
          <a:solidFill>
            <a:srgbClr val="FF0000"/>
          </a:solidFill>
        </p:spPr>
        <p:txBody>
          <a:bodyPr>
            <a:noAutofit/>
          </a:bodyPr>
          <a:lstStyle/>
          <a:p>
            <a:r>
              <a:rPr lang="fr-FR" sz="2800" dirty="0" smtClean="0"/>
              <a:t>Les orientations pédagogiques 2000  </a:t>
            </a:r>
            <a:endParaRPr lang="fr-FR" sz="2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2844" y="1285860"/>
            <a:ext cx="8229600" cy="4972072"/>
          </a:xfrm>
        </p:spPr>
        <p:txBody>
          <a:bodyPr/>
          <a:lstStyle/>
          <a:p>
            <a:pPr>
              <a:buNone/>
            </a:pPr>
            <a:endParaRPr lang="fr-FR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70C0"/>
                </a:solidFill>
              </a:rPr>
              <a:t>participe selon ses spécifié , comme toute autre matière d’enseignement , à la formation complète , cohérente sur les plans psychomoteur, cognitif et socio-affectif </a:t>
            </a:r>
          </a:p>
          <a:p>
            <a:pPr>
              <a:buNone/>
            </a:pPr>
            <a:endParaRPr lang="fr-FR" dirty="0" smtClean="0">
              <a:solidFill>
                <a:srgbClr val="0070C0"/>
              </a:solidFill>
            </a:endParaRPr>
          </a:p>
        </p:txBody>
      </p:sp>
      <p:sp>
        <p:nvSpPr>
          <p:cNvPr id="4" name="Flèche droite 3"/>
          <p:cNvSpPr/>
          <p:nvPr/>
        </p:nvSpPr>
        <p:spPr>
          <a:xfrm>
            <a:off x="571472" y="5000636"/>
            <a:ext cx="1643074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3286116" y="4714884"/>
            <a:ext cx="5286412" cy="95410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chemeClr val="tx1"/>
                </a:solidFill>
              </a:rPr>
              <a:t>Le retour de l’approche sportive </a:t>
            </a:r>
            <a:endParaRPr lang="fr-FR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183880" cy="714380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l"/>
            <a:r>
              <a:rPr lang="fr-FR" sz="5400" dirty="0" smtClean="0"/>
              <a:t>Finalités</a:t>
            </a:r>
            <a:r>
              <a:rPr lang="fr-FR" sz="8000" dirty="0" smtClean="0"/>
              <a:t> </a:t>
            </a:r>
            <a:r>
              <a:rPr lang="fr-FR" sz="5400" dirty="0" smtClean="0"/>
              <a:t>OP</a:t>
            </a:r>
            <a:r>
              <a:rPr lang="fr-FR" sz="8000" dirty="0" smtClean="0"/>
              <a:t> </a:t>
            </a:r>
            <a:r>
              <a:rPr lang="fr-FR" sz="6000" dirty="0" smtClean="0"/>
              <a:t>2000</a:t>
            </a:r>
            <a:r>
              <a:rPr lang="fr-FR" sz="2800" dirty="0" smtClean="0"/>
              <a:t>:</a:t>
            </a:r>
            <a:endParaRPr lang="fr-FR" sz="2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5357826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sz="2800" dirty="0" smtClean="0">
                <a:solidFill>
                  <a:srgbClr val="0070C0"/>
                </a:solidFill>
              </a:rPr>
              <a:t> acquisition et gestion rationnelle des ressources d’apprenant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sz="2800" dirty="0" smtClean="0">
                <a:solidFill>
                  <a:srgbClr val="0070C0"/>
                </a:solidFill>
              </a:rPr>
              <a:t> formation complète et équilibrée  de sa personnalité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sz="2800" dirty="0" smtClean="0">
                <a:solidFill>
                  <a:srgbClr val="0070C0"/>
                </a:solidFill>
              </a:rPr>
              <a:t> faire aimer et encourager la pratique des APS  à  travers les différentes étape de la vie dans le but de prévention et de préservation de la santé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sz="2800" dirty="0" smtClean="0">
                <a:solidFill>
                  <a:srgbClr val="0070C0"/>
                </a:solidFill>
              </a:rPr>
              <a:t>Détection des jeunes talents </a:t>
            </a:r>
            <a:endParaRPr lang="fr-FR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v"/>
            </a:pPr>
            <a:endParaRPr lang="fr-FR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183880" cy="1051560"/>
          </a:xfrm>
          <a:solidFill>
            <a:srgbClr val="FF0000"/>
          </a:solidFill>
        </p:spPr>
        <p:txBody>
          <a:bodyPr>
            <a:noAutofit/>
          </a:bodyPr>
          <a:lstStyle/>
          <a:p>
            <a:r>
              <a:rPr lang="fr-FR" sz="4400" dirty="0" smtClean="0"/>
              <a:t>Les objectifs OP 2000: </a:t>
            </a:r>
            <a:endParaRPr lang="fr-FR" sz="4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2920" y="2071678"/>
            <a:ext cx="8183880" cy="2646626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fr-FR" dirty="0" smtClean="0"/>
              <a:t> </a:t>
            </a:r>
            <a:r>
              <a:rPr lang="fr-FR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objectif général </a:t>
            </a:r>
            <a:r>
              <a:rPr lang="fr-FR" dirty="0" smtClean="0"/>
              <a:t>:</a:t>
            </a:r>
            <a:endParaRPr lang="fr-FR" sz="3300" dirty="0" smtClean="0"/>
          </a:p>
          <a:p>
            <a:pPr>
              <a:lnSpc>
                <a:spcPct val="170000"/>
              </a:lnSpc>
              <a:buNone/>
            </a:pPr>
            <a:r>
              <a:rPr lang="fr-FR" sz="3300" dirty="0" smtClean="0">
                <a:solidFill>
                  <a:srgbClr val="0070C0"/>
                </a:solidFill>
              </a:rPr>
              <a:t>                         Acquisition et développement des comportement relationnels en rapport avec la pratique des APS  l’acquisition et développement des capacités psychomoteurs , d’expression et organique de l’apprenant dans le but d’efficacité à travers la pratique des APS </a:t>
            </a:r>
          </a:p>
          <a:p>
            <a:pPr>
              <a:lnSpc>
                <a:spcPct val="170000"/>
              </a:lnSpc>
              <a:buNone/>
            </a:pPr>
            <a:endParaRPr lang="fr-FR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fr-FR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fr-FR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85720" y="0"/>
            <a:ext cx="8183880" cy="1051560"/>
          </a:xfrm>
        </p:spPr>
        <p:txBody>
          <a:bodyPr>
            <a:noAutofit/>
          </a:bodyPr>
          <a:lstStyle/>
          <a:p>
            <a:pPr algn="l"/>
            <a:r>
              <a:rPr lang="fr-FR" sz="32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objectifs spécifiques op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2000: </a:t>
            </a:r>
            <a:endParaRPr lang="fr-FR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596" y="1357298"/>
            <a:ext cx="8183880" cy="418795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70C0"/>
                </a:solidFill>
              </a:rPr>
              <a:t> objectifs relatifs au développement des habiletés spécifique au différentes APS par l’équipe pédagogique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70C0"/>
                </a:solidFill>
              </a:rPr>
              <a:t> ces objectifs doivent être opérationnels et issus d’une analyse et traitement didactique des APS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70C0"/>
                </a:solidFill>
              </a:rPr>
              <a:t> en cohérence avec les objectifs généraux et selon le niveau d’ enseignement apprentissage des élèves 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7158" y="0"/>
            <a:ext cx="8183880" cy="1051560"/>
          </a:xfrm>
          <a:solidFill>
            <a:srgbClr val="FF0000"/>
          </a:solidFill>
        </p:spPr>
        <p:txBody>
          <a:bodyPr>
            <a:normAutofit/>
          </a:bodyPr>
          <a:lstStyle/>
          <a:p>
            <a:pPr algn="l"/>
            <a:r>
              <a:rPr lang="fr-FR" sz="4800" dirty="0" smtClean="0"/>
              <a:t>  les moyens : OP 2000</a:t>
            </a:r>
            <a:endParaRPr lang="fr-FR" sz="4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1428736"/>
            <a:ext cx="8183880" cy="4187952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70C0"/>
                </a:solidFill>
              </a:rPr>
              <a:t> </a:t>
            </a:r>
            <a:r>
              <a:rPr lang="fr-FR" sz="4400" dirty="0" smtClean="0">
                <a:solidFill>
                  <a:srgbClr val="0070C0"/>
                </a:solidFill>
              </a:rPr>
              <a:t>ATHLETISME 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fr-FR" sz="4400" dirty="0" smtClean="0">
                <a:solidFill>
                  <a:srgbClr val="0070C0"/>
                </a:solidFill>
              </a:rPr>
              <a:t>GYMNASTIQUE SPORTIVE 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fr-FR" sz="4400" dirty="0" smtClean="0">
                <a:solidFill>
                  <a:srgbClr val="0070C0"/>
                </a:solidFill>
              </a:rPr>
              <a:t>SPORT COLLECTIFS 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fr-FR" sz="4400" dirty="0" smtClean="0">
                <a:solidFill>
                  <a:srgbClr val="0070C0"/>
                </a:solidFill>
              </a:rPr>
              <a:t> HALTEROPHILIE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fr-FR" sz="4400" dirty="0" smtClean="0">
                <a:solidFill>
                  <a:srgbClr val="0070C0"/>
                </a:solidFill>
              </a:rPr>
              <a:t> JEUX </a:t>
            </a:r>
          </a:p>
          <a:p>
            <a:pPr>
              <a:buFont typeface="Wingdings" pitchFamily="2" charset="2"/>
              <a:buChar char="v"/>
            </a:pPr>
            <a:r>
              <a:rPr lang="fr-FR" sz="4400" dirty="0" smtClean="0">
                <a:solidFill>
                  <a:srgbClr val="0070C0"/>
                </a:solidFill>
              </a:rPr>
              <a:t>AUTRE </a:t>
            </a:r>
          </a:p>
          <a:p>
            <a:pPr>
              <a:buNone/>
            </a:pPr>
            <a:endParaRPr lang="fr-FR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8183880" cy="642942"/>
          </a:xfrm>
          <a:solidFill>
            <a:srgbClr val="FF0000"/>
          </a:solidFill>
        </p:spPr>
        <p:txBody>
          <a:bodyPr>
            <a:normAutofit fontScale="90000"/>
          </a:bodyPr>
          <a:lstStyle/>
          <a:p>
            <a:r>
              <a:rPr lang="fr-FR" dirty="0" smtClean="0"/>
              <a:t>Cadre méthodologique : OP 2000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497207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fr-FR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approche pédagogique :</a:t>
            </a:r>
          </a:p>
          <a:p>
            <a:r>
              <a:rPr lang="fr-FR" sz="2400" dirty="0" smtClean="0">
                <a:solidFill>
                  <a:srgbClr val="0070C0"/>
                </a:solidFill>
              </a:rPr>
              <a:t> pédagogie active et de réussite basée </a:t>
            </a:r>
          </a:p>
          <a:p>
            <a:r>
              <a:rPr lang="fr-FR" sz="2400" dirty="0" smtClean="0">
                <a:solidFill>
                  <a:srgbClr val="0070C0"/>
                </a:solidFill>
              </a:rPr>
              <a:t> pédagogie par objectifs </a:t>
            </a:r>
          </a:p>
          <a:p>
            <a:r>
              <a:rPr lang="fr-FR" sz="2400" dirty="0" smtClean="0">
                <a:solidFill>
                  <a:srgbClr val="0070C0"/>
                </a:solidFill>
              </a:rPr>
              <a:t> relationnelle </a:t>
            </a:r>
          </a:p>
          <a:p>
            <a:r>
              <a:rPr lang="fr-FR" sz="2400" dirty="0" smtClean="0">
                <a:solidFill>
                  <a:srgbClr val="0070C0"/>
                </a:solidFill>
              </a:rPr>
              <a:t>différenciée</a:t>
            </a:r>
          </a:p>
          <a:p>
            <a:r>
              <a:rPr lang="fr-FR" sz="2400" dirty="0" smtClean="0">
                <a:solidFill>
                  <a:srgbClr val="0070C0"/>
                </a:solidFill>
              </a:rPr>
              <a:t>De contrat </a:t>
            </a:r>
          </a:p>
          <a:p>
            <a:r>
              <a:rPr lang="fr-FR" sz="2400" dirty="0" smtClean="0">
                <a:solidFill>
                  <a:srgbClr val="0070C0"/>
                </a:solidFill>
              </a:rPr>
              <a:t>De situation</a:t>
            </a:r>
          </a:p>
          <a:p>
            <a:pPr>
              <a:buFont typeface="Wingdings" pitchFamily="2" charset="2"/>
              <a:buChar char="v"/>
            </a:pPr>
            <a:r>
              <a:rPr lang="fr-FR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Méthodologie de programmation : </a:t>
            </a:r>
          </a:p>
          <a:p>
            <a:r>
              <a:rPr lang="fr-FR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2800" dirty="0" smtClean="0">
                <a:solidFill>
                  <a:srgbClr val="0070C0"/>
                </a:solidFill>
              </a:rPr>
              <a:t>projet pédagogique d’établissement </a:t>
            </a:r>
          </a:p>
          <a:p>
            <a:r>
              <a:rPr lang="fr-FR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2800" dirty="0" smtClean="0">
                <a:solidFill>
                  <a:srgbClr val="0070C0"/>
                </a:solidFill>
              </a:rPr>
              <a:t>projet de cycle </a:t>
            </a:r>
            <a:endParaRPr lang="fr-FR" sz="28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71472" y="0"/>
            <a:ext cx="8183880" cy="1051560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l"/>
            <a:r>
              <a:rPr lang="fr-FR" sz="4800" dirty="0" smtClean="0"/>
              <a:t>L’évaluation :op 2000</a:t>
            </a:r>
            <a:endParaRPr lang="fr-FR" sz="4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596" y="1428736"/>
            <a:ext cx="8183880" cy="418795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dirty="0" smtClean="0">
                <a:solidFill>
                  <a:srgbClr val="0070C0"/>
                </a:solidFill>
              </a:rPr>
              <a:t> évaluation diagnostic, formative, sommative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dirty="0" smtClean="0">
                <a:solidFill>
                  <a:srgbClr val="0070C0"/>
                </a:solidFill>
              </a:rPr>
              <a:t>Participation et discipline sur 3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dirty="0" smtClean="0">
                <a:solidFill>
                  <a:srgbClr val="0070C0"/>
                </a:solidFill>
              </a:rPr>
              <a:t> athlétisme  le  performance sur 10,maitrise sur 7 ( barème et grille d’observation )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dirty="0" smtClean="0">
                <a:solidFill>
                  <a:srgbClr val="0070C0"/>
                </a:solidFill>
              </a:rPr>
              <a:t> sport collectif ,gymnastique et GR </a:t>
            </a:r>
          </a:p>
          <a:p>
            <a:pPr>
              <a:lnSpc>
                <a:spcPct val="150000"/>
              </a:lnSpc>
              <a:buNone/>
            </a:pPr>
            <a:r>
              <a:rPr lang="fr-FR" dirty="0" smtClean="0">
                <a:solidFill>
                  <a:srgbClr val="0070C0"/>
                </a:solidFill>
              </a:rPr>
              <a:t>Prestation sur 17(grille d’observation )</a:t>
            </a:r>
          </a:p>
          <a:p>
            <a:pPr>
              <a:lnSpc>
                <a:spcPct val="150000"/>
              </a:lnSpc>
              <a:buNone/>
            </a:pPr>
            <a:r>
              <a:rPr lang="fr-FR" dirty="0" smtClean="0">
                <a:solidFill>
                  <a:srgbClr val="0070C0"/>
                </a:solidFill>
              </a:rPr>
              <a:t>Pour les sports (habilité individuelle sur 7 et rendement individuelle dans l’équipe sur 10 </a:t>
            </a:r>
            <a:endParaRPr lang="fr-FR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183880" cy="105156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fr-FR" sz="6000" dirty="0" smtClean="0"/>
              <a:t>LES OP 2007 </a:t>
            </a:r>
            <a:endParaRPr lang="fr-FR" sz="6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 rot="10800000" flipV="1">
            <a:off x="500034" y="1643050"/>
            <a:ext cx="8229600" cy="3000396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fr-FR" dirty="0" smtClean="0">
              <a:solidFill>
                <a:srgbClr val="0070C0"/>
              </a:solidFill>
            </a:endParaRP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fr-FR" sz="3600" dirty="0" smtClean="0">
                <a:solidFill>
                  <a:srgbClr val="0070C0"/>
                </a:solidFill>
              </a:rPr>
              <a:t> </a:t>
            </a:r>
            <a:r>
              <a:rPr lang="fr-FR" sz="4100" dirty="0" smtClean="0">
                <a:solidFill>
                  <a:srgbClr val="0070C0"/>
                </a:solidFill>
              </a:rPr>
              <a:t>l’EPS matière obligatoire partie intégrante de l’éducation générale 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fr-FR" sz="4100" dirty="0" smtClean="0">
                <a:solidFill>
                  <a:srgbClr val="0070C0"/>
                </a:solidFill>
              </a:rPr>
              <a:t>discipline scolaire qui participe au développement de l’aptitude de l’élève </a:t>
            </a:r>
          </a:p>
        </p:txBody>
      </p:sp>
      <p:sp>
        <p:nvSpPr>
          <p:cNvPr id="4" name="Flèche droite 3"/>
          <p:cNvSpPr/>
          <p:nvPr/>
        </p:nvSpPr>
        <p:spPr>
          <a:xfrm>
            <a:off x="500034" y="4572008"/>
            <a:ext cx="2000264" cy="1000132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3428992" y="4500570"/>
            <a:ext cx="5500726" cy="1230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fr-FR" sz="3200" dirty="0" smtClean="0">
                <a:solidFill>
                  <a:srgbClr val="FF0000"/>
                </a:solidFill>
              </a:rPr>
              <a:t>   </a:t>
            </a:r>
            <a:r>
              <a:rPr lang="fr-FR" sz="2000" dirty="0" smtClean="0">
                <a:solidFill>
                  <a:srgbClr val="FF0000"/>
                </a:solidFill>
              </a:rPr>
              <a:t>L’approche par compétence </a:t>
            </a:r>
          </a:p>
          <a:p>
            <a:pPr algn="ctr">
              <a:lnSpc>
                <a:spcPct val="150000"/>
              </a:lnSpc>
              <a:buFont typeface="Arial" pitchFamily="34" charset="0"/>
              <a:buChar char="•"/>
            </a:pPr>
            <a:r>
              <a:rPr lang="fr-FR" sz="2000" dirty="0" smtClean="0">
                <a:solidFill>
                  <a:srgbClr val="FF0000"/>
                </a:solidFill>
              </a:rPr>
              <a:t>    Détermination d’un profil de sortie </a:t>
            </a:r>
            <a:endParaRPr lang="fr-FR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71472" y="0"/>
            <a:ext cx="8183880" cy="105156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fr-FR" sz="6000" dirty="0" smtClean="0"/>
              <a:t>Finalités :OP 2007 </a:t>
            </a:r>
            <a:endParaRPr lang="fr-FR" sz="6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0034" y="1500174"/>
            <a:ext cx="8183880" cy="418795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70C0"/>
                </a:solidFill>
              </a:rPr>
              <a:t> participante à travers les activités physiques et sportives ,au développement des aptitudes de l’enseigné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70C0"/>
                </a:solidFill>
              </a:rPr>
              <a:t> acquisition des habiletés physiques et des connaissance qui leurs sont associées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70C0"/>
                </a:solidFill>
              </a:rPr>
              <a:t> habituer l’enseigné à prendre soin de sa santé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70C0"/>
                </a:solidFill>
              </a:rPr>
              <a:t>Adaptation avec l’environnement durant toute la vie </a:t>
            </a: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86800" cy="8382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fr-FR" sz="4800" dirty="0" smtClean="0"/>
              <a:t>  Les objectifs: op 2007 </a:t>
            </a:r>
            <a:endParaRPr lang="fr-FR" sz="4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0034" y="1500174"/>
            <a:ext cx="8183880" cy="418795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60000"/>
              </a:lnSpc>
            </a:pPr>
            <a:r>
              <a:rPr lang="fr-FR" dirty="0" smtClean="0">
                <a:solidFill>
                  <a:srgbClr val="0070C0"/>
                </a:solidFill>
              </a:rPr>
              <a:t> acquisition des habiletés et développement des capacités motrices et de perception essentielles </a:t>
            </a:r>
          </a:p>
          <a:p>
            <a:pPr>
              <a:lnSpc>
                <a:spcPct val="160000"/>
              </a:lnSpc>
            </a:pPr>
            <a:r>
              <a:rPr lang="fr-FR" dirty="0" smtClean="0">
                <a:solidFill>
                  <a:srgbClr val="0070C0"/>
                </a:solidFill>
              </a:rPr>
              <a:t> acquisition des connaissances relative aux champs de la santé et la qualité de vie et de l’environnement </a:t>
            </a:r>
          </a:p>
          <a:p>
            <a:pPr>
              <a:lnSpc>
                <a:spcPct val="160000"/>
              </a:lnSpc>
            </a:pPr>
            <a:r>
              <a:rPr lang="fr-FR" dirty="0" smtClean="0">
                <a:solidFill>
                  <a:srgbClr val="0070C0"/>
                </a:solidFill>
              </a:rPr>
              <a:t>Acquisition attitude et des comportement en relation avec l’étique sportif honnêteté et la capacités d’autonomie et de prise de responsabilités </a:t>
            </a:r>
          </a:p>
          <a:p>
            <a:endParaRPr lang="fr-FR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00034" y="214290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fr-FR" dirty="0" smtClean="0">
                <a:solidFill>
                  <a:srgbClr val="FF0000"/>
                </a:solidFill>
              </a:rPr>
              <a:t/>
            </a:r>
            <a:br>
              <a:rPr lang="fr-FR" dirty="0" smtClean="0">
                <a:solidFill>
                  <a:srgbClr val="FF0000"/>
                </a:solidFill>
              </a:rPr>
            </a:br>
            <a:r>
              <a:rPr lang="fr-FR" dirty="0" smtClean="0">
                <a:solidFill>
                  <a:srgbClr val="FF0000"/>
                </a:solidFill>
              </a:rPr>
              <a:t/>
            </a:r>
            <a:br>
              <a:rPr lang="fr-FR" dirty="0" smtClean="0">
                <a:solidFill>
                  <a:srgbClr val="FF0000"/>
                </a:solidFill>
              </a:rPr>
            </a:br>
            <a:r>
              <a:rPr lang="fr-FR" dirty="0" smtClean="0">
                <a:solidFill>
                  <a:srgbClr val="FF0000"/>
                </a:solidFill>
              </a:rPr>
              <a:t/>
            </a:r>
            <a:br>
              <a:rPr lang="fr-FR" dirty="0" smtClean="0">
                <a:solidFill>
                  <a:srgbClr val="FF0000"/>
                </a:solidFill>
              </a:rPr>
            </a:br>
            <a:r>
              <a:rPr lang="fr-FR" sz="4000" dirty="0" smtClean="0">
                <a:solidFill>
                  <a:srgbClr val="FF0000"/>
                </a:solidFill>
              </a:rPr>
              <a:t>Pourquoi l’évolution de cette instructions officielles </a:t>
            </a:r>
            <a:endParaRPr lang="fr-FR" sz="4000" dirty="0">
              <a:solidFill>
                <a:srgbClr val="FF000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14282" y="2071678"/>
            <a:ext cx="8058184" cy="4286280"/>
          </a:xfrm>
        </p:spPr>
        <p:txBody>
          <a:bodyPr>
            <a:noAutofit/>
          </a:bodyPr>
          <a:lstStyle/>
          <a:p>
            <a:pPr lvl="2" algn="l"/>
            <a:endParaRPr lang="fr-FR" sz="2800" dirty="0" smtClean="0">
              <a:solidFill>
                <a:srgbClr val="0070C0"/>
              </a:solidFill>
            </a:endParaRPr>
          </a:p>
          <a:p>
            <a:pPr lvl="2" algn="l">
              <a:buFont typeface="Wingdings" pitchFamily="2" charset="2"/>
              <a:buChar char="v"/>
            </a:pPr>
            <a:r>
              <a:rPr lang="fr-FR" sz="2800" dirty="0" smtClean="0">
                <a:solidFill>
                  <a:srgbClr val="0070C0"/>
                </a:solidFill>
              </a:rPr>
              <a:t>     </a:t>
            </a:r>
            <a:r>
              <a:rPr lang="fr-FR" sz="2800" dirty="0">
                <a:solidFill>
                  <a:srgbClr val="0070C0"/>
                </a:solidFill>
              </a:rPr>
              <a:t>E</a:t>
            </a:r>
            <a:r>
              <a:rPr lang="fr-FR" sz="2800" dirty="0" smtClean="0">
                <a:solidFill>
                  <a:srgbClr val="0070C0"/>
                </a:solidFill>
              </a:rPr>
              <a:t>lles nous donnent une ides importante sur l’ état de l’EPS à une période donnée</a:t>
            </a:r>
          </a:p>
          <a:p>
            <a:pPr lvl="2" algn="l">
              <a:buFont typeface="Wingdings" pitchFamily="2" charset="2"/>
              <a:buChar char="v"/>
            </a:pPr>
            <a:r>
              <a:rPr lang="fr-FR" sz="2800" dirty="0" smtClean="0">
                <a:solidFill>
                  <a:srgbClr val="0070C0"/>
                </a:solidFill>
              </a:rPr>
              <a:t>     </a:t>
            </a:r>
            <a:r>
              <a:rPr lang="fr-FR" sz="2800" dirty="0">
                <a:solidFill>
                  <a:srgbClr val="0070C0"/>
                </a:solidFill>
              </a:rPr>
              <a:t>E</a:t>
            </a:r>
            <a:r>
              <a:rPr lang="fr-FR" sz="2800" dirty="0" smtClean="0">
                <a:solidFill>
                  <a:srgbClr val="0070C0"/>
                </a:solidFill>
              </a:rPr>
              <a:t>lles constituent des jalons pertinents dans l’évolution de l’EPS</a:t>
            </a:r>
          </a:p>
          <a:p>
            <a:pPr lvl="2" algn="l">
              <a:buFont typeface="Wingdings" pitchFamily="2" charset="2"/>
              <a:buChar char="v"/>
            </a:pPr>
            <a:r>
              <a:rPr lang="fr-FR" sz="2800" dirty="0" smtClean="0">
                <a:solidFill>
                  <a:srgbClr val="0070C0"/>
                </a:solidFill>
              </a:rPr>
              <a:t>       </a:t>
            </a:r>
            <a:r>
              <a:rPr lang="fr-FR" sz="2800" dirty="0">
                <a:solidFill>
                  <a:srgbClr val="0070C0"/>
                </a:solidFill>
              </a:rPr>
              <a:t>E</a:t>
            </a:r>
            <a:r>
              <a:rPr lang="fr-FR" sz="2800" dirty="0" smtClean="0">
                <a:solidFill>
                  <a:srgbClr val="0070C0"/>
                </a:solidFill>
              </a:rPr>
              <a:t>lles reflètent l’enseignement de l’EPS  à une période donnée </a:t>
            </a:r>
          </a:p>
          <a:p>
            <a:pPr lvl="2" algn="l"/>
            <a:endParaRPr lang="fr-FR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8183880" cy="105156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r-FR" sz="4400" dirty="0" smtClean="0"/>
              <a:t>Profil de sortie OP 2007 </a:t>
            </a:r>
            <a:endParaRPr lang="fr-FR" sz="4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85786" y="1643050"/>
            <a:ext cx="8183880" cy="418795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60000"/>
              </a:lnSpc>
            </a:pPr>
            <a:r>
              <a:rPr lang="fr-FR" dirty="0" smtClean="0">
                <a:solidFill>
                  <a:srgbClr val="0070C0"/>
                </a:solidFill>
              </a:rPr>
              <a:t> maitriser les connaissances méthodologiques et pratique susceptible d’améliorer l’éducation sociale , culturelle et à la santé à travers la pratique des APSA </a:t>
            </a:r>
          </a:p>
          <a:p>
            <a:pPr>
              <a:lnSpc>
                <a:spcPct val="160000"/>
              </a:lnSpc>
            </a:pPr>
            <a:r>
              <a:rPr lang="fr-FR" dirty="0" smtClean="0">
                <a:solidFill>
                  <a:srgbClr val="0070C0"/>
                </a:solidFill>
              </a:rPr>
              <a:t> en développant ses compétences essentielles acquises dans le domaine moteur ,sportif, et artistique et qui est en relation avec l’environnement scolaires local et régional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183880" cy="105156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r-FR" sz="6600" dirty="0" smtClean="0"/>
              <a:t>Les moyens </a:t>
            </a:r>
            <a:endParaRPr lang="fr-FR" sz="6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1428736"/>
            <a:ext cx="8183880" cy="4187952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dirty="0" smtClean="0">
                <a:solidFill>
                  <a:srgbClr val="0070C0"/>
                </a:solidFill>
              </a:rPr>
              <a:t> athlétisme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dirty="0" smtClean="0">
                <a:solidFill>
                  <a:srgbClr val="0070C0"/>
                </a:solidFill>
              </a:rPr>
              <a:t>Gymnastique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dirty="0" smtClean="0">
                <a:solidFill>
                  <a:srgbClr val="0070C0"/>
                </a:solidFill>
              </a:rPr>
              <a:t>Sport collectif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dirty="0" smtClean="0">
                <a:solidFill>
                  <a:srgbClr val="0070C0"/>
                </a:solidFill>
              </a:rPr>
              <a:t> activités duelles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dirty="0" smtClean="0">
                <a:solidFill>
                  <a:srgbClr val="0070C0"/>
                </a:solidFill>
              </a:rPr>
              <a:t> jeux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dirty="0" smtClean="0">
                <a:solidFill>
                  <a:srgbClr val="0070C0"/>
                </a:solidFill>
              </a:rPr>
              <a:t>Autre </a:t>
            </a:r>
          </a:p>
          <a:p>
            <a:pPr>
              <a:buNone/>
            </a:pPr>
            <a:endParaRPr lang="fr-FR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Ø"/>
            </a:pPr>
            <a:endParaRPr lang="fr-FR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fr-FR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183880" cy="105156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fr-FR" sz="4800" dirty="0" smtClean="0"/>
              <a:t>Cadre méthodologique </a:t>
            </a:r>
            <a:endParaRPr lang="fr-FR" sz="4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596" y="1714488"/>
            <a:ext cx="8183880" cy="418795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60000"/>
              </a:lnSpc>
            </a:pPr>
            <a:r>
              <a:rPr lang="fr-FR" dirty="0" smtClean="0">
                <a:solidFill>
                  <a:srgbClr val="0070C0"/>
                </a:solidFill>
              </a:rPr>
              <a:t>Approche par compétence </a:t>
            </a:r>
          </a:p>
          <a:p>
            <a:pPr>
              <a:lnSpc>
                <a:spcPct val="160000"/>
              </a:lnSpc>
            </a:pPr>
            <a:r>
              <a:rPr lang="fr-FR" dirty="0" smtClean="0">
                <a:solidFill>
                  <a:srgbClr val="0070C0"/>
                </a:solidFill>
              </a:rPr>
              <a:t>Répartition des compétence selon des modules en fonction du niveau de scolarité</a:t>
            </a:r>
          </a:p>
          <a:p>
            <a:pPr>
              <a:lnSpc>
                <a:spcPct val="160000"/>
              </a:lnSpc>
            </a:pPr>
            <a:r>
              <a:rPr lang="fr-FR" dirty="0" smtClean="0">
                <a:solidFill>
                  <a:srgbClr val="0070C0"/>
                </a:solidFill>
              </a:rPr>
              <a:t>Les notion de :</a:t>
            </a:r>
          </a:p>
          <a:p>
            <a:pPr>
              <a:lnSpc>
                <a:spcPct val="160000"/>
              </a:lnSpc>
            </a:pPr>
            <a:r>
              <a:rPr lang="fr-FR" dirty="0" smtClean="0">
                <a:solidFill>
                  <a:srgbClr val="0070C0"/>
                </a:solidFill>
              </a:rPr>
              <a:t>Projet pédagogique = 3années de scolarité =plusieurs modules=3à 4cycles =2à3 séquence</a:t>
            </a:r>
          </a:p>
          <a:p>
            <a:pPr>
              <a:lnSpc>
                <a:spcPct val="160000"/>
              </a:lnSpc>
            </a:pPr>
            <a:r>
              <a:rPr lang="fr-FR" dirty="0" smtClean="0">
                <a:solidFill>
                  <a:srgbClr val="0070C0"/>
                </a:solidFill>
              </a:rPr>
              <a:t>Profile de sortie =3OTI =2OTM =3 à 4OTC=2à3 OTS </a:t>
            </a:r>
          </a:p>
          <a:p>
            <a:pPr>
              <a:buNone/>
            </a:pPr>
            <a:endParaRPr lang="fr-FR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183880" cy="105156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fr-FR" sz="4400" dirty="0" smtClean="0"/>
              <a:t>L’EVALAUTION OP 2007</a:t>
            </a:r>
            <a:endParaRPr lang="fr-FR" sz="4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sz="4400" dirty="0" smtClean="0">
                <a:solidFill>
                  <a:srgbClr val="0070C0"/>
                </a:solidFill>
              </a:rPr>
              <a:t> évaluation des connaissance en terme d’habiletés pratique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sz="4400" dirty="0" smtClean="0">
                <a:solidFill>
                  <a:srgbClr val="0070C0"/>
                </a:solidFill>
              </a:rPr>
              <a:t>Evaluation des connaissance comportementales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fr-FR" sz="3300" dirty="0" smtClean="0">
                <a:solidFill>
                  <a:srgbClr val="0070C0"/>
                </a:solidFill>
              </a:rPr>
              <a:t> évaluation des connaissance conceptuelles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4929223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fr-FR" sz="138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Merci pour votre attention 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3" grpId="2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183880" cy="714380"/>
          </a:xfrm>
        </p:spPr>
        <p:txBody>
          <a:bodyPr>
            <a:normAutofit/>
          </a:bodyPr>
          <a:lstStyle/>
          <a:p>
            <a:r>
              <a:rPr lang="fr-FR" dirty="0" smtClean="0"/>
              <a:t>Instructions officielle 1964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0034" y="1928802"/>
            <a:ext cx="8183880" cy="2000264"/>
          </a:xfrm>
        </p:spPr>
        <p:txBody>
          <a:bodyPr>
            <a:normAutofit/>
          </a:bodyPr>
          <a:lstStyle/>
          <a:p>
            <a:pPr>
              <a:buNone/>
            </a:pPr>
            <a:endParaRPr lang="fr-FR" dirty="0" smtClean="0"/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 leçons indépendantes </a:t>
            </a:r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Eclectisme </a:t>
            </a:r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Pédagogie directive </a:t>
            </a:r>
          </a:p>
          <a:p>
            <a:pPr>
              <a:buNone/>
            </a:pPr>
            <a:endParaRPr lang="fr-FR" dirty="0"/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/>
          </a:p>
        </p:txBody>
      </p:sp>
      <p:sp>
        <p:nvSpPr>
          <p:cNvPr id="4" name="Flèche droite 3"/>
          <p:cNvSpPr/>
          <p:nvPr/>
        </p:nvSpPr>
        <p:spPr>
          <a:xfrm>
            <a:off x="571472" y="4714884"/>
            <a:ext cx="2214578" cy="12144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3929058" y="4429132"/>
            <a:ext cx="4143404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r-FR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Orientation hygiénique </a:t>
            </a:r>
            <a:endParaRPr lang="fr-FR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>
                <a:solidFill>
                  <a:srgbClr val="FF0000"/>
                </a:solidFill>
              </a:rPr>
              <a:t/>
            </a:r>
            <a:br>
              <a:rPr lang="fr-FR" dirty="0" smtClean="0">
                <a:solidFill>
                  <a:srgbClr val="FF0000"/>
                </a:solidFill>
              </a:rPr>
            </a:br>
            <a:r>
              <a:rPr lang="fr-FR" sz="4800" dirty="0" smtClean="0">
                <a:solidFill>
                  <a:srgbClr val="FF0000"/>
                </a:solidFill>
              </a:rPr>
              <a:t>Finalités et objectifs IO 1964 :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42910" y="1714488"/>
            <a:ext cx="7929618" cy="4572032"/>
          </a:xfrm>
        </p:spPr>
        <p:txBody>
          <a:bodyPr>
            <a:normAutofit fontScale="85000" lnSpcReduction="20000"/>
          </a:bodyPr>
          <a:lstStyle/>
          <a:p>
            <a:pPr algn="l">
              <a:lnSpc>
                <a:spcPct val="150000"/>
              </a:lnSpc>
            </a:pPr>
            <a:endParaRPr lang="fr-FR" dirty="0" smtClean="0"/>
          </a:p>
          <a:p>
            <a:pPr algn="l">
              <a:lnSpc>
                <a:spcPct val="150000"/>
              </a:lnSpc>
              <a:buFont typeface="Wingdings" pitchFamily="2" charset="2"/>
              <a:buChar char="Ø"/>
            </a:pPr>
            <a:r>
              <a:rPr lang="fr-FR" dirty="0" smtClean="0">
                <a:solidFill>
                  <a:srgbClr val="002060"/>
                </a:solidFill>
              </a:rPr>
              <a:t>L’entretien et l’amélioration de la santé </a:t>
            </a:r>
          </a:p>
          <a:p>
            <a:pPr algn="l">
              <a:lnSpc>
                <a:spcPct val="150000"/>
              </a:lnSpc>
              <a:buFont typeface="Wingdings" pitchFamily="2" charset="2"/>
              <a:buChar char="Ø"/>
            </a:pPr>
            <a:endParaRPr lang="fr-FR" dirty="0" smtClean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  <a:buFont typeface="Wingdings" pitchFamily="2" charset="2"/>
              <a:buChar char="Ø"/>
            </a:pPr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dirty="0" smtClean="0">
                <a:solidFill>
                  <a:srgbClr val="002060"/>
                </a:solidFill>
              </a:rPr>
              <a:t>l’éducation morale et civique </a:t>
            </a:r>
          </a:p>
          <a:p>
            <a:pPr algn="l">
              <a:lnSpc>
                <a:spcPct val="150000"/>
              </a:lnSpc>
              <a:buFont typeface="Wingdings" pitchFamily="2" charset="2"/>
              <a:buChar char="Ø"/>
            </a:pPr>
            <a:endParaRPr lang="fr-FR" dirty="0" smtClean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  <a:buFont typeface="Wingdings" pitchFamily="2" charset="2"/>
              <a:buChar char="Ø"/>
            </a:pPr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dirty="0" smtClean="0">
                <a:solidFill>
                  <a:srgbClr val="002060"/>
                </a:solidFill>
              </a:rPr>
              <a:t>préparation à la vie sociale </a:t>
            </a:r>
          </a:p>
          <a:p>
            <a:pPr algn="l">
              <a:lnSpc>
                <a:spcPct val="150000"/>
              </a:lnSpc>
              <a:buFont typeface="Wingdings" pitchFamily="2" charset="2"/>
              <a:buChar char="Ø"/>
            </a:pPr>
            <a:endParaRPr lang="fr-FR" dirty="0" smtClean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  <a:buFont typeface="Wingdings" pitchFamily="2" charset="2"/>
              <a:buChar char="Ø"/>
            </a:pPr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dirty="0" smtClean="0">
                <a:solidFill>
                  <a:srgbClr val="002060"/>
                </a:solidFill>
              </a:rPr>
              <a:t>développement de l’esprits de l’équipe de la discipline , de l’altruisme</a:t>
            </a:r>
          </a:p>
          <a:p>
            <a:pPr algn="l">
              <a:lnSpc>
                <a:spcPct val="150000"/>
              </a:lnSpc>
              <a:buFont typeface="Wingdings" pitchFamily="2" charset="2"/>
              <a:buChar char="Ø"/>
            </a:pPr>
            <a:endParaRPr lang="fr-FR" dirty="0" smtClean="0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  <a:buFont typeface="Wingdings" pitchFamily="2" charset="2"/>
              <a:buChar char="Ø"/>
            </a:pPr>
            <a:r>
              <a:rPr lang="fr-FR" dirty="0" smtClean="0">
                <a:solidFill>
                  <a:srgbClr val="002060"/>
                </a:solidFill>
              </a:rPr>
              <a:t>Développement corporelle de l’élève</a:t>
            </a:r>
          </a:p>
          <a:p>
            <a:pPr algn="l">
              <a:lnSpc>
                <a:spcPct val="150000"/>
              </a:lnSpc>
            </a:pPr>
            <a:r>
              <a:rPr lang="fr-FR" dirty="0" smtClean="0">
                <a:solidFill>
                  <a:srgbClr val="002060"/>
                </a:solidFill>
              </a:rPr>
              <a:t> </a:t>
            </a:r>
          </a:p>
          <a:p>
            <a:pPr algn="l">
              <a:lnSpc>
                <a:spcPct val="150000"/>
              </a:lnSpc>
              <a:buFont typeface="Wingdings" pitchFamily="2" charset="2"/>
              <a:buChar char="Ø"/>
            </a:pPr>
            <a:r>
              <a:rPr lang="fr-FR" dirty="0">
                <a:solidFill>
                  <a:srgbClr val="002060"/>
                </a:solidFill>
              </a:rPr>
              <a:t> </a:t>
            </a:r>
            <a:r>
              <a:rPr lang="fr-FR" dirty="0" smtClean="0">
                <a:solidFill>
                  <a:srgbClr val="002060"/>
                </a:solidFill>
              </a:rPr>
              <a:t>développement des qualités physique VARF </a:t>
            </a:r>
          </a:p>
          <a:p>
            <a:pPr algn="l"/>
            <a:endParaRPr lang="fr-FR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18388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>
                <a:solidFill>
                  <a:srgbClr val="FF0000"/>
                </a:solidFill>
              </a:rPr>
              <a:t/>
            </a:r>
            <a:br>
              <a:rPr lang="fr-FR" dirty="0" smtClean="0">
                <a:solidFill>
                  <a:srgbClr val="FF0000"/>
                </a:solidFill>
              </a:rPr>
            </a:br>
            <a:r>
              <a:rPr lang="fr-FR" dirty="0" smtClean="0">
                <a:solidFill>
                  <a:srgbClr val="FF0000"/>
                </a:solidFill>
              </a:rPr>
              <a:t/>
            </a:r>
            <a:br>
              <a:rPr lang="fr-FR" dirty="0" smtClean="0">
                <a:solidFill>
                  <a:srgbClr val="FF0000"/>
                </a:solidFill>
              </a:rPr>
            </a:br>
            <a:r>
              <a:rPr lang="fr-FR" dirty="0" smtClean="0">
                <a:solidFill>
                  <a:srgbClr val="FF0000"/>
                </a:solidFill>
              </a:rPr>
              <a:t/>
            </a:r>
            <a:br>
              <a:rPr lang="fr-FR" dirty="0" smtClean="0">
                <a:solidFill>
                  <a:srgbClr val="FF0000"/>
                </a:solidFill>
              </a:rPr>
            </a:br>
            <a:r>
              <a:rPr lang="fr-FR" dirty="0" smtClean="0">
                <a:solidFill>
                  <a:srgbClr val="FF0000"/>
                </a:solidFill>
              </a:rPr>
              <a:t/>
            </a:r>
            <a:br>
              <a:rPr lang="fr-FR" dirty="0" smtClean="0">
                <a:solidFill>
                  <a:srgbClr val="FF0000"/>
                </a:solidFill>
              </a:rPr>
            </a:br>
            <a:r>
              <a:rPr lang="fr-FR" dirty="0" smtClean="0">
                <a:solidFill>
                  <a:srgbClr val="FF0000"/>
                </a:solidFill>
              </a:rPr>
              <a:t/>
            </a:r>
            <a:br>
              <a:rPr lang="fr-FR" dirty="0" smtClean="0">
                <a:solidFill>
                  <a:srgbClr val="FF0000"/>
                </a:solidFill>
              </a:rPr>
            </a:br>
            <a:r>
              <a:rPr lang="fr-FR" dirty="0" smtClean="0">
                <a:solidFill>
                  <a:srgbClr val="FF0000"/>
                </a:solidFill>
              </a:rPr>
              <a:t/>
            </a:r>
            <a:br>
              <a:rPr lang="fr-FR" dirty="0" smtClean="0">
                <a:solidFill>
                  <a:srgbClr val="FF0000"/>
                </a:solidFill>
              </a:rPr>
            </a:br>
            <a:r>
              <a:rPr lang="fr-FR" dirty="0" smtClean="0">
                <a:solidFill>
                  <a:srgbClr val="FF0000"/>
                </a:solidFill>
              </a:rPr>
              <a:t/>
            </a:r>
            <a:br>
              <a:rPr lang="fr-FR" dirty="0" smtClean="0">
                <a:solidFill>
                  <a:srgbClr val="FF0000"/>
                </a:solidFill>
              </a:rPr>
            </a:br>
            <a:r>
              <a:rPr lang="fr-FR" dirty="0" smtClean="0">
                <a:solidFill>
                  <a:srgbClr val="FF0000"/>
                </a:solidFill>
              </a:rPr>
              <a:t> Les moyens et l’évaluation </a:t>
            </a:r>
            <a:r>
              <a:rPr lang="fr-FR" sz="5300" dirty="0" smtClean="0">
                <a:solidFill>
                  <a:srgbClr val="FF0000"/>
                </a:solidFill>
              </a:rPr>
              <a:t>IO</a:t>
            </a:r>
            <a:r>
              <a:rPr lang="fr-FR" dirty="0" smtClean="0">
                <a:solidFill>
                  <a:srgbClr val="FF0000"/>
                </a:solidFill>
              </a:rPr>
              <a:t> 1964 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2862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3600" i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MOYENS</a:t>
            </a:r>
            <a:r>
              <a:rPr lang="fr-FR" sz="3600" i="1" u="sng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i="1" u="sng" dirty="0" smtClean="0">
                <a:solidFill>
                  <a:srgbClr val="0070C0"/>
                </a:solidFill>
              </a:rPr>
              <a:t>:</a:t>
            </a:r>
          </a:p>
          <a:p>
            <a:pPr>
              <a:buFont typeface="Wingdings" pitchFamily="2" charset="2"/>
              <a:buChar char="q"/>
            </a:pPr>
            <a:r>
              <a:rPr lang="fr-FR" dirty="0">
                <a:solidFill>
                  <a:srgbClr val="0070C0"/>
                </a:solidFill>
              </a:rPr>
              <a:t> </a:t>
            </a:r>
            <a:r>
              <a:rPr lang="fr-FR" dirty="0" smtClean="0">
                <a:solidFill>
                  <a:srgbClr val="0070C0"/>
                </a:solidFill>
              </a:rPr>
              <a:t>la gymnastique construite </a:t>
            </a:r>
          </a:p>
          <a:p>
            <a:pPr>
              <a:buFont typeface="Wingdings" pitchFamily="2" charset="2"/>
              <a:buChar char="q"/>
            </a:pPr>
            <a:r>
              <a:rPr lang="fr-FR" dirty="0">
                <a:solidFill>
                  <a:srgbClr val="0070C0"/>
                </a:solidFill>
              </a:rPr>
              <a:t> </a:t>
            </a:r>
            <a:r>
              <a:rPr lang="fr-FR" dirty="0" smtClean="0">
                <a:solidFill>
                  <a:srgbClr val="0070C0"/>
                </a:solidFill>
              </a:rPr>
              <a:t>la gymnastique fonctionnelle</a:t>
            </a:r>
          </a:p>
          <a:p>
            <a:pPr>
              <a:buFont typeface="Wingdings" pitchFamily="2" charset="2"/>
              <a:buChar char="q"/>
            </a:pPr>
            <a:r>
              <a:rPr lang="fr-FR" dirty="0" smtClean="0">
                <a:solidFill>
                  <a:srgbClr val="0070C0"/>
                </a:solidFill>
              </a:rPr>
              <a:t>L’éducation sportive</a:t>
            </a:r>
          </a:p>
          <a:p>
            <a:pPr>
              <a:buNone/>
            </a:pPr>
            <a:r>
              <a:rPr lang="fr-FR" sz="3600" u="sng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L’évaluation :</a:t>
            </a:r>
          </a:p>
          <a:p>
            <a:pPr>
              <a:buNone/>
            </a:pPr>
            <a:r>
              <a:rPr lang="fr-FR" dirty="0" smtClean="0">
                <a:solidFill>
                  <a:srgbClr val="0070C0"/>
                </a:solidFill>
              </a:rPr>
              <a:t>Évaluation du produit (performance à travers les compositions trimestrielles et semestrielles pour classer les élèves 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642934"/>
          </a:xfrm>
        </p:spPr>
        <p:txBody>
          <a:bodyPr>
            <a:noAutofit/>
          </a:bodyPr>
          <a:lstStyle/>
          <a:p>
            <a:r>
              <a:rPr lang="fr-FR" sz="4000" dirty="0" smtClean="0">
                <a:solidFill>
                  <a:srgbClr val="FF0000"/>
                </a:solidFill>
              </a:rPr>
              <a:t>Instructions officielles 1971 :</a:t>
            </a:r>
            <a:r>
              <a:rPr lang="fr-FR" sz="4800" dirty="0" smtClean="0">
                <a:solidFill>
                  <a:srgbClr val="FF0000"/>
                </a:solidFill>
              </a:rPr>
              <a:t/>
            </a:r>
            <a:br>
              <a:rPr lang="fr-FR" sz="4800" dirty="0" smtClean="0">
                <a:solidFill>
                  <a:srgbClr val="FF0000"/>
                </a:solidFill>
              </a:rPr>
            </a:br>
            <a:endParaRPr lang="fr-FR" sz="4800" dirty="0">
              <a:solidFill>
                <a:srgbClr val="FF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311649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fr-FR" sz="1800" dirty="0" smtClean="0">
                <a:solidFill>
                  <a:srgbClr val="0070C0"/>
                </a:solidFill>
              </a:rPr>
              <a:t> </a:t>
            </a:r>
            <a:r>
              <a:rPr lang="fr-FR" sz="1800" dirty="0" smtClean="0">
                <a:solidFill>
                  <a:srgbClr val="00B050"/>
                </a:solidFill>
              </a:rPr>
              <a:t>          </a:t>
            </a:r>
            <a:r>
              <a:rPr lang="fr-FR" sz="4400" dirty="0" smtClean="0">
                <a:solidFill>
                  <a:srgbClr val="00B050"/>
                </a:solidFill>
              </a:rPr>
              <a:t> </a:t>
            </a:r>
            <a:r>
              <a:rPr lang="fr-FR" sz="1800" dirty="0" smtClean="0">
                <a:solidFill>
                  <a:srgbClr val="00B050"/>
                </a:solidFill>
              </a:rPr>
              <a:t>  </a:t>
            </a:r>
            <a:r>
              <a:rPr lang="fr-FR" sz="3600" dirty="0" smtClean="0">
                <a:solidFill>
                  <a:srgbClr val="0070C0"/>
                </a:solidFill>
              </a:rPr>
              <a:t>introduction des intensités éducatives </a:t>
            </a:r>
            <a:endParaRPr lang="fr-FR" sz="2000" dirty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fr-FR" dirty="0" smtClean="0">
                <a:solidFill>
                  <a:srgbClr val="0070C0"/>
                </a:solidFill>
              </a:rPr>
              <a:t>  la notion de cycle </a:t>
            </a:r>
          </a:p>
          <a:p>
            <a:pPr>
              <a:buFont typeface="Wingdings" pitchFamily="2" charset="2"/>
              <a:buChar char="ü"/>
            </a:pPr>
            <a:r>
              <a:rPr lang="fr-FR" dirty="0" smtClean="0">
                <a:solidFill>
                  <a:srgbClr val="0070C0"/>
                </a:solidFill>
              </a:rPr>
              <a:t>   La  compétition </a:t>
            </a:r>
          </a:p>
          <a:p>
            <a:pPr>
              <a:buNone/>
            </a:pPr>
            <a:endParaRPr lang="fr-FR" sz="5400" dirty="0" smtClean="0">
              <a:solidFill>
                <a:srgbClr val="0070C0"/>
              </a:solidFill>
            </a:endParaRPr>
          </a:p>
        </p:txBody>
      </p:sp>
      <p:sp>
        <p:nvSpPr>
          <p:cNvPr id="4" name="Flèche droite 3"/>
          <p:cNvSpPr/>
          <p:nvPr/>
        </p:nvSpPr>
        <p:spPr>
          <a:xfrm>
            <a:off x="428596" y="4429132"/>
            <a:ext cx="2786082" cy="13573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fr-FR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071934" y="4071942"/>
            <a:ext cx="4286280" cy="153888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r-F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fr-FR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recherche de       cohérence </a:t>
            </a:r>
            <a:endParaRPr lang="fr-FR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00034" y="500042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fr-FR" sz="4400" dirty="0" smtClean="0">
                <a:solidFill>
                  <a:srgbClr val="FF0000"/>
                </a:solidFill>
              </a:rPr>
              <a:t>Finalités et objectifs :</a:t>
            </a:r>
            <a:br>
              <a:rPr lang="fr-FR" sz="4400" dirty="0" smtClean="0">
                <a:solidFill>
                  <a:srgbClr val="FF0000"/>
                </a:solidFill>
              </a:rPr>
            </a:br>
            <a:r>
              <a:rPr lang="fr-FR" sz="4400" dirty="0" smtClean="0">
                <a:solidFill>
                  <a:srgbClr val="FF0000"/>
                </a:solidFill>
              </a:rPr>
              <a:t>IO 1971 </a:t>
            </a:r>
            <a:endParaRPr lang="fr-FR" sz="4400" dirty="0">
              <a:solidFill>
                <a:srgbClr val="FF000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785786" y="2285992"/>
            <a:ext cx="7572428" cy="4143404"/>
          </a:xfrm>
        </p:spPr>
        <p:txBody>
          <a:bodyPr/>
          <a:lstStyle/>
          <a:p>
            <a:pPr algn="l">
              <a:lnSpc>
                <a:spcPct val="200000"/>
              </a:lnSpc>
              <a:buFont typeface="Wingdings" pitchFamily="2" charset="2"/>
              <a:buChar char="v"/>
            </a:pPr>
            <a:r>
              <a:rPr lang="fr-FR" dirty="0">
                <a:solidFill>
                  <a:srgbClr val="0070C0"/>
                </a:solidFill>
              </a:rPr>
              <a:t> </a:t>
            </a:r>
            <a:r>
              <a:rPr lang="fr-FR" dirty="0" smtClean="0">
                <a:solidFill>
                  <a:srgbClr val="0070C0"/>
                </a:solidFill>
              </a:rPr>
              <a:t>Améliorer la nature de l’individu </a:t>
            </a:r>
          </a:p>
          <a:p>
            <a:pPr algn="l">
              <a:lnSpc>
                <a:spcPct val="200000"/>
              </a:lnSpc>
              <a:buFont typeface="Wingdings" pitchFamily="2" charset="2"/>
              <a:buChar char="v"/>
            </a:pPr>
            <a:r>
              <a:rPr lang="fr-FR" dirty="0">
                <a:solidFill>
                  <a:srgbClr val="0070C0"/>
                </a:solidFill>
              </a:rPr>
              <a:t> </a:t>
            </a:r>
            <a:r>
              <a:rPr lang="fr-FR" dirty="0" smtClean="0">
                <a:solidFill>
                  <a:srgbClr val="0070C0"/>
                </a:solidFill>
              </a:rPr>
              <a:t>former la personnalité de l’enfant, son épanouissement physique intellectuel et moral</a:t>
            </a:r>
          </a:p>
          <a:p>
            <a:pPr algn="l">
              <a:lnSpc>
                <a:spcPct val="20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70C0"/>
                </a:solidFill>
              </a:rPr>
              <a:t>Maitrise du milieu et corps </a:t>
            </a:r>
          </a:p>
          <a:p>
            <a:pPr algn="l">
              <a:lnSpc>
                <a:spcPct val="200000"/>
              </a:lnSpc>
              <a:buFont typeface="Wingdings" pitchFamily="2" charset="2"/>
              <a:buChar char="v"/>
            </a:pPr>
            <a:r>
              <a:rPr lang="fr-FR" dirty="0" smtClean="0">
                <a:solidFill>
                  <a:srgbClr val="0070C0"/>
                </a:solidFill>
              </a:rPr>
              <a:t>Amélioration des qualités psychologique et des rapport avec autrui </a:t>
            </a:r>
          </a:p>
          <a:p>
            <a:pPr algn="l"/>
            <a:endParaRPr lang="fr-FR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183880" cy="1051560"/>
          </a:xfrm>
        </p:spPr>
        <p:txBody>
          <a:bodyPr>
            <a:noAutofit/>
          </a:bodyPr>
          <a:lstStyle/>
          <a:p>
            <a:pPr algn="ctr"/>
            <a:r>
              <a:rPr lang="fr-FR" dirty="0" smtClean="0">
                <a:solidFill>
                  <a:srgbClr val="FF0000"/>
                </a:solidFill>
              </a:rPr>
              <a:t>Les moyens et l’ évaluation: </a:t>
            </a:r>
            <a:br>
              <a:rPr lang="fr-FR" dirty="0" smtClean="0">
                <a:solidFill>
                  <a:srgbClr val="FF0000"/>
                </a:solidFill>
              </a:rPr>
            </a:b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0719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moyens :</a:t>
            </a:r>
          </a:p>
          <a:p>
            <a:pPr>
              <a:buFont typeface="Wingdings" pitchFamily="2" charset="2"/>
              <a:buChar char="v"/>
            </a:pPr>
            <a:r>
              <a:rPr lang="fr-FR" dirty="0" smtClean="0">
                <a:solidFill>
                  <a:srgbClr val="002060"/>
                </a:solidFill>
              </a:rPr>
              <a:t>Sport individuels</a:t>
            </a:r>
          </a:p>
          <a:p>
            <a:pPr>
              <a:buFont typeface="Wingdings" pitchFamily="2" charset="2"/>
              <a:buChar char="v"/>
            </a:pPr>
            <a:r>
              <a:rPr lang="fr-FR" dirty="0" smtClean="0">
                <a:solidFill>
                  <a:srgbClr val="002060"/>
                </a:solidFill>
              </a:rPr>
              <a:t> sport gymnique </a:t>
            </a:r>
          </a:p>
          <a:p>
            <a:pPr>
              <a:buFont typeface="Wingdings" pitchFamily="2" charset="2"/>
              <a:buChar char="v"/>
            </a:pPr>
            <a:r>
              <a:rPr lang="fr-FR" dirty="0" smtClean="0">
                <a:solidFill>
                  <a:srgbClr val="002060"/>
                </a:solidFill>
              </a:rPr>
              <a:t>Jeux sensoriels et moteurs simples </a:t>
            </a:r>
          </a:p>
          <a:p>
            <a:pPr>
              <a:buNone/>
            </a:pPr>
            <a:r>
              <a:rPr lang="fr-FR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L’évaluation:</a:t>
            </a:r>
            <a:endParaRPr lang="fr-FR" u="sng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L’évaluation à partir de la compétition pour juger les acquisitions : progrès </a:t>
            </a:r>
          </a:p>
          <a:p>
            <a:r>
              <a:rPr lang="fr-F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performance à partir d’ un barème </a:t>
            </a:r>
          </a:p>
          <a:p>
            <a:endParaRPr lang="fr-FR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372</TotalTime>
  <Words>1191</Words>
  <Application>Microsoft Office PowerPoint</Application>
  <PresentationFormat>Affichage à l'écran (4:3)</PresentationFormat>
  <Paragraphs>201</Paragraphs>
  <Slides>35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35</vt:i4>
      </vt:variant>
    </vt:vector>
  </HeadingPairs>
  <TitlesOfParts>
    <vt:vector size="36" baseType="lpstr">
      <vt:lpstr>Aspect</vt:lpstr>
      <vt:lpstr>Diapositive 1</vt:lpstr>
      <vt:lpstr>Diapositive 2</vt:lpstr>
      <vt:lpstr>   Pourquoi l’évolution de cette instructions officielles </vt:lpstr>
      <vt:lpstr>Instructions officielle 1964 </vt:lpstr>
      <vt:lpstr> Finalités et objectifs IO 1964 :</vt:lpstr>
      <vt:lpstr>        Les moyens et l’évaluation IO 1964 </vt:lpstr>
      <vt:lpstr>Instructions officielles 1971 : </vt:lpstr>
      <vt:lpstr>Finalités et objectifs : IO 1971 </vt:lpstr>
      <vt:lpstr>Les moyens et l’ évaluation:  </vt:lpstr>
      <vt:lpstr> Les instructions officielles 1977: </vt:lpstr>
      <vt:lpstr> Finalités et objectifs : </vt:lpstr>
      <vt:lpstr>Les moyens et évaluation :</vt:lpstr>
      <vt:lpstr>Les instructions officielles 1982 :</vt:lpstr>
      <vt:lpstr>  Finalités et objectifs :</vt:lpstr>
      <vt:lpstr>LES MOYENS ET EVALUATION : </vt:lpstr>
      <vt:lpstr>L’évaluation IO 82 :</vt:lpstr>
      <vt:lpstr>LES ORIENTATION PEDAGOGIQUE 1991: </vt:lpstr>
      <vt:lpstr>Finalités et objectifs: </vt:lpstr>
      <vt:lpstr>Les moyens  et évaluation :</vt:lpstr>
      <vt:lpstr>Les orientations pédagogiques 2000  </vt:lpstr>
      <vt:lpstr>Finalités OP 2000:</vt:lpstr>
      <vt:lpstr>Les objectifs OP 2000: </vt:lpstr>
      <vt:lpstr>Les objectifs spécifiques op 2000: </vt:lpstr>
      <vt:lpstr>  les moyens : OP 2000</vt:lpstr>
      <vt:lpstr>Cadre méthodologique : OP 2000 </vt:lpstr>
      <vt:lpstr>L’évaluation :op 2000</vt:lpstr>
      <vt:lpstr>LES OP 2007 </vt:lpstr>
      <vt:lpstr>Finalités :OP 2007 </vt:lpstr>
      <vt:lpstr>  Les objectifs: op 2007 </vt:lpstr>
      <vt:lpstr>Profil de sortie OP 2007 </vt:lpstr>
      <vt:lpstr>Les moyens </vt:lpstr>
      <vt:lpstr>Cadre méthodologique </vt:lpstr>
      <vt:lpstr>L’EVALAUTION OP 2007</vt:lpstr>
      <vt:lpstr>Diapositive 34</vt:lpstr>
      <vt:lpstr>Diapositive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sagaoui</dc:creator>
  <cp:lastModifiedBy>sagaoui</cp:lastModifiedBy>
  <cp:revision>45</cp:revision>
  <dcterms:created xsi:type="dcterms:W3CDTF">2013-01-08T17:03:23Z</dcterms:created>
  <dcterms:modified xsi:type="dcterms:W3CDTF">2013-01-16T20:50:47Z</dcterms:modified>
</cp:coreProperties>
</file>