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38"/>
  </p:notesMasterIdLst>
  <p:sldIdLst>
    <p:sldId id="256" r:id="rId3"/>
    <p:sldId id="28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89" r:id="rId14"/>
    <p:sldId id="266" r:id="rId15"/>
    <p:sldId id="278" r:id="rId16"/>
    <p:sldId id="296" r:id="rId17"/>
    <p:sldId id="287" r:id="rId18"/>
    <p:sldId id="294" r:id="rId19"/>
    <p:sldId id="268" r:id="rId20"/>
    <p:sldId id="269" r:id="rId21"/>
    <p:sldId id="270" r:id="rId22"/>
    <p:sldId id="297" r:id="rId23"/>
    <p:sldId id="271" r:id="rId24"/>
    <p:sldId id="272" r:id="rId25"/>
    <p:sldId id="295" r:id="rId26"/>
    <p:sldId id="275" r:id="rId27"/>
    <p:sldId id="274" r:id="rId28"/>
    <p:sldId id="276" r:id="rId29"/>
    <p:sldId id="277" r:id="rId30"/>
    <p:sldId id="280" r:id="rId31"/>
    <p:sldId id="284" r:id="rId32"/>
    <p:sldId id="285" r:id="rId33"/>
    <p:sldId id="290" r:id="rId34"/>
    <p:sldId id="291" r:id="rId35"/>
    <p:sldId id="292" r:id="rId36"/>
    <p:sldId id="293" r:id="rId3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24" autoAdjust="0"/>
    <p:restoredTop sz="99499" autoAdjust="0"/>
  </p:normalViewPr>
  <p:slideViewPr>
    <p:cSldViewPr snapToGrid="0">
      <p:cViewPr varScale="1">
        <p:scale>
          <a:sx n="43" d="100"/>
          <a:sy n="43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fontAlgn="auto" latinLnBrk="0">
              <a:spcBef>
                <a:spcPts val="0"/>
              </a:spcBef>
              <a:spcAft>
                <a:spcPts val="0"/>
              </a:spcAft>
              <a:defRPr lang="fr-FR"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fontAlgn="auto" latinLnBrk="0">
              <a:spcBef>
                <a:spcPts val="0"/>
              </a:spcBef>
              <a:spcAft>
                <a:spcPts val="0"/>
              </a:spcAft>
              <a:defRPr lang="fr-FR"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16D6EA5-F44F-483A-8D4D-B68A3BBA7D1C}" type="datetimeFigureOut">
              <a:rPr/>
              <a:pPr>
                <a:defRPr/>
              </a:pPr>
              <a:t>16/02/2013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pPr lvl="0"/>
            <a:endParaRPr lang="fr-FR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fr-FR" noProof="0"/>
              <a:t>Cliquer ici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fontAlgn="auto" latinLnBrk="0">
              <a:spcBef>
                <a:spcPts val="0"/>
              </a:spcBef>
              <a:spcAft>
                <a:spcPts val="0"/>
              </a:spcAft>
              <a:defRPr lang="fr-FR"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fontAlgn="auto" latinLnBrk="0">
              <a:spcBef>
                <a:spcPts val="0"/>
              </a:spcBef>
              <a:spcAft>
                <a:spcPts val="0"/>
              </a:spcAft>
              <a:defRPr lang="fr-FR"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A79C944-C6F9-45B2-87B3-488EDA2E404E}" type="slidenum">
              <a:rPr/>
              <a:pPr>
                <a:defRPr/>
              </a:pPr>
              <a:t>‹N°›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lang="fr-FR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lang="fr-FR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lang="fr-FR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lang="fr-FR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lang="fr-FR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lang="fr-FR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smtClean="0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B911CA6-B9BF-4115-8756-1E28ED9A90A3}" type="slidenum">
              <a:rPr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A79C944-C6F9-45B2-87B3-488EDA2E404E}" type="slidenum">
              <a:rPr lang="fr-CA" smtClean="0"/>
              <a:pPr>
                <a:defRPr/>
              </a:pPr>
              <a:t>7</a:t>
            </a:fld>
            <a:endParaRPr lang="fr-C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V="1">
            <a:off x="5410200" y="3810000"/>
            <a:ext cx="3733800" cy="904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5" name="Rectangle 4"/>
          <p:cNvSpPr/>
          <p:nvPr/>
        </p:nvSpPr>
        <p:spPr>
          <a:xfrm flipV="1">
            <a:off x="5410200" y="3897313"/>
            <a:ext cx="3733800" cy="19208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6" name="Rectangle 5"/>
          <p:cNvSpPr/>
          <p:nvPr/>
        </p:nvSpPr>
        <p:spPr>
          <a:xfrm flipV="1">
            <a:off x="5410200" y="4114800"/>
            <a:ext cx="3733800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7" name="Rectangle 6"/>
          <p:cNvSpPr/>
          <p:nvPr/>
        </p:nvSpPr>
        <p:spPr>
          <a:xfrm flipV="1">
            <a:off x="5410200" y="4164013"/>
            <a:ext cx="1965325" cy="19050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10" name="Rectangle 9"/>
          <p:cNvSpPr/>
          <p:nvPr/>
        </p:nvSpPr>
        <p:spPr>
          <a:xfrm flipV="1">
            <a:off x="5410200" y="4198938"/>
            <a:ext cx="1965325" cy="9525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11" name="Rounded Rectangle 29"/>
          <p:cNvSpPr/>
          <p:nvPr/>
        </p:nvSpPr>
        <p:spPr>
          <a:xfrm>
            <a:off x="5407025" y="3960813"/>
            <a:ext cx="3063875" cy="28575"/>
          </a:xfrm>
          <a:prstGeom prst="roundRect">
            <a:avLst>
              <a:gd name="adj" fmla="val 16667"/>
            </a:avLst>
          </a:prstGeom>
          <a:solidFill>
            <a:srgbClr val="FFFFFF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12" name="Rounded Rectangle 30"/>
          <p:cNvSpPr/>
          <p:nvPr/>
        </p:nvSpPr>
        <p:spPr>
          <a:xfrm>
            <a:off x="7373938" y="4060825"/>
            <a:ext cx="1600200" cy="36513"/>
          </a:xfrm>
          <a:prstGeom prst="roundRect">
            <a:avLst>
              <a:gd name="adj" fmla="val 16667"/>
            </a:avLst>
          </a:prstGeom>
          <a:solidFill>
            <a:srgbClr val="FFFFFF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13" name="Rectangle 12"/>
          <p:cNvSpPr/>
          <p:nvPr/>
        </p:nvSpPr>
        <p:spPr>
          <a:xfrm>
            <a:off x="0" y="3649663"/>
            <a:ext cx="9144000" cy="2444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14" name="Rectangle 13"/>
          <p:cNvSpPr/>
          <p:nvPr/>
        </p:nvSpPr>
        <p:spPr>
          <a:xfrm>
            <a:off x="0" y="3675063"/>
            <a:ext cx="9144000" cy="1412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15" name="Rectangle 14"/>
          <p:cNvSpPr/>
          <p:nvPr/>
        </p:nvSpPr>
        <p:spPr>
          <a:xfrm flipV="1">
            <a:off x="6413500" y="3643313"/>
            <a:ext cx="2730500" cy="2476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0" y="0"/>
            <a:ext cx="9144000" cy="37020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 latinLnBrk="0">
              <a:defRPr lang="fr-FR" sz="4400">
                <a:solidFill>
                  <a:schemeClr val="bg1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64768"/>
            <a:ext cx="4953000" cy="1752600"/>
          </a:xfrm>
        </p:spPr>
        <p:txBody>
          <a:bodyPr/>
          <a:lstStyle>
            <a:lvl1pPr marL="64008" indent="0" algn="l" latinLnBrk="0">
              <a:buNone/>
              <a:defRPr lang="fr-FR"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69848"/>
          </a:xfrm>
        </p:spPr>
        <p:txBody>
          <a:bodyPr/>
          <a:lstStyle>
            <a:lvl1pPr latinLnBrk="0">
              <a:defRPr lang="fr-FR" sz="40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69848"/>
          </a:xfrm>
        </p:spPr>
        <p:txBody>
          <a:bodyPr/>
          <a:lstStyle>
            <a:lvl1pPr latinLnBrk="0">
              <a:defRPr lang="fr-FR" sz="40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fr-FR" smtClean="0"/>
              <a:t>Cliquez pour modifier le style du titre</a:t>
            </a:r>
            <a:endParaRPr lang="fr-F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C:\Users\rmarechal\Google Drive\Arbitrage\OUT_Logo_VBQ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17167" y="6007100"/>
            <a:ext cx="1147582" cy="720000"/>
          </a:xfrm>
          <a:prstGeom prst="rect">
            <a:avLst/>
          </a:prstGeom>
          <a:noFill/>
        </p:spPr>
      </p:pic>
      <p:sp>
        <p:nvSpPr>
          <p:cNvPr id="28" name="Rectangle 27"/>
          <p:cNvSpPr/>
          <p:nvPr/>
        </p:nvSpPr>
        <p:spPr>
          <a:xfrm>
            <a:off x="0" y="366713"/>
            <a:ext cx="9144000" cy="8413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29" name="Rectangle 28"/>
          <p:cNvSpPr/>
          <p:nvPr/>
        </p:nvSpPr>
        <p:spPr>
          <a:xfrm>
            <a:off x="0" y="0"/>
            <a:ext cx="9144000" cy="31115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30" name="Rectangle 29"/>
          <p:cNvSpPr/>
          <p:nvPr/>
        </p:nvSpPr>
        <p:spPr>
          <a:xfrm>
            <a:off x="0" y="307975"/>
            <a:ext cx="9144000" cy="920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31" name="Rectangle 30"/>
          <p:cNvSpPr/>
          <p:nvPr/>
        </p:nvSpPr>
        <p:spPr>
          <a:xfrm flipV="1">
            <a:off x="5410200" y="360363"/>
            <a:ext cx="3733800" cy="904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39738"/>
            <a:ext cx="3733800" cy="18097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33" name="Rounded Rectangle 32"/>
          <p:cNvSpPr/>
          <p:nvPr/>
        </p:nvSpPr>
        <p:spPr>
          <a:xfrm>
            <a:off x="5407025" y="496888"/>
            <a:ext cx="3063875" cy="28575"/>
          </a:xfrm>
          <a:prstGeom prst="roundRect">
            <a:avLst>
              <a:gd name="adj" fmla="val 16667"/>
            </a:avLst>
          </a:prstGeom>
          <a:solidFill>
            <a:srgbClr val="FFFFFF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34" name="Rounded Rectangle 33"/>
          <p:cNvSpPr/>
          <p:nvPr/>
        </p:nvSpPr>
        <p:spPr>
          <a:xfrm>
            <a:off x="7373938" y="588963"/>
            <a:ext cx="1600200" cy="36512"/>
          </a:xfrm>
          <a:prstGeom prst="roundRect">
            <a:avLst>
              <a:gd name="adj" fmla="val 16667"/>
            </a:avLst>
          </a:prstGeom>
          <a:solidFill>
            <a:srgbClr val="FFFFFF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35" name="Rectangle 34"/>
          <p:cNvSpPr/>
          <p:nvPr/>
        </p:nvSpPr>
        <p:spPr>
          <a:xfrm>
            <a:off x="9085263" y="-1588"/>
            <a:ext cx="57150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36" name="Rectangle 35"/>
          <p:cNvSpPr/>
          <p:nvPr/>
        </p:nvSpPr>
        <p:spPr>
          <a:xfrm>
            <a:off x="9043988" y="-1588"/>
            <a:ext cx="28575" cy="620713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37" name="Rectangle 36"/>
          <p:cNvSpPr/>
          <p:nvPr/>
        </p:nvSpPr>
        <p:spPr>
          <a:xfrm>
            <a:off x="9024938" y="-1588"/>
            <a:ext cx="9525" cy="620713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38" name="Rectangle 37"/>
          <p:cNvSpPr/>
          <p:nvPr/>
        </p:nvSpPr>
        <p:spPr>
          <a:xfrm>
            <a:off x="8975725" y="-1588"/>
            <a:ext cx="26988" cy="620713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39" name="Rectangle 38"/>
          <p:cNvSpPr/>
          <p:nvPr/>
        </p:nvSpPr>
        <p:spPr>
          <a:xfrm>
            <a:off x="8915400" y="0"/>
            <a:ext cx="55563" cy="585788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40" name="Rectangle 39"/>
          <p:cNvSpPr/>
          <p:nvPr/>
        </p:nvSpPr>
        <p:spPr>
          <a:xfrm>
            <a:off x="8874125" y="0"/>
            <a:ext cx="7938" cy="585788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threePt" dir="t"/>
            </a:scene3d>
            <a:sp3d/>
          </a:bodyPr>
          <a:lstStyle/>
          <a:p>
            <a:r>
              <a:rPr lang="fr-FR"/>
              <a:t>Cliquer ici pour modifier le style du titre du masque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88"/>
            <a:ext cx="8229600" cy="432435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fr-FR"/>
              <a:t>Cliquer ici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  <a:p>
            <a:pPr lvl="5"/>
            <a:r>
              <a:rPr lang="fr-FR"/>
              <a:t>Sixième niveau</a:t>
            </a:r>
          </a:p>
          <a:p>
            <a:pPr lvl="6"/>
            <a:r>
              <a:rPr lang="fr-FR"/>
              <a:t>Septième niveau</a:t>
            </a:r>
          </a:p>
          <a:p>
            <a:pPr lvl="7"/>
            <a:r>
              <a:rPr lang="fr-FR"/>
              <a:t>Huitième niveau</a:t>
            </a:r>
          </a:p>
          <a:p>
            <a:pPr lvl="8"/>
            <a:r>
              <a:rPr lang="fr-FR"/>
              <a:t>Neuvième niveau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1" r:id="rId2"/>
    <p:sldLayoutId id="2147483662" r:id="rId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lang="fr-FR" sz="4000" kern="1200">
          <a:solidFill>
            <a:schemeClr val="tx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65125" indent="-255588" algn="l" rtl="0" eaLnBrk="1" fontAlgn="base" hangingPunct="1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•"/>
        <a:defRPr lang="fr-FR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7225" indent="-246063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Font typeface="Georgia" pitchFamily="18" charset="0"/>
        <a:buChar char="▫"/>
        <a:defRPr lang="fr-FR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2338" indent="-219075" algn="l" rtl="0" eaLnBrk="1" fontAlgn="base" hangingPunct="1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lang="fr-FR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13" indent="-200025" algn="l" rtl="0" eaLnBrk="1" fontAlgn="base" hangingPunct="1">
        <a:spcBef>
          <a:spcPts val="3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lang="fr-FR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063" indent="-182563" algn="l" rtl="0" eaLnBrk="1" fontAlgn="base" hangingPunct="1">
        <a:spcBef>
          <a:spcPts val="300"/>
        </a:spcBef>
        <a:spcAft>
          <a:spcPct val="0"/>
        </a:spcAft>
        <a:buClr>
          <a:srgbClr val="A04DA3"/>
        </a:buClr>
        <a:buFont typeface="Georgia" pitchFamily="18" charset="0"/>
        <a:buChar char="▫"/>
        <a:defRPr lang="fr-FR" sz="2000" kern="1200">
          <a:solidFill>
            <a:srgbClr val="A04DA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lang="fr-FR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lang="fr-FR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lang="fr-FR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lang="fr-FR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lang="fr-FR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dirty="0" smtClean="0"/>
              <a:t>Guide « Marquer au volleyball »</a:t>
            </a:r>
            <a:endParaRPr dirty="0"/>
          </a:p>
        </p:txBody>
      </p:sp>
      <p:sp>
        <p:nvSpPr>
          <p:cNvPr id="3075" name="Rectangle 2"/>
          <p:cNvSpPr>
            <a:spLocks noGrp="1"/>
          </p:cNvSpPr>
          <p:nvPr>
            <p:ph type="subTitle" idx="1"/>
          </p:nvPr>
        </p:nvSpPr>
        <p:spPr bwMode="auto">
          <a:xfrm>
            <a:off x="457200" y="3863975"/>
            <a:ext cx="4953000" cy="1752600"/>
          </a:xfrm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63500" eaLnBrk="1" hangingPunct="1"/>
            <a:r>
              <a:rPr dirty="0" smtClean="0"/>
              <a:t>par René Maréchal</a:t>
            </a:r>
          </a:p>
          <a:p>
            <a:pPr marL="63500" eaLnBrk="1" hangingPunct="1"/>
            <a:endParaRPr dirty="0" smtClean="0"/>
          </a:p>
          <a:p>
            <a:pPr marL="63500" eaLnBrk="1" hangingPunct="1"/>
            <a:r>
              <a:rPr dirty="0" err="1" smtClean="0"/>
              <a:t>Février</a:t>
            </a:r>
            <a:r>
              <a:rPr dirty="0" smtClean="0"/>
              <a:t> 2013</a:t>
            </a:r>
          </a:p>
        </p:txBody>
      </p:sp>
      <p:pic>
        <p:nvPicPr>
          <p:cNvPr id="1026" name="Picture 2" descr="C:\Users\rmarechal\Google Drive\Arbitrage\OUT_Logo_VB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33450" y="4664801"/>
            <a:ext cx="2700000" cy="16939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2.2 - Après le tirage au sort</a:t>
            </a:r>
            <a:endParaRPr lang="fr-CA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029" y="1945873"/>
            <a:ext cx="8777552" cy="2460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ZoneTexte 10"/>
          <p:cNvSpPr txBox="1">
            <a:spLocks noChangeArrowheads="1"/>
          </p:cNvSpPr>
          <p:nvPr/>
        </p:nvSpPr>
        <p:spPr bwMode="auto">
          <a:xfrm>
            <a:off x="3603011" y="2017994"/>
            <a:ext cx="818862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U S A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7" name="ZoneTexte 10"/>
          <p:cNvSpPr txBox="1">
            <a:spLocks noChangeArrowheads="1"/>
          </p:cNvSpPr>
          <p:nvPr/>
        </p:nvSpPr>
        <p:spPr bwMode="auto">
          <a:xfrm>
            <a:off x="6116474" y="2020270"/>
            <a:ext cx="818862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C A N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8" name="ZoneTexte 3"/>
          <p:cNvSpPr txBox="1">
            <a:spLocks noChangeArrowheads="1"/>
          </p:cNvSpPr>
          <p:nvPr/>
        </p:nvSpPr>
        <p:spPr bwMode="auto">
          <a:xfrm>
            <a:off x="457200" y="4776717"/>
            <a:ext cx="836295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 startAt="3"/>
            </a:pPr>
            <a:r>
              <a:rPr lang="fr-CA" sz="2000" dirty="0" smtClean="0"/>
              <a:t>Cocher pour « CAN » le        indiquant qu’ils auront la réception </a:t>
            </a:r>
            <a:br>
              <a:rPr lang="fr-CA" sz="2000" dirty="0" smtClean="0"/>
            </a:br>
            <a:endParaRPr lang="fr-CA" sz="2000" dirty="0" smtClean="0"/>
          </a:p>
          <a:p>
            <a:pPr marL="457200" indent="-457200">
              <a:buFont typeface="+mj-lt"/>
              <a:buAutoNum type="arabicPeriod" startAt="3"/>
            </a:pPr>
            <a:r>
              <a:rPr lang="fr-CA" sz="2000" dirty="0" smtClean="0"/>
              <a:t>Cocher pour « USA » le        indiquant qu’ils auront le 1</a:t>
            </a:r>
            <a:r>
              <a:rPr lang="fr-CA" sz="2000" baseline="30000" dirty="0" smtClean="0"/>
              <a:t>er</a:t>
            </a:r>
            <a:r>
              <a:rPr lang="fr-CA" sz="2000" dirty="0" smtClean="0"/>
              <a:t> service</a:t>
            </a:r>
          </a:p>
          <a:p>
            <a:pPr marL="457200" indent="-457200">
              <a:buFont typeface="+mj-lt"/>
              <a:buAutoNum type="arabicPeriod" startAt="3"/>
            </a:pPr>
            <a:endParaRPr lang="fr-CA" sz="2000" dirty="0" smtClean="0"/>
          </a:p>
          <a:p>
            <a:pPr marL="457200" indent="-457200"/>
            <a:r>
              <a:rPr lang="fr-CA" sz="2000" dirty="0" smtClean="0"/>
              <a:t>Truc : Transcrivez la même information pour le 2</a:t>
            </a:r>
            <a:r>
              <a:rPr lang="fr-CA" sz="2000" baseline="30000" dirty="0" smtClean="0"/>
              <a:t>e</a:t>
            </a:r>
            <a:r>
              <a:rPr lang="fr-CA" sz="2000" dirty="0" smtClean="0"/>
              <a:t> et 3</a:t>
            </a:r>
            <a:r>
              <a:rPr lang="fr-CA" sz="2000" baseline="30000" dirty="0" smtClean="0"/>
              <a:t>e</a:t>
            </a:r>
            <a:r>
              <a:rPr lang="fr-CA" sz="2000" dirty="0" smtClean="0"/>
              <a:t> set !</a:t>
            </a:r>
            <a:endParaRPr lang="fr-CA" sz="2000" dirty="0"/>
          </a:p>
        </p:txBody>
      </p:sp>
      <p:sp>
        <p:nvSpPr>
          <p:cNvPr id="9" name="Rectangle à coins arrondis 8"/>
          <p:cNvSpPr/>
          <p:nvPr/>
        </p:nvSpPr>
        <p:spPr>
          <a:xfrm>
            <a:off x="6159691" y="1704835"/>
            <a:ext cx="360000" cy="270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fr-CA" sz="1600" b="1" dirty="0" smtClean="0">
                <a:latin typeface="Arial" pitchFamily="34" charset="0"/>
                <a:cs typeface="Arial" pitchFamily="34" charset="0"/>
              </a:rPr>
              <a:t>3</a:t>
            </a:r>
            <a:endParaRPr lang="fr-CA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à coins arrondis 9"/>
          <p:cNvSpPr/>
          <p:nvPr/>
        </p:nvSpPr>
        <p:spPr>
          <a:xfrm>
            <a:off x="3951027" y="1707110"/>
            <a:ext cx="360000" cy="270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fr-CA" sz="1600" b="1" dirty="0" smtClean="0">
                <a:latin typeface="Arial" pitchFamily="34" charset="0"/>
                <a:cs typeface="Arial" pitchFamily="34" charset="0"/>
              </a:rPr>
              <a:t>4</a:t>
            </a:r>
            <a:endParaRPr lang="fr-CA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Ellipse 10"/>
          <p:cNvSpPr/>
          <p:nvPr/>
        </p:nvSpPr>
        <p:spPr>
          <a:xfrm>
            <a:off x="3753134" y="5377218"/>
            <a:ext cx="327547" cy="36848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b="1" dirty="0" smtClean="0">
                <a:latin typeface="Arial" pitchFamily="34" charset="0"/>
                <a:cs typeface="Arial" pitchFamily="34" charset="0"/>
              </a:rPr>
              <a:t>S</a:t>
            </a:r>
            <a:endParaRPr lang="fr-CA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Ellipse 11"/>
          <p:cNvSpPr/>
          <p:nvPr/>
        </p:nvSpPr>
        <p:spPr>
          <a:xfrm>
            <a:off x="3769057" y="4765343"/>
            <a:ext cx="327547" cy="36848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b="1" dirty="0" smtClean="0">
                <a:latin typeface="Arial" pitchFamily="34" charset="0"/>
                <a:cs typeface="Arial" pitchFamily="34" charset="0"/>
              </a:rPr>
              <a:t>R</a:t>
            </a:r>
            <a:endParaRPr lang="fr-CA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Ellipse 12"/>
          <p:cNvSpPr/>
          <p:nvPr/>
        </p:nvSpPr>
        <p:spPr>
          <a:xfrm>
            <a:off x="4380930" y="1801505"/>
            <a:ext cx="600502" cy="92804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sp>
        <p:nvSpPr>
          <p:cNvPr id="14" name="ZoneTexte 10"/>
          <p:cNvSpPr txBox="1">
            <a:spLocks noChangeArrowheads="1"/>
          </p:cNvSpPr>
          <p:nvPr/>
        </p:nvSpPr>
        <p:spPr bwMode="auto">
          <a:xfrm>
            <a:off x="4615220" y="1965678"/>
            <a:ext cx="32527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X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15" name="ZoneTexte 10"/>
          <p:cNvSpPr txBox="1">
            <a:spLocks noChangeArrowheads="1"/>
          </p:cNvSpPr>
          <p:nvPr/>
        </p:nvSpPr>
        <p:spPr bwMode="auto">
          <a:xfrm>
            <a:off x="5545542" y="2090790"/>
            <a:ext cx="32527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X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16" name="Ellipse 15"/>
          <p:cNvSpPr/>
          <p:nvPr/>
        </p:nvSpPr>
        <p:spPr>
          <a:xfrm>
            <a:off x="5502322" y="1817428"/>
            <a:ext cx="600502" cy="92804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allAtOnce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2.3 - Après le tirage au sort</a:t>
            </a:r>
            <a:endParaRPr lang="fr-CA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029" y="1945873"/>
            <a:ext cx="8777552" cy="2460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ZoneTexte 10"/>
          <p:cNvSpPr txBox="1">
            <a:spLocks noChangeArrowheads="1"/>
          </p:cNvSpPr>
          <p:nvPr/>
        </p:nvSpPr>
        <p:spPr bwMode="auto">
          <a:xfrm>
            <a:off x="3603011" y="2017994"/>
            <a:ext cx="818862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U S A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7" name="ZoneTexte 10"/>
          <p:cNvSpPr txBox="1">
            <a:spLocks noChangeArrowheads="1"/>
          </p:cNvSpPr>
          <p:nvPr/>
        </p:nvSpPr>
        <p:spPr bwMode="auto">
          <a:xfrm>
            <a:off x="6116474" y="2020270"/>
            <a:ext cx="818862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C A N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8" name="ZoneTexte 3"/>
          <p:cNvSpPr txBox="1">
            <a:spLocks noChangeArrowheads="1"/>
          </p:cNvSpPr>
          <p:nvPr/>
        </p:nvSpPr>
        <p:spPr bwMode="auto">
          <a:xfrm>
            <a:off x="457200" y="4776716"/>
            <a:ext cx="836295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spcAft>
                <a:spcPts val="2400"/>
              </a:spcAft>
              <a:buFont typeface="+mj-lt"/>
              <a:buAutoNum type="arabicPeriod" startAt="5"/>
            </a:pPr>
            <a:r>
              <a:rPr lang="fr-CA" sz="2000" dirty="0" smtClean="0"/>
              <a:t>Mettre un </a:t>
            </a:r>
            <a:r>
              <a:rPr lang="fr-CA" sz="2000" dirty="0" smtClean="0">
                <a:solidFill>
                  <a:srgbClr val="FF0000"/>
                </a:solidFill>
                <a:sym typeface="Wingdings"/>
              </a:rPr>
              <a:t></a:t>
            </a:r>
            <a:r>
              <a:rPr lang="fr-CA" sz="2000" dirty="0" smtClean="0"/>
              <a:t> sur le petit « 1 » de la première case du serveur USA</a:t>
            </a:r>
          </a:p>
          <a:p>
            <a:pPr marL="457200" indent="-457200">
              <a:spcAft>
                <a:spcPts val="2400"/>
              </a:spcAft>
              <a:buFont typeface="+mj-lt"/>
              <a:buAutoNum type="arabicPeriod" startAt="5"/>
            </a:pPr>
            <a:r>
              <a:rPr lang="fr-CA" sz="2000" dirty="0" smtClean="0"/>
              <a:t>Mettre un « </a:t>
            </a:r>
            <a:r>
              <a:rPr lang="fr-CA" sz="2000" dirty="0" smtClean="0">
                <a:solidFill>
                  <a:srgbClr val="FF0000"/>
                </a:solidFill>
              </a:rPr>
              <a:t>X</a:t>
            </a:r>
            <a:r>
              <a:rPr lang="fr-CA" sz="2000" dirty="0" smtClean="0"/>
              <a:t> » sur la première case du serveur CAN</a:t>
            </a:r>
          </a:p>
          <a:p>
            <a:pPr marL="457200" indent="-457200">
              <a:spcAft>
                <a:spcPts val="2400"/>
              </a:spcAft>
            </a:pPr>
            <a:r>
              <a:rPr lang="fr-CA" sz="2000" dirty="0" smtClean="0"/>
              <a:t>Truc : Transcrivez la même information pour le 2</a:t>
            </a:r>
            <a:r>
              <a:rPr lang="fr-CA" sz="2000" baseline="30000" dirty="0" smtClean="0"/>
              <a:t>e</a:t>
            </a:r>
            <a:r>
              <a:rPr lang="fr-CA" sz="2000" dirty="0" smtClean="0"/>
              <a:t> et 3</a:t>
            </a:r>
            <a:r>
              <a:rPr lang="fr-CA" sz="2000" baseline="30000" dirty="0" smtClean="0"/>
              <a:t>e</a:t>
            </a:r>
            <a:r>
              <a:rPr lang="fr-CA" sz="2000" dirty="0" smtClean="0"/>
              <a:t> set !</a:t>
            </a:r>
          </a:p>
        </p:txBody>
      </p:sp>
      <p:sp>
        <p:nvSpPr>
          <p:cNvPr id="9" name="Rectangle à coins arrondis 8"/>
          <p:cNvSpPr/>
          <p:nvPr/>
        </p:nvSpPr>
        <p:spPr>
          <a:xfrm>
            <a:off x="2174544" y="4393444"/>
            <a:ext cx="360000" cy="270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fr-CA" sz="1600" b="1" dirty="0" smtClean="0">
                <a:latin typeface="Arial" pitchFamily="34" charset="0"/>
                <a:cs typeface="Arial" pitchFamily="34" charset="0"/>
              </a:rPr>
              <a:t>5</a:t>
            </a:r>
            <a:endParaRPr lang="fr-CA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à coins arrondis 9"/>
          <p:cNvSpPr/>
          <p:nvPr/>
        </p:nvSpPr>
        <p:spPr>
          <a:xfrm>
            <a:off x="5520520" y="4423014"/>
            <a:ext cx="360000" cy="270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fr-CA" sz="1600" b="1" dirty="0" smtClean="0">
                <a:latin typeface="Arial" pitchFamily="34" charset="0"/>
                <a:cs typeface="Arial" pitchFamily="34" charset="0"/>
              </a:rPr>
              <a:t>6</a:t>
            </a:r>
            <a:endParaRPr lang="fr-CA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Ellipse 12"/>
          <p:cNvSpPr/>
          <p:nvPr/>
        </p:nvSpPr>
        <p:spPr>
          <a:xfrm>
            <a:off x="2074458" y="3370997"/>
            <a:ext cx="600502" cy="45037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sp>
        <p:nvSpPr>
          <p:cNvPr id="14" name="ZoneTexte 10"/>
          <p:cNvSpPr txBox="1">
            <a:spLocks noChangeArrowheads="1"/>
          </p:cNvSpPr>
          <p:nvPr/>
        </p:nvSpPr>
        <p:spPr bwMode="auto">
          <a:xfrm>
            <a:off x="4615220" y="1965678"/>
            <a:ext cx="32527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X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15" name="ZoneTexte 10"/>
          <p:cNvSpPr txBox="1">
            <a:spLocks noChangeArrowheads="1"/>
          </p:cNvSpPr>
          <p:nvPr/>
        </p:nvSpPr>
        <p:spPr bwMode="auto">
          <a:xfrm>
            <a:off x="5545542" y="2090790"/>
            <a:ext cx="32527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X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16" name="Ellipse 15"/>
          <p:cNvSpPr/>
          <p:nvPr/>
        </p:nvSpPr>
        <p:spPr>
          <a:xfrm>
            <a:off x="5406788" y="3343701"/>
            <a:ext cx="600502" cy="47767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sp>
        <p:nvSpPr>
          <p:cNvPr id="17" name="ZoneTexte 10"/>
          <p:cNvSpPr txBox="1">
            <a:spLocks noChangeArrowheads="1"/>
          </p:cNvSpPr>
          <p:nvPr/>
        </p:nvSpPr>
        <p:spPr bwMode="auto">
          <a:xfrm>
            <a:off x="2270079" y="3387322"/>
            <a:ext cx="30934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4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18" name="ZoneTexte 10"/>
          <p:cNvSpPr txBox="1">
            <a:spLocks noChangeArrowheads="1"/>
          </p:cNvSpPr>
          <p:nvPr/>
        </p:nvSpPr>
        <p:spPr bwMode="auto">
          <a:xfrm>
            <a:off x="5531893" y="3414616"/>
            <a:ext cx="322994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X</a:t>
            </a:r>
            <a:endParaRPr lang="fr-CA" sz="17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allAtOnce"/>
      <p:bldP spid="9" grpId="0" animBg="1"/>
      <p:bldP spid="10" grpId="0" animBg="1"/>
      <p:bldP spid="13" grpId="0" animBg="1"/>
      <p:bldP spid="16" grpId="0" animBg="1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3.1 - Début du match</a:t>
            </a:r>
            <a:endParaRPr lang="fr-CA" dirty="0"/>
          </a:p>
        </p:txBody>
      </p:sp>
      <p:sp>
        <p:nvSpPr>
          <p:cNvPr id="4" name="ZoneTexte 3"/>
          <p:cNvSpPr txBox="1">
            <a:spLocks noChangeArrowheads="1"/>
          </p:cNvSpPr>
          <p:nvPr/>
        </p:nvSpPr>
        <p:spPr bwMode="auto">
          <a:xfrm>
            <a:off x="457200" y="1475233"/>
            <a:ext cx="8362950" cy="1461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57188" indent="-357188">
              <a:spcAft>
                <a:spcPts val="600"/>
              </a:spcAft>
              <a:buFont typeface="Wingdings" pitchFamily="2" charset="2"/>
              <a:buChar char="Ø"/>
            </a:pPr>
            <a:r>
              <a:rPr lang="fr-CA" sz="2000" dirty="0" smtClean="0"/>
              <a:t>Obtenir les alignements et demander au 2</a:t>
            </a:r>
            <a:r>
              <a:rPr lang="fr-CA" sz="2000" baseline="30000" dirty="0" smtClean="0"/>
              <a:t>e</a:t>
            </a:r>
            <a:r>
              <a:rPr lang="fr-CA" sz="2000" dirty="0" smtClean="0"/>
              <a:t> arbitre de vous aider</a:t>
            </a:r>
          </a:p>
          <a:p>
            <a:pPr marL="357188" indent="-357188">
              <a:spcAft>
                <a:spcPts val="600"/>
              </a:spcAft>
              <a:buFont typeface="Wingdings" pitchFamily="2" charset="2"/>
              <a:buChar char="Ø"/>
            </a:pPr>
            <a:r>
              <a:rPr lang="fr-CA" sz="2000" dirty="0" smtClean="0"/>
              <a:t>Valider que tous les No de joueur soient inscrits sur la liste des participants</a:t>
            </a:r>
          </a:p>
          <a:p>
            <a:pPr marL="357188" indent="-357188">
              <a:spcAft>
                <a:spcPts val="600"/>
              </a:spcAft>
              <a:buFont typeface="Wingdings" pitchFamily="2" charset="2"/>
              <a:buChar char="Ø"/>
            </a:pPr>
            <a:r>
              <a:rPr lang="fr-CA" sz="1900" b="1" dirty="0" smtClean="0"/>
              <a:t>Apposer vos initiales au verso des alignements après ces 2 étapes</a:t>
            </a:r>
          </a:p>
        </p:txBody>
      </p:sp>
      <p:grpSp>
        <p:nvGrpSpPr>
          <p:cNvPr id="71" name="Groupe 70"/>
          <p:cNvGrpSpPr/>
          <p:nvPr/>
        </p:nvGrpSpPr>
        <p:grpSpPr>
          <a:xfrm>
            <a:off x="6402871" y="2994988"/>
            <a:ext cx="1760468" cy="3023152"/>
            <a:chOff x="6402871" y="2690189"/>
            <a:chExt cx="1760468" cy="3023152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402871" y="2690189"/>
              <a:ext cx="1719692" cy="3023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5" name="ZoneTexte 10"/>
            <p:cNvSpPr txBox="1">
              <a:spLocks noChangeArrowheads="1"/>
            </p:cNvSpPr>
            <p:nvPr/>
          </p:nvSpPr>
          <p:spPr bwMode="auto">
            <a:xfrm>
              <a:off x="6844747" y="3367442"/>
              <a:ext cx="131859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fr-CA" b="1" dirty="0" smtClean="0">
                  <a:solidFill>
                    <a:srgbClr val="C00000"/>
                  </a:solidFill>
                </a:rPr>
                <a:t> U S A   9</a:t>
              </a:r>
              <a:endParaRPr lang="fr-CA" b="1" dirty="0">
                <a:solidFill>
                  <a:srgbClr val="C00000"/>
                </a:solidFill>
              </a:endParaRPr>
            </a:p>
          </p:txBody>
        </p:sp>
        <p:sp>
          <p:nvSpPr>
            <p:cNvPr id="66" name="ZoneTexte 10"/>
            <p:cNvSpPr txBox="1">
              <a:spLocks noChangeArrowheads="1"/>
            </p:cNvSpPr>
            <p:nvPr/>
          </p:nvSpPr>
          <p:spPr bwMode="auto">
            <a:xfrm>
              <a:off x="6506818" y="4076433"/>
              <a:ext cx="155050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fr-CA" b="1" dirty="0" smtClean="0">
                  <a:solidFill>
                    <a:srgbClr val="C00000"/>
                  </a:solidFill>
                </a:rPr>
                <a:t>  5      2     16</a:t>
              </a:r>
              <a:endParaRPr lang="fr-CA" b="1" dirty="0">
                <a:solidFill>
                  <a:srgbClr val="C00000"/>
                </a:solidFill>
              </a:endParaRPr>
            </a:p>
          </p:txBody>
        </p:sp>
        <p:sp>
          <p:nvSpPr>
            <p:cNvPr id="67" name="ZoneTexte 10"/>
            <p:cNvSpPr txBox="1">
              <a:spLocks noChangeArrowheads="1"/>
            </p:cNvSpPr>
            <p:nvPr/>
          </p:nvSpPr>
          <p:spPr bwMode="auto">
            <a:xfrm>
              <a:off x="6500189" y="4705912"/>
              <a:ext cx="155050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fr-CA" b="1" dirty="0" smtClean="0">
                  <a:solidFill>
                    <a:srgbClr val="C00000"/>
                  </a:solidFill>
                </a:rPr>
                <a:t>   1    18     4</a:t>
              </a:r>
              <a:endParaRPr lang="fr-CA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70" name="Groupe 69"/>
          <p:cNvGrpSpPr/>
          <p:nvPr/>
        </p:nvGrpSpPr>
        <p:grpSpPr>
          <a:xfrm>
            <a:off x="851230" y="2994988"/>
            <a:ext cx="1833354" cy="3023152"/>
            <a:chOff x="851230" y="2690189"/>
            <a:chExt cx="1833354" cy="3023152"/>
          </a:xfrm>
        </p:grpSpPr>
        <p:pic>
          <p:nvPicPr>
            <p:cNvPr id="53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51230" y="2690189"/>
              <a:ext cx="1719692" cy="3023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4" name="ZoneTexte 10"/>
            <p:cNvSpPr txBox="1">
              <a:spLocks noChangeArrowheads="1"/>
            </p:cNvSpPr>
            <p:nvPr/>
          </p:nvSpPr>
          <p:spPr bwMode="auto">
            <a:xfrm>
              <a:off x="1279853" y="3374068"/>
              <a:ext cx="140473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fr-CA" b="1" dirty="0" smtClean="0">
                  <a:solidFill>
                    <a:srgbClr val="C00000"/>
                  </a:solidFill>
                </a:rPr>
                <a:t> C A N  18</a:t>
              </a:r>
              <a:endParaRPr lang="fr-CA" b="1" dirty="0">
                <a:solidFill>
                  <a:srgbClr val="C00000"/>
                </a:solidFill>
              </a:endParaRPr>
            </a:p>
          </p:txBody>
        </p:sp>
        <p:sp>
          <p:nvSpPr>
            <p:cNvPr id="68" name="ZoneTexte 10"/>
            <p:cNvSpPr txBox="1">
              <a:spLocks noChangeArrowheads="1"/>
            </p:cNvSpPr>
            <p:nvPr/>
          </p:nvSpPr>
          <p:spPr bwMode="auto">
            <a:xfrm>
              <a:off x="968428" y="4043302"/>
              <a:ext cx="155050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fr-CA" b="1" dirty="0" smtClean="0">
                  <a:solidFill>
                    <a:srgbClr val="C00000"/>
                  </a:solidFill>
                </a:rPr>
                <a:t>  3      9     17</a:t>
              </a:r>
              <a:endParaRPr lang="fr-CA" b="1" dirty="0">
                <a:solidFill>
                  <a:srgbClr val="C00000"/>
                </a:solidFill>
              </a:endParaRPr>
            </a:p>
          </p:txBody>
        </p:sp>
        <p:sp>
          <p:nvSpPr>
            <p:cNvPr id="69" name="ZoneTexte 10"/>
            <p:cNvSpPr txBox="1">
              <a:spLocks noChangeArrowheads="1"/>
            </p:cNvSpPr>
            <p:nvPr/>
          </p:nvSpPr>
          <p:spPr bwMode="auto">
            <a:xfrm>
              <a:off x="961799" y="4672781"/>
              <a:ext cx="155050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fr-CA" b="1" dirty="0" smtClean="0">
                  <a:solidFill>
                    <a:srgbClr val="C00000"/>
                  </a:solidFill>
                </a:rPr>
                <a:t>  7      5     13</a:t>
              </a:r>
              <a:endParaRPr lang="fr-CA" b="1" dirty="0">
                <a:solidFill>
                  <a:srgbClr val="C00000"/>
                </a:solidFill>
              </a:endParaRPr>
            </a:p>
          </p:txBody>
        </p:sp>
      </p:grpSp>
      <p:cxnSp>
        <p:nvCxnSpPr>
          <p:cNvPr id="74" name="Connecteur droit avec flèche 73"/>
          <p:cNvCxnSpPr/>
          <p:nvPr/>
        </p:nvCxnSpPr>
        <p:spPr>
          <a:xfrm>
            <a:off x="2088106" y="3184477"/>
            <a:ext cx="1023583" cy="327546"/>
          </a:xfrm>
          <a:prstGeom prst="straightConnector1">
            <a:avLst/>
          </a:prstGeom>
          <a:noFill/>
          <a:ln w="28575">
            <a:solidFill>
              <a:srgbClr val="0070C0"/>
            </a:solidFill>
            <a:tailEnd type="arrow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78" name="Connecteur droit avec flèche 77"/>
          <p:cNvCxnSpPr/>
          <p:nvPr/>
        </p:nvCxnSpPr>
        <p:spPr>
          <a:xfrm flipH="1">
            <a:off x="6018269" y="3171225"/>
            <a:ext cx="900751" cy="341194"/>
          </a:xfrm>
          <a:prstGeom prst="straightConnector1">
            <a:avLst/>
          </a:prstGeom>
          <a:noFill/>
          <a:ln w="28575">
            <a:solidFill>
              <a:srgbClr val="0070C0"/>
            </a:solidFill>
            <a:tailEnd type="arrow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0687" y="2994988"/>
            <a:ext cx="2666082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ZoneTexte 3"/>
          <p:cNvSpPr txBox="1">
            <a:spLocks noChangeArrowheads="1"/>
          </p:cNvSpPr>
          <p:nvPr/>
        </p:nvSpPr>
        <p:spPr bwMode="auto">
          <a:xfrm>
            <a:off x="457200" y="1700213"/>
            <a:ext cx="83629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57188" indent="-357188">
              <a:buFont typeface="Wingdings" pitchFamily="2" charset="2"/>
              <a:buChar char="Ø"/>
            </a:pPr>
            <a:r>
              <a:rPr lang="fr-CA" sz="2000" dirty="0" smtClean="0"/>
              <a:t>Inscrire les No des joueurs sur la ligne « Formation de départ »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3.2 - Début du match</a:t>
            </a:r>
            <a:endParaRPr lang="fr-CA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029" y="2829994"/>
            <a:ext cx="8777552" cy="2460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ZoneTexte 10"/>
          <p:cNvSpPr txBox="1">
            <a:spLocks noChangeArrowheads="1"/>
          </p:cNvSpPr>
          <p:nvPr/>
        </p:nvSpPr>
        <p:spPr bwMode="auto">
          <a:xfrm>
            <a:off x="3603011" y="2902115"/>
            <a:ext cx="818862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U S A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7" name="ZoneTexte 10"/>
          <p:cNvSpPr txBox="1">
            <a:spLocks noChangeArrowheads="1"/>
          </p:cNvSpPr>
          <p:nvPr/>
        </p:nvSpPr>
        <p:spPr bwMode="auto">
          <a:xfrm>
            <a:off x="6116474" y="2904391"/>
            <a:ext cx="818862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C A N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14" name="ZoneTexte 10"/>
          <p:cNvSpPr txBox="1">
            <a:spLocks noChangeArrowheads="1"/>
          </p:cNvSpPr>
          <p:nvPr/>
        </p:nvSpPr>
        <p:spPr bwMode="auto">
          <a:xfrm>
            <a:off x="4615220" y="2836151"/>
            <a:ext cx="32527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X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15" name="ZoneTexte 10"/>
          <p:cNvSpPr txBox="1">
            <a:spLocks noChangeArrowheads="1"/>
          </p:cNvSpPr>
          <p:nvPr/>
        </p:nvSpPr>
        <p:spPr bwMode="auto">
          <a:xfrm>
            <a:off x="5545542" y="2961263"/>
            <a:ext cx="32527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X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17" name="ZoneTexte 10"/>
          <p:cNvSpPr txBox="1">
            <a:spLocks noChangeArrowheads="1"/>
          </p:cNvSpPr>
          <p:nvPr/>
        </p:nvSpPr>
        <p:spPr bwMode="auto">
          <a:xfrm>
            <a:off x="2270079" y="4271443"/>
            <a:ext cx="30934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4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18" name="ZoneTexte 10"/>
          <p:cNvSpPr txBox="1">
            <a:spLocks noChangeArrowheads="1"/>
          </p:cNvSpPr>
          <p:nvPr/>
        </p:nvSpPr>
        <p:spPr bwMode="auto">
          <a:xfrm>
            <a:off x="5531893" y="4298737"/>
            <a:ext cx="322994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X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19" name="Flèche droite 18"/>
          <p:cNvSpPr/>
          <p:nvPr/>
        </p:nvSpPr>
        <p:spPr>
          <a:xfrm>
            <a:off x="247650" y="3487675"/>
            <a:ext cx="476250" cy="228600"/>
          </a:xfrm>
          <a:prstGeom prst="rightArrow">
            <a:avLst>
              <a:gd name="adj1" fmla="val 36087"/>
              <a:gd name="adj2" fmla="val 50000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20" name="ZoneTexte 10"/>
          <p:cNvSpPr txBox="1">
            <a:spLocks noChangeArrowheads="1"/>
          </p:cNvSpPr>
          <p:nvPr/>
        </p:nvSpPr>
        <p:spPr bwMode="auto">
          <a:xfrm>
            <a:off x="2321168" y="3442093"/>
            <a:ext cx="2715065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4    16    2      5     1    18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39" name="ZoneTexte 10"/>
          <p:cNvSpPr txBox="1">
            <a:spLocks noChangeArrowheads="1"/>
          </p:cNvSpPr>
          <p:nvPr/>
        </p:nvSpPr>
        <p:spPr bwMode="auto">
          <a:xfrm>
            <a:off x="5582527" y="3442093"/>
            <a:ext cx="2715065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13    17    9      3     7     5</a:t>
            </a:r>
            <a:endParaRPr lang="fr-CA" sz="1700" b="1" dirty="0">
              <a:solidFill>
                <a:srgbClr val="C00000"/>
              </a:solidFill>
            </a:endParaRPr>
          </a:p>
        </p:txBody>
      </p:sp>
      <p:pic>
        <p:nvPicPr>
          <p:cNvPr id="4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7900" y="4366857"/>
            <a:ext cx="1433977" cy="2407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0624" y="4366858"/>
            <a:ext cx="1507246" cy="2491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uiExpand="1" build="allAtOnce"/>
      <p:bldP spid="19" grpId="0" animBg="1"/>
      <p:bldP spid="20" grpId="0"/>
      <p:bldP spid="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ZoneTexte 3"/>
          <p:cNvSpPr txBox="1">
            <a:spLocks noChangeArrowheads="1"/>
          </p:cNvSpPr>
          <p:nvPr/>
        </p:nvSpPr>
        <p:spPr bwMode="auto">
          <a:xfrm>
            <a:off x="457200" y="1700213"/>
            <a:ext cx="836295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57188" indent="-357188">
              <a:buFont typeface="Wingdings" pitchFamily="2" charset="2"/>
              <a:buChar char="Ø"/>
            </a:pPr>
            <a:r>
              <a:rPr lang="fr-CA" sz="2000" dirty="0" smtClean="0"/>
              <a:t>Inscrire le No du Libéro </a:t>
            </a:r>
            <a:br>
              <a:rPr lang="fr-CA" sz="2000" dirty="0" smtClean="0"/>
            </a:br>
            <a:r>
              <a:rPr lang="fr-CA" i="1" dirty="0" smtClean="0"/>
              <a:t>* s’il n’y a pas de case à cet effet, voir diapo suivante</a:t>
            </a:r>
          </a:p>
          <a:p>
            <a:pPr marL="357188" indent="-357188">
              <a:buFont typeface="Wingdings" pitchFamily="2" charset="2"/>
              <a:buChar char="Ø"/>
            </a:pPr>
            <a:r>
              <a:rPr lang="fr-CA" sz="2000" dirty="0" smtClean="0"/>
              <a:t>Inscrire le temps réel de début du set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3.3 - Début du match</a:t>
            </a:r>
            <a:endParaRPr lang="fr-CA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029" y="2835132"/>
            <a:ext cx="8777552" cy="2460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ZoneTexte 10"/>
          <p:cNvSpPr txBox="1">
            <a:spLocks noChangeArrowheads="1"/>
          </p:cNvSpPr>
          <p:nvPr/>
        </p:nvSpPr>
        <p:spPr bwMode="auto">
          <a:xfrm>
            <a:off x="3603011" y="2907253"/>
            <a:ext cx="818862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U S A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7" name="ZoneTexte 10"/>
          <p:cNvSpPr txBox="1">
            <a:spLocks noChangeArrowheads="1"/>
          </p:cNvSpPr>
          <p:nvPr/>
        </p:nvSpPr>
        <p:spPr bwMode="auto">
          <a:xfrm>
            <a:off x="6116474" y="2909529"/>
            <a:ext cx="818862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C A N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14" name="ZoneTexte 10"/>
          <p:cNvSpPr txBox="1">
            <a:spLocks noChangeArrowheads="1"/>
          </p:cNvSpPr>
          <p:nvPr/>
        </p:nvSpPr>
        <p:spPr bwMode="auto">
          <a:xfrm>
            <a:off x="4615220" y="2854937"/>
            <a:ext cx="32527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X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15" name="ZoneTexte 10"/>
          <p:cNvSpPr txBox="1">
            <a:spLocks noChangeArrowheads="1"/>
          </p:cNvSpPr>
          <p:nvPr/>
        </p:nvSpPr>
        <p:spPr bwMode="auto">
          <a:xfrm>
            <a:off x="5545542" y="2980049"/>
            <a:ext cx="32527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X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17" name="ZoneTexte 10"/>
          <p:cNvSpPr txBox="1">
            <a:spLocks noChangeArrowheads="1"/>
          </p:cNvSpPr>
          <p:nvPr/>
        </p:nvSpPr>
        <p:spPr bwMode="auto">
          <a:xfrm>
            <a:off x="2270079" y="4276581"/>
            <a:ext cx="30934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4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18" name="ZoneTexte 10"/>
          <p:cNvSpPr txBox="1">
            <a:spLocks noChangeArrowheads="1"/>
          </p:cNvSpPr>
          <p:nvPr/>
        </p:nvSpPr>
        <p:spPr bwMode="auto">
          <a:xfrm>
            <a:off x="5531893" y="4303875"/>
            <a:ext cx="322994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X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19" name="Flèche droite 18"/>
          <p:cNvSpPr/>
          <p:nvPr/>
        </p:nvSpPr>
        <p:spPr>
          <a:xfrm>
            <a:off x="1665632" y="2936222"/>
            <a:ext cx="476250" cy="228600"/>
          </a:xfrm>
          <a:prstGeom prst="rightArrow">
            <a:avLst>
              <a:gd name="adj1" fmla="val 36087"/>
              <a:gd name="adj2" fmla="val 50000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20" name="ZoneTexte 10"/>
          <p:cNvSpPr txBox="1">
            <a:spLocks noChangeArrowheads="1"/>
          </p:cNvSpPr>
          <p:nvPr/>
        </p:nvSpPr>
        <p:spPr bwMode="auto">
          <a:xfrm>
            <a:off x="2321168" y="3447231"/>
            <a:ext cx="2715065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4    16    2      5     1    18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39" name="ZoneTexte 10"/>
          <p:cNvSpPr txBox="1">
            <a:spLocks noChangeArrowheads="1"/>
          </p:cNvSpPr>
          <p:nvPr/>
        </p:nvSpPr>
        <p:spPr bwMode="auto">
          <a:xfrm>
            <a:off x="5582527" y="3447231"/>
            <a:ext cx="2715065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13    17    9      3     7     5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25" name="ZoneTexte 10"/>
          <p:cNvSpPr txBox="1">
            <a:spLocks noChangeArrowheads="1"/>
          </p:cNvSpPr>
          <p:nvPr/>
        </p:nvSpPr>
        <p:spPr bwMode="auto">
          <a:xfrm>
            <a:off x="2595352" y="2901817"/>
            <a:ext cx="8188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19 00</a:t>
            </a:r>
            <a:endParaRPr lang="fr-CA" sz="1400" b="1" dirty="0">
              <a:solidFill>
                <a:srgbClr val="C00000"/>
              </a:solidFill>
            </a:endParaRPr>
          </a:p>
        </p:txBody>
      </p:sp>
      <p:cxnSp>
        <p:nvCxnSpPr>
          <p:cNvPr id="27" name="Connecteur en angle 26"/>
          <p:cNvCxnSpPr/>
          <p:nvPr/>
        </p:nvCxnSpPr>
        <p:spPr>
          <a:xfrm rot="16200000" flipH="1">
            <a:off x="3623162" y="3192171"/>
            <a:ext cx="3009802" cy="478137"/>
          </a:xfrm>
          <a:prstGeom prst="bentConnector3">
            <a:avLst>
              <a:gd name="adj1" fmla="val 581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cteur en angle 40"/>
          <p:cNvCxnSpPr>
            <a:endCxn id="46" idx="0"/>
          </p:cNvCxnSpPr>
          <p:nvPr/>
        </p:nvCxnSpPr>
        <p:spPr>
          <a:xfrm>
            <a:off x="3645408" y="1938528"/>
            <a:ext cx="5085482" cy="3019450"/>
          </a:xfrm>
          <a:prstGeom prst="bentConnector2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ZoneTexte 10"/>
          <p:cNvSpPr txBox="1">
            <a:spLocks noChangeArrowheads="1"/>
          </p:cNvSpPr>
          <p:nvPr/>
        </p:nvSpPr>
        <p:spPr bwMode="auto">
          <a:xfrm>
            <a:off x="5203517" y="4951352"/>
            <a:ext cx="441910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9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46" name="ZoneTexte 10"/>
          <p:cNvSpPr txBox="1">
            <a:spLocks noChangeArrowheads="1"/>
          </p:cNvSpPr>
          <p:nvPr/>
        </p:nvSpPr>
        <p:spPr bwMode="auto">
          <a:xfrm>
            <a:off x="8509935" y="4957978"/>
            <a:ext cx="441910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18</a:t>
            </a:r>
            <a:endParaRPr lang="fr-CA" sz="1700" b="1" dirty="0">
              <a:solidFill>
                <a:srgbClr val="C00000"/>
              </a:solidFill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7900" y="4366857"/>
            <a:ext cx="1433977" cy="2407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0624" y="4366858"/>
            <a:ext cx="1507246" cy="2491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uiExpand="1" build="allAtOnce"/>
      <p:bldP spid="19" grpId="0" animBg="1"/>
      <p:bldP spid="25" grpId="0"/>
      <p:bldP spid="45" grpId="0"/>
      <p:bldP spid="4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ZoneTexte 3"/>
          <p:cNvSpPr txBox="1">
            <a:spLocks noChangeArrowheads="1"/>
          </p:cNvSpPr>
          <p:nvPr/>
        </p:nvSpPr>
        <p:spPr bwMode="auto">
          <a:xfrm>
            <a:off x="457200" y="1700213"/>
            <a:ext cx="836295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57188" indent="-357188">
              <a:buFont typeface="Wingdings" pitchFamily="2" charset="2"/>
              <a:buChar char="Ø"/>
            </a:pPr>
            <a:r>
              <a:rPr lang="fr-CA" sz="2000" dirty="0" smtClean="0"/>
              <a:t>Inscrire le Libéro dans la case remarque,</a:t>
            </a:r>
            <a:br>
              <a:rPr lang="fr-CA" sz="2000" dirty="0" smtClean="0"/>
            </a:br>
            <a:r>
              <a:rPr lang="fr-CA" sz="2000" dirty="0" smtClean="0"/>
              <a:t>s’il n’y a pas de case sous TM.</a:t>
            </a:r>
          </a:p>
          <a:p>
            <a:pPr marL="357188" indent="-357188">
              <a:buFont typeface="Wingdings" pitchFamily="2" charset="2"/>
              <a:buChar char="Ø"/>
            </a:pPr>
            <a:r>
              <a:rPr lang="fr-CA" sz="2000" dirty="0" smtClean="0"/>
              <a:t>À chaque set, on vient ajouter le No du set joué correspondant </a:t>
            </a:r>
          </a:p>
          <a:p>
            <a:pPr marL="357188" indent="-357188">
              <a:buFont typeface="Wingdings" pitchFamily="2" charset="2"/>
              <a:buChar char="Ø"/>
            </a:pPr>
            <a:r>
              <a:rPr lang="fr-CA" sz="2000" dirty="0" smtClean="0"/>
              <a:t>S’il y a un changement de libéro, on ajoute une ligne sans fermer la parenthèse précédente, car ce joueur pourrait revenir plus tard.</a:t>
            </a:r>
          </a:p>
          <a:p>
            <a:pPr marL="357188" indent="-357188">
              <a:buFont typeface="Wingdings" pitchFamily="2" charset="2"/>
              <a:buChar char="Ø"/>
            </a:pPr>
            <a:r>
              <a:rPr lang="fr-CA" sz="2000" dirty="0" smtClean="0"/>
              <a:t>On poursuit ainsi pour les autres sets</a:t>
            </a:r>
          </a:p>
          <a:p>
            <a:pPr marL="357188" indent="-357188">
              <a:buFont typeface="Wingdings" pitchFamily="2" charset="2"/>
              <a:buChar char="Ø"/>
            </a:pPr>
            <a:r>
              <a:rPr lang="fr-CA" sz="2000" dirty="0" smtClean="0"/>
              <a:t>À la fin du match, on fermera les parenthèses</a:t>
            </a:r>
            <a:endParaRPr lang="fr-CA" dirty="0" smtClean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3.4 - Début du match</a:t>
            </a:r>
            <a:endParaRPr lang="fr-C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0920" y="4334015"/>
            <a:ext cx="7687167" cy="1166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ZoneTexte 10"/>
          <p:cNvSpPr txBox="1">
            <a:spLocks noChangeArrowheads="1"/>
          </p:cNvSpPr>
          <p:nvPr/>
        </p:nvSpPr>
        <p:spPr bwMode="auto">
          <a:xfrm>
            <a:off x="2252929" y="4375277"/>
            <a:ext cx="2387310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Libéro A : #9 (set 1</a:t>
            </a:r>
          </a:p>
        </p:txBody>
      </p:sp>
      <p:sp>
        <p:nvSpPr>
          <p:cNvPr id="26" name="ZoneTexte 10"/>
          <p:cNvSpPr txBox="1">
            <a:spLocks noChangeArrowheads="1"/>
          </p:cNvSpPr>
          <p:nvPr/>
        </p:nvSpPr>
        <p:spPr bwMode="auto">
          <a:xfrm>
            <a:off x="2252929" y="4609565"/>
            <a:ext cx="6017614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Libéro A : #5 (set 2</a:t>
            </a:r>
          </a:p>
        </p:txBody>
      </p:sp>
      <p:sp>
        <p:nvSpPr>
          <p:cNvPr id="28" name="ZoneTexte 10"/>
          <p:cNvSpPr txBox="1">
            <a:spLocks noChangeArrowheads="1"/>
          </p:cNvSpPr>
          <p:nvPr/>
        </p:nvSpPr>
        <p:spPr bwMode="auto">
          <a:xfrm>
            <a:off x="5039343" y="4377552"/>
            <a:ext cx="3190257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Libéro B : #18 (set 1</a:t>
            </a:r>
          </a:p>
        </p:txBody>
      </p:sp>
      <p:sp>
        <p:nvSpPr>
          <p:cNvPr id="29" name="ZoneTexte 10"/>
          <p:cNvSpPr txBox="1">
            <a:spLocks noChangeArrowheads="1"/>
          </p:cNvSpPr>
          <p:nvPr/>
        </p:nvSpPr>
        <p:spPr bwMode="auto">
          <a:xfrm flipH="1">
            <a:off x="4367278" y="4378291"/>
            <a:ext cx="232013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)</a:t>
            </a:r>
          </a:p>
        </p:txBody>
      </p:sp>
      <p:sp>
        <p:nvSpPr>
          <p:cNvPr id="30" name="ZoneTexte 10"/>
          <p:cNvSpPr txBox="1">
            <a:spLocks noChangeArrowheads="1"/>
          </p:cNvSpPr>
          <p:nvPr/>
        </p:nvSpPr>
        <p:spPr bwMode="auto">
          <a:xfrm flipH="1">
            <a:off x="4219422" y="4586821"/>
            <a:ext cx="232013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)</a:t>
            </a:r>
          </a:p>
        </p:txBody>
      </p:sp>
      <p:sp>
        <p:nvSpPr>
          <p:cNvPr id="31" name="ZoneTexte 10"/>
          <p:cNvSpPr txBox="1">
            <a:spLocks noChangeArrowheads="1"/>
          </p:cNvSpPr>
          <p:nvPr/>
        </p:nvSpPr>
        <p:spPr bwMode="auto">
          <a:xfrm flipH="1">
            <a:off x="7582884" y="4357084"/>
            <a:ext cx="232013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)</a:t>
            </a:r>
          </a:p>
        </p:txBody>
      </p:sp>
      <p:sp>
        <p:nvSpPr>
          <p:cNvPr id="32" name="ZoneTexte 10"/>
          <p:cNvSpPr txBox="1">
            <a:spLocks noChangeArrowheads="1"/>
          </p:cNvSpPr>
          <p:nvPr/>
        </p:nvSpPr>
        <p:spPr bwMode="auto">
          <a:xfrm flipH="1">
            <a:off x="7096258" y="4373777"/>
            <a:ext cx="389521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,2</a:t>
            </a:r>
          </a:p>
        </p:txBody>
      </p:sp>
      <p:sp>
        <p:nvSpPr>
          <p:cNvPr id="33" name="ZoneTexte 10"/>
          <p:cNvSpPr txBox="1">
            <a:spLocks noChangeArrowheads="1"/>
          </p:cNvSpPr>
          <p:nvPr/>
        </p:nvSpPr>
        <p:spPr bwMode="auto">
          <a:xfrm flipH="1">
            <a:off x="7357725" y="4375282"/>
            <a:ext cx="427648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,3</a:t>
            </a:r>
          </a:p>
        </p:txBody>
      </p:sp>
      <p:sp>
        <p:nvSpPr>
          <p:cNvPr id="35" name="ZoneTexte 10"/>
          <p:cNvSpPr txBox="1">
            <a:spLocks noChangeArrowheads="1"/>
          </p:cNvSpPr>
          <p:nvPr/>
        </p:nvSpPr>
        <p:spPr bwMode="auto">
          <a:xfrm flipH="1">
            <a:off x="4160273" y="4376789"/>
            <a:ext cx="427648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,3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uiExpand="1" build="allAtOnce"/>
      <p:bldP spid="24" grpId="0"/>
      <p:bldP spid="26" grpId="0"/>
      <p:bldP spid="28" grpId="0"/>
      <p:bldP spid="29" grpId="0"/>
      <p:bldP spid="30" grpId="0"/>
      <p:bldP spid="31" grpId="0"/>
      <p:bldP spid="32" grpId="0"/>
      <p:bldP spid="33" grpId="0"/>
      <p:bldP spid="3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A" dirty="0" smtClean="0"/>
              <a:t>Responsabilités pendant le match - 1</a:t>
            </a:r>
            <a:endParaRPr lang="fr-CA" dirty="0"/>
          </a:p>
        </p:txBody>
      </p:sp>
      <p:sp>
        <p:nvSpPr>
          <p:cNvPr id="3" name="Rectangle 2"/>
          <p:cNvSpPr/>
          <p:nvPr/>
        </p:nvSpPr>
        <p:spPr>
          <a:xfrm>
            <a:off x="457200" y="1700213"/>
            <a:ext cx="821634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7188" indent="-357188">
              <a:spcAft>
                <a:spcPts val="1200"/>
              </a:spcAft>
              <a:buFont typeface="Wingdings" pitchFamily="2" charset="2"/>
              <a:buChar char="Ø"/>
            </a:pPr>
            <a:r>
              <a:rPr lang="fr-CA" sz="2400" dirty="0" smtClean="0"/>
              <a:t>Inscrire les points</a:t>
            </a:r>
          </a:p>
          <a:p>
            <a:pPr marL="357188" indent="-357188">
              <a:spcAft>
                <a:spcPts val="1200"/>
              </a:spcAft>
              <a:buFont typeface="Wingdings" pitchFamily="2" charset="2"/>
              <a:buChar char="Ø"/>
            </a:pPr>
            <a:r>
              <a:rPr lang="fr-CA" sz="2400" dirty="0" smtClean="0"/>
              <a:t>Contrôler l’ordre de service et en cas d’erreur le signaler</a:t>
            </a:r>
            <a:br>
              <a:rPr lang="fr-CA" sz="2400" dirty="0" smtClean="0"/>
            </a:br>
            <a:r>
              <a:rPr lang="fr-CA" sz="2400" dirty="0" smtClean="0"/>
              <a:t>au 2</a:t>
            </a:r>
            <a:r>
              <a:rPr lang="fr-CA" sz="2400" baseline="30000" dirty="0" smtClean="0"/>
              <a:t>e</a:t>
            </a:r>
            <a:r>
              <a:rPr lang="fr-CA" sz="2400" dirty="0" smtClean="0"/>
              <a:t> arbitre tout de suite après l’exécution du service</a:t>
            </a:r>
          </a:p>
          <a:p>
            <a:pPr marL="357188" indent="-357188">
              <a:spcAft>
                <a:spcPts val="1200"/>
              </a:spcAft>
              <a:buFont typeface="Wingdings" pitchFamily="2" charset="2"/>
              <a:buChar char="Ø"/>
            </a:pPr>
            <a:r>
              <a:rPr lang="fr-CA" sz="2400" dirty="0" smtClean="0"/>
              <a:t>Annoncer les demandes de remplacements</a:t>
            </a:r>
            <a:br>
              <a:rPr lang="fr-CA" sz="2400" dirty="0" smtClean="0"/>
            </a:br>
            <a:r>
              <a:rPr lang="fr-CA" sz="2400" dirty="0" smtClean="0"/>
              <a:t>(à l’aide du « </a:t>
            </a:r>
            <a:r>
              <a:rPr lang="fr-CA" sz="2400" dirty="0" err="1" smtClean="0"/>
              <a:t>buzzer</a:t>
            </a:r>
            <a:r>
              <a:rPr lang="fr-CA" sz="2400" dirty="0" smtClean="0"/>
              <a:t> ») et contrôler leur nombre</a:t>
            </a:r>
          </a:p>
          <a:p>
            <a:pPr marL="357188" indent="-357188">
              <a:spcAft>
                <a:spcPts val="1200"/>
              </a:spcAft>
              <a:buFont typeface="Wingdings" pitchFamily="2" charset="2"/>
              <a:buChar char="Ø"/>
            </a:pPr>
            <a:r>
              <a:rPr lang="fr-CA" sz="2400" dirty="0" smtClean="0"/>
              <a:t>Inscrire les remplacements et les temps-morts sur la feuille de match et informer le 2</a:t>
            </a:r>
            <a:r>
              <a:rPr lang="fr-CA" sz="2400" baseline="30000" dirty="0" smtClean="0"/>
              <a:t>e</a:t>
            </a:r>
            <a:r>
              <a:rPr lang="fr-CA" sz="2400" dirty="0" smtClean="0"/>
              <a:t> arbitre de leur nombre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A" dirty="0" smtClean="0"/>
              <a:t>Responsabilités pendant le match - 2</a:t>
            </a:r>
            <a:endParaRPr lang="fr-CA" dirty="0"/>
          </a:p>
        </p:txBody>
      </p:sp>
      <p:sp>
        <p:nvSpPr>
          <p:cNvPr id="3" name="Rectangle 2"/>
          <p:cNvSpPr/>
          <p:nvPr/>
        </p:nvSpPr>
        <p:spPr>
          <a:xfrm>
            <a:off x="457200" y="1700213"/>
            <a:ext cx="8216348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7188" indent="-357188">
              <a:spcAft>
                <a:spcPts val="1200"/>
              </a:spcAft>
              <a:buFont typeface="Wingdings" pitchFamily="2" charset="2"/>
              <a:buChar char="Ø"/>
            </a:pPr>
            <a:r>
              <a:rPr lang="fr-CA" sz="2400" dirty="0" smtClean="0"/>
              <a:t>Informer les arbitres de la fin des sets</a:t>
            </a:r>
          </a:p>
          <a:p>
            <a:pPr marL="357188" indent="-357188">
              <a:spcAft>
                <a:spcPts val="1200"/>
              </a:spcAft>
              <a:buFont typeface="Wingdings" pitchFamily="2" charset="2"/>
              <a:buChar char="Ø"/>
            </a:pPr>
            <a:r>
              <a:rPr lang="fr-CA" sz="2400" dirty="0" smtClean="0"/>
              <a:t>Informer les arbitres lorsque le 8</a:t>
            </a:r>
            <a:r>
              <a:rPr lang="fr-CA" sz="2400" baseline="30000" dirty="0" smtClean="0"/>
              <a:t>e</a:t>
            </a:r>
            <a:r>
              <a:rPr lang="fr-CA" sz="2400" dirty="0" smtClean="0"/>
              <a:t> point est atteint</a:t>
            </a:r>
            <a:br>
              <a:rPr lang="fr-CA" sz="2400" dirty="0" smtClean="0"/>
            </a:br>
            <a:r>
              <a:rPr lang="fr-CA" sz="2400" dirty="0" smtClean="0"/>
              <a:t>au set décisif</a:t>
            </a:r>
          </a:p>
          <a:p>
            <a:pPr marL="357188" indent="-357188">
              <a:spcAft>
                <a:spcPts val="1200"/>
              </a:spcAft>
              <a:buFont typeface="Wingdings" pitchFamily="2" charset="2"/>
              <a:buChar char="Ø"/>
            </a:pPr>
            <a:r>
              <a:rPr lang="fr-CA" sz="2400" dirty="0" smtClean="0"/>
              <a:t>Inscrire les sanctions	</a:t>
            </a:r>
          </a:p>
          <a:p>
            <a:pPr marL="357188" indent="-357188">
              <a:spcAft>
                <a:spcPts val="1200"/>
              </a:spcAft>
              <a:buFont typeface="Wingdings" pitchFamily="2" charset="2"/>
              <a:buChar char="Ø"/>
            </a:pPr>
            <a:r>
              <a:rPr lang="fr-CA" sz="2400" dirty="0" smtClean="0"/>
              <a:t>Inscrire tous événements qui seraient demandés par le</a:t>
            </a:r>
            <a:br>
              <a:rPr lang="fr-CA" sz="2400" dirty="0" smtClean="0"/>
            </a:br>
            <a:r>
              <a:rPr lang="fr-CA" sz="2400" dirty="0" smtClean="0"/>
              <a:t>2</a:t>
            </a:r>
            <a:r>
              <a:rPr lang="fr-CA" sz="2400" baseline="30000" dirty="0" smtClean="0"/>
              <a:t>e</a:t>
            </a:r>
            <a:r>
              <a:rPr lang="fr-CA" sz="2400" dirty="0" smtClean="0"/>
              <a:t> arbitre (comme les remplacements exceptionnels, interruption prolongée…)</a:t>
            </a:r>
          </a:p>
          <a:p>
            <a:pPr marL="357188" indent="-357188">
              <a:spcAft>
                <a:spcPts val="1200"/>
              </a:spcAft>
              <a:buFont typeface="Wingdings" pitchFamily="2" charset="2"/>
              <a:buChar char="Ø"/>
            </a:pPr>
            <a:r>
              <a:rPr lang="fr-CA" sz="2400" dirty="0" smtClean="0"/>
              <a:t>Contrôler l’intervalle entre les sets (3 minutes)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ZoneTexte 3"/>
          <p:cNvSpPr txBox="1">
            <a:spLocks noChangeArrowheads="1"/>
          </p:cNvSpPr>
          <p:nvPr/>
        </p:nvSpPr>
        <p:spPr bwMode="auto">
          <a:xfrm>
            <a:off x="457200" y="1700213"/>
            <a:ext cx="8362950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fr-CA" sz="1900" dirty="0" smtClean="0"/>
              <a:t>POINT : Inscrire le point en biffant le point « </a:t>
            </a:r>
            <a:r>
              <a:rPr lang="fr-CA" sz="1900" b="1" dirty="0" smtClean="0">
                <a:solidFill>
                  <a:srgbClr val="FF0000"/>
                </a:solidFill>
              </a:rPr>
              <a:t>/</a:t>
            </a:r>
            <a:r>
              <a:rPr lang="fr-CA" sz="1900" dirty="0" smtClean="0"/>
              <a:t> »</a:t>
            </a:r>
          </a:p>
          <a:p>
            <a:pPr marL="457200" indent="-457200">
              <a:buFont typeface="+mj-lt"/>
              <a:buAutoNum type="arabicPeriod"/>
            </a:pPr>
            <a:r>
              <a:rPr lang="fr-CA" sz="1900" dirty="0" smtClean="0"/>
              <a:t>OUVRIR : Mettre un « </a:t>
            </a:r>
            <a:r>
              <a:rPr lang="fr-CA" sz="1900" dirty="0" smtClean="0">
                <a:solidFill>
                  <a:srgbClr val="FF0000"/>
                </a:solidFill>
                <a:sym typeface="Wingdings"/>
              </a:rPr>
              <a:t></a:t>
            </a:r>
            <a:r>
              <a:rPr lang="fr-CA" sz="1900" dirty="0" smtClean="0"/>
              <a:t> » sur l’ordre de rotation dans la case du prochain serveur de l’équipe qui a </a:t>
            </a:r>
            <a:r>
              <a:rPr lang="fr-CA" sz="1900" i="1" dirty="0" smtClean="0"/>
              <a:t>gagné le service </a:t>
            </a:r>
            <a:r>
              <a:rPr lang="fr-CA" sz="1500" b="1" dirty="0" smtClean="0"/>
              <a:t>(exception 7.2 sanction)</a:t>
            </a:r>
          </a:p>
          <a:p>
            <a:pPr marL="457200" indent="-457200">
              <a:buFont typeface="+mj-lt"/>
              <a:buAutoNum type="arabicPeriod"/>
            </a:pPr>
            <a:r>
              <a:rPr lang="fr-CA" sz="1900" dirty="0" smtClean="0"/>
              <a:t>FERMER : inscrire le pointage de l’équipe qui a perdu le service dans la case du dernier serveur de l’équipe qui a </a:t>
            </a:r>
            <a:r>
              <a:rPr lang="fr-CA" sz="1900" i="1" dirty="0" smtClean="0"/>
              <a:t>perdu le service</a:t>
            </a:r>
          </a:p>
          <a:p>
            <a:pPr marL="457200" indent="-457200">
              <a:buFont typeface="+mj-lt"/>
              <a:buAutoNum type="arabicPeriod"/>
            </a:pPr>
            <a:r>
              <a:rPr lang="fr-CA" sz="1900" dirty="0" smtClean="0"/>
              <a:t>SERVEUR : valider que le serveur est bien le bon selon la feuille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4- Faire un point</a:t>
            </a:r>
            <a:endParaRPr lang="fr-CA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029" y="3578513"/>
            <a:ext cx="8777552" cy="2460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ZoneTexte 10"/>
          <p:cNvSpPr txBox="1">
            <a:spLocks noChangeArrowheads="1"/>
          </p:cNvSpPr>
          <p:nvPr/>
        </p:nvSpPr>
        <p:spPr bwMode="auto">
          <a:xfrm>
            <a:off x="3603011" y="3650634"/>
            <a:ext cx="818862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U S A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7" name="ZoneTexte 10"/>
          <p:cNvSpPr txBox="1">
            <a:spLocks noChangeArrowheads="1"/>
          </p:cNvSpPr>
          <p:nvPr/>
        </p:nvSpPr>
        <p:spPr bwMode="auto">
          <a:xfrm>
            <a:off x="6116474" y="3652910"/>
            <a:ext cx="818862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C A N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14" name="ZoneTexte 10"/>
          <p:cNvSpPr txBox="1">
            <a:spLocks noChangeArrowheads="1"/>
          </p:cNvSpPr>
          <p:nvPr/>
        </p:nvSpPr>
        <p:spPr bwMode="auto">
          <a:xfrm>
            <a:off x="4615220" y="3584670"/>
            <a:ext cx="32527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X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15" name="ZoneTexte 10"/>
          <p:cNvSpPr txBox="1">
            <a:spLocks noChangeArrowheads="1"/>
          </p:cNvSpPr>
          <p:nvPr/>
        </p:nvSpPr>
        <p:spPr bwMode="auto">
          <a:xfrm>
            <a:off x="5545542" y="3709782"/>
            <a:ext cx="32527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X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17" name="ZoneTexte 10"/>
          <p:cNvSpPr txBox="1">
            <a:spLocks noChangeArrowheads="1"/>
          </p:cNvSpPr>
          <p:nvPr/>
        </p:nvSpPr>
        <p:spPr bwMode="auto">
          <a:xfrm>
            <a:off x="2270079" y="5019962"/>
            <a:ext cx="30934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4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18" name="ZoneTexte 10"/>
          <p:cNvSpPr txBox="1">
            <a:spLocks noChangeArrowheads="1"/>
          </p:cNvSpPr>
          <p:nvPr/>
        </p:nvSpPr>
        <p:spPr bwMode="auto">
          <a:xfrm>
            <a:off x="5531893" y="5047256"/>
            <a:ext cx="322994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X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20" name="ZoneTexte 10"/>
          <p:cNvSpPr txBox="1">
            <a:spLocks noChangeArrowheads="1"/>
          </p:cNvSpPr>
          <p:nvPr/>
        </p:nvSpPr>
        <p:spPr bwMode="auto">
          <a:xfrm>
            <a:off x="2321168" y="4190612"/>
            <a:ext cx="2715065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4    16    2      5     1    18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39" name="ZoneTexte 10"/>
          <p:cNvSpPr txBox="1">
            <a:spLocks noChangeArrowheads="1"/>
          </p:cNvSpPr>
          <p:nvPr/>
        </p:nvSpPr>
        <p:spPr bwMode="auto">
          <a:xfrm>
            <a:off x="5582527" y="4190612"/>
            <a:ext cx="2715065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13    17    9      3     7     5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23" name="ZoneTexte 10"/>
          <p:cNvSpPr txBox="1">
            <a:spLocks noChangeArrowheads="1"/>
          </p:cNvSpPr>
          <p:nvPr/>
        </p:nvSpPr>
        <p:spPr bwMode="auto">
          <a:xfrm>
            <a:off x="2595352" y="3639261"/>
            <a:ext cx="8188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19 00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26" name="Rectangle à coins arrondis 25"/>
          <p:cNvSpPr/>
          <p:nvPr/>
        </p:nvSpPr>
        <p:spPr>
          <a:xfrm>
            <a:off x="5984545" y="6088631"/>
            <a:ext cx="266130" cy="271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fr-CA" sz="1600" b="1" dirty="0" smtClean="0">
                <a:latin typeface="Arial" pitchFamily="34" charset="0"/>
                <a:cs typeface="Arial" pitchFamily="34" charset="0"/>
              </a:rPr>
              <a:t>2</a:t>
            </a:r>
            <a:endParaRPr lang="fr-CA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Rectangle à coins arrondis 26"/>
          <p:cNvSpPr/>
          <p:nvPr/>
        </p:nvSpPr>
        <p:spPr>
          <a:xfrm>
            <a:off x="7692789" y="6059062"/>
            <a:ext cx="266130" cy="271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fr-CA" sz="1600" b="1" dirty="0" smtClean="0">
                <a:latin typeface="Arial" pitchFamily="34" charset="0"/>
                <a:cs typeface="Arial" pitchFamily="34" charset="0"/>
              </a:rPr>
              <a:t>1</a:t>
            </a:r>
            <a:endParaRPr lang="fr-CA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Rectangle à coins arrondis 27"/>
          <p:cNvSpPr/>
          <p:nvPr/>
        </p:nvSpPr>
        <p:spPr>
          <a:xfrm>
            <a:off x="2222311" y="6088631"/>
            <a:ext cx="266130" cy="271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fr-CA" sz="1600" b="1" dirty="0" smtClean="0">
                <a:latin typeface="Arial" pitchFamily="34" charset="0"/>
                <a:cs typeface="Arial" pitchFamily="34" charset="0"/>
              </a:rPr>
              <a:t>3</a:t>
            </a:r>
            <a:endParaRPr lang="fr-CA" sz="16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0" name="Connecteur droit avec flèche 29"/>
          <p:cNvCxnSpPr>
            <a:stCxn id="28" idx="0"/>
          </p:cNvCxnSpPr>
          <p:nvPr/>
        </p:nvCxnSpPr>
        <p:spPr>
          <a:xfrm flipV="1">
            <a:off x="2355376" y="5400557"/>
            <a:ext cx="5687" cy="68807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avec flèche 30"/>
          <p:cNvCxnSpPr/>
          <p:nvPr/>
        </p:nvCxnSpPr>
        <p:spPr>
          <a:xfrm flipV="1">
            <a:off x="6124433" y="5402830"/>
            <a:ext cx="5687" cy="68807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eur droit avec flèche 31"/>
          <p:cNvCxnSpPr>
            <a:stCxn id="27" idx="0"/>
          </p:cNvCxnSpPr>
          <p:nvPr/>
        </p:nvCxnSpPr>
        <p:spPr>
          <a:xfrm flipV="1">
            <a:off x="7825854" y="4267792"/>
            <a:ext cx="512928" cy="179127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/>
          <p:cNvSpPr/>
          <p:nvPr/>
        </p:nvSpPr>
        <p:spPr>
          <a:xfrm>
            <a:off x="8194391" y="390532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41" name="ZoneTexte 10"/>
          <p:cNvSpPr txBox="1">
            <a:spLocks noChangeArrowheads="1"/>
          </p:cNvSpPr>
          <p:nvPr/>
        </p:nvSpPr>
        <p:spPr bwMode="auto">
          <a:xfrm>
            <a:off x="6041979" y="5007262"/>
            <a:ext cx="30934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4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2199991" y="5086426"/>
            <a:ext cx="2696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3</a:t>
            </a:r>
            <a:endParaRPr lang="fr-CA" sz="1200" dirty="0"/>
          </a:p>
        </p:txBody>
      </p:sp>
      <p:sp>
        <p:nvSpPr>
          <p:cNvPr id="44" name="Rectangle 43"/>
          <p:cNvSpPr/>
          <p:nvPr/>
        </p:nvSpPr>
        <p:spPr>
          <a:xfrm>
            <a:off x="4847941" y="389897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45" name="Rectangle 44"/>
          <p:cNvSpPr/>
          <p:nvPr/>
        </p:nvSpPr>
        <p:spPr>
          <a:xfrm>
            <a:off x="4854291" y="400057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46" name="Rectangle 45"/>
          <p:cNvSpPr/>
          <p:nvPr/>
        </p:nvSpPr>
        <p:spPr>
          <a:xfrm>
            <a:off x="4854291" y="410852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cxnSp>
        <p:nvCxnSpPr>
          <p:cNvPr id="47" name="Connecteur droit avec flèche 46"/>
          <p:cNvCxnSpPr>
            <a:stCxn id="28" idx="0"/>
          </p:cNvCxnSpPr>
          <p:nvPr/>
        </p:nvCxnSpPr>
        <p:spPr>
          <a:xfrm flipV="1">
            <a:off x="2355376" y="4486157"/>
            <a:ext cx="2585114" cy="160247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65940" y="6059062"/>
            <a:ext cx="3714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27603" y="6088631"/>
            <a:ext cx="5905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9300" y="6088631"/>
            <a:ext cx="302400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12337" y="6088631"/>
            <a:ext cx="56197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ZoneTexte 10"/>
          <p:cNvSpPr txBox="1">
            <a:spLocks noChangeArrowheads="1"/>
          </p:cNvSpPr>
          <p:nvPr/>
        </p:nvSpPr>
        <p:spPr bwMode="auto">
          <a:xfrm>
            <a:off x="5203517" y="5687128"/>
            <a:ext cx="441910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9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34" name="ZoneTexte 10"/>
          <p:cNvSpPr txBox="1">
            <a:spLocks noChangeArrowheads="1"/>
          </p:cNvSpPr>
          <p:nvPr/>
        </p:nvSpPr>
        <p:spPr bwMode="auto">
          <a:xfrm>
            <a:off x="8509935" y="5693754"/>
            <a:ext cx="441910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18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35" name="Rectangle à coins arrondis 34"/>
          <p:cNvSpPr/>
          <p:nvPr/>
        </p:nvSpPr>
        <p:spPr>
          <a:xfrm>
            <a:off x="7012972" y="5286874"/>
            <a:ext cx="266130" cy="271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fr-CA" sz="1600" b="1" dirty="0" smtClean="0">
                <a:latin typeface="Arial" pitchFamily="34" charset="0"/>
                <a:cs typeface="Arial" pitchFamily="34" charset="0"/>
              </a:rPr>
              <a:t>4</a:t>
            </a:r>
            <a:endParaRPr lang="fr-CA" sz="16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6" name="Connecteur droit avec flèche 35"/>
          <p:cNvCxnSpPr>
            <a:stCxn id="35" idx="0"/>
          </p:cNvCxnSpPr>
          <p:nvPr/>
        </p:nvCxnSpPr>
        <p:spPr>
          <a:xfrm flipH="1" flipV="1">
            <a:off x="6441743" y="4462818"/>
            <a:ext cx="704294" cy="82405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800" decel="100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800" decel="100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9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500"/>
                            </p:stCondLst>
                            <p:childTnLst>
                              <p:par>
                                <p:cTn id="9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800" decel="100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800" decel="100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800" decel="100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800" decel="100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800" decel="100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uiExpand="1" build="allAtOnce"/>
      <p:bldP spid="26" grpId="0" animBg="1"/>
      <p:bldP spid="27" grpId="0" animBg="1"/>
      <p:bldP spid="28" grpId="0" animBg="1"/>
      <p:bldP spid="40" grpId="0"/>
      <p:bldP spid="41" grpId="0"/>
      <p:bldP spid="43" grpId="0"/>
      <p:bldP spid="3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ZoneTexte 3"/>
          <p:cNvSpPr txBox="1">
            <a:spLocks noChangeArrowheads="1"/>
          </p:cNvSpPr>
          <p:nvPr/>
        </p:nvSpPr>
        <p:spPr bwMode="auto">
          <a:xfrm>
            <a:off x="2636874" y="1700213"/>
            <a:ext cx="6183275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fr-CA" dirty="0" smtClean="0"/>
              <a:t>Valider que le joueur No 12 peut entrer légalement (liste des joueurs et changements de son équipe)</a:t>
            </a:r>
          </a:p>
          <a:p>
            <a:pPr marL="457200" indent="-457200">
              <a:buFont typeface="+mj-lt"/>
              <a:buAutoNum type="arabicPeriod"/>
            </a:pPr>
            <a:r>
              <a:rPr lang="fr-CA" dirty="0" smtClean="0"/>
              <a:t>Inscrire le « 12 » sous le « 1 »</a:t>
            </a:r>
          </a:p>
          <a:p>
            <a:pPr marL="457200" indent="-457200">
              <a:buFont typeface="+mj-lt"/>
              <a:buAutoNum type="arabicPeriod"/>
            </a:pPr>
            <a:r>
              <a:rPr lang="fr-CA" dirty="0" smtClean="0"/>
              <a:t>Inscrire le pointage en débutant par celui de l’équipe qui demande le remplacement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69848"/>
          </a:xfrm>
        </p:spPr>
        <p:txBody>
          <a:bodyPr/>
          <a:lstStyle/>
          <a:p>
            <a:r>
              <a:rPr lang="fr-CA" dirty="0" smtClean="0"/>
              <a:t>5.1 - Remplacement</a:t>
            </a:r>
            <a:endParaRPr lang="fr-CA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029" y="3445993"/>
            <a:ext cx="8777552" cy="2460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ZoneTexte 10"/>
          <p:cNvSpPr txBox="1">
            <a:spLocks noChangeArrowheads="1"/>
          </p:cNvSpPr>
          <p:nvPr/>
        </p:nvSpPr>
        <p:spPr bwMode="auto">
          <a:xfrm>
            <a:off x="3603011" y="3518114"/>
            <a:ext cx="818862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U S A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7" name="ZoneTexte 10"/>
          <p:cNvSpPr txBox="1">
            <a:spLocks noChangeArrowheads="1"/>
          </p:cNvSpPr>
          <p:nvPr/>
        </p:nvSpPr>
        <p:spPr bwMode="auto">
          <a:xfrm>
            <a:off x="6116474" y="3520390"/>
            <a:ext cx="818862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C A N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14" name="ZoneTexte 10"/>
          <p:cNvSpPr txBox="1">
            <a:spLocks noChangeArrowheads="1"/>
          </p:cNvSpPr>
          <p:nvPr/>
        </p:nvSpPr>
        <p:spPr bwMode="auto">
          <a:xfrm>
            <a:off x="4615220" y="3452150"/>
            <a:ext cx="32527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X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15" name="ZoneTexte 10"/>
          <p:cNvSpPr txBox="1">
            <a:spLocks noChangeArrowheads="1"/>
          </p:cNvSpPr>
          <p:nvPr/>
        </p:nvSpPr>
        <p:spPr bwMode="auto">
          <a:xfrm>
            <a:off x="5545542" y="3590910"/>
            <a:ext cx="32527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X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18" name="ZoneTexte 10"/>
          <p:cNvSpPr txBox="1">
            <a:spLocks noChangeArrowheads="1"/>
          </p:cNvSpPr>
          <p:nvPr/>
        </p:nvSpPr>
        <p:spPr bwMode="auto">
          <a:xfrm>
            <a:off x="5531893" y="4914736"/>
            <a:ext cx="322994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X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20" name="ZoneTexte 10"/>
          <p:cNvSpPr txBox="1">
            <a:spLocks noChangeArrowheads="1"/>
          </p:cNvSpPr>
          <p:nvPr/>
        </p:nvSpPr>
        <p:spPr bwMode="auto">
          <a:xfrm>
            <a:off x="2321168" y="4058092"/>
            <a:ext cx="2715065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4    16    2      5     1    18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39" name="ZoneTexte 10"/>
          <p:cNvSpPr txBox="1">
            <a:spLocks noChangeArrowheads="1"/>
          </p:cNvSpPr>
          <p:nvPr/>
        </p:nvSpPr>
        <p:spPr bwMode="auto">
          <a:xfrm>
            <a:off x="5582527" y="4058092"/>
            <a:ext cx="2715065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13    17    9      3     7     5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23" name="ZoneTexte 10"/>
          <p:cNvSpPr txBox="1">
            <a:spLocks noChangeArrowheads="1"/>
          </p:cNvSpPr>
          <p:nvPr/>
        </p:nvSpPr>
        <p:spPr bwMode="auto">
          <a:xfrm>
            <a:off x="2595352" y="3506741"/>
            <a:ext cx="8188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19 00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26" name="Rectangle à coins arrondis 25"/>
          <p:cNvSpPr/>
          <p:nvPr/>
        </p:nvSpPr>
        <p:spPr>
          <a:xfrm>
            <a:off x="2401374" y="6041172"/>
            <a:ext cx="266130" cy="271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fr-CA" sz="1600" b="1" dirty="0" smtClean="0">
                <a:latin typeface="Arial" pitchFamily="34" charset="0"/>
                <a:cs typeface="Arial" pitchFamily="34" charset="0"/>
              </a:rPr>
              <a:t>2</a:t>
            </a:r>
            <a:endParaRPr lang="fr-CA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Rectangle à coins arrondis 26"/>
          <p:cNvSpPr/>
          <p:nvPr/>
        </p:nvSpPr>
        <p:spPr>
          <a:xfrm>
            <a:off x="685933" y="3162077"/>
            <a:ext cx="266130" cy="271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fr-CA" sz="1600" b="1" dirty="0" smtClean="0">
                <a:latin typeface="Arial" pitchFamily="34" charset="0"/>
                <a:cs typeface="Arial" pitchFamily="34" charset="0"/>
              </a:rPr>
              <a:t>1</a:t>
            </a:r>
            <a:endParaRPr lang="fr-CA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Rectangle à coins arrondis 27"/>
          <p:cNvSpPr/>
          <p:nvPr/>
        </p:nvSpPr>
        <p:spPr>
          <a:xfrm>
            <a:off x="4901716" y="6009274"/>
            <a:ext cx="266130" cy="271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fr-CA" sz="1600" b="1" dirty="0" smtClean="0">
                <a:latin typeface="Arial" pitchFamily="34" charset="0"/>
                <a:cs typeface="Arial" pitchFamily="34" charset="0"/>
              </a:rPr>
              <a:t>3</a:t>
            </a:r>
            <a:endParaRPr lang="fr-CA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8194391" y="377280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43" name="Rectangle 42"/>
          <p:cNvSpPr/>
          <p:nvPr/>
        </p:nvSpPr>
        <p:spPr>
          <a:xfrm>
            <a:off x="2199991" y="4953906"/>
            <a:ext cx="2696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3</a:t>
            </a:r>
            <a:endParaRPr lang="fr-CA" sz="1200" dirty="0"/>
          </a:p>
        </p:txBody>
      </p:sp>
      <p:sp>
        <p:nvSpPr>
          <p:cNvPr id="44" name="Rectangle 43"/>
          <p:cNvSpPr/>
          <p:nvPr/>
        </p:nvSpPr>
        <p:spPr>
          <a:xfrm>
            <a:off x="4847941" y="376645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45" name="Rectangle 44"/>
          <p:cNvSpPr/>
          <p:nvPr/>
        </p:nvSpPr>
        <p:spPr>
          <a:xfrm>
            <a:off x="4854291" y="386805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46" name="Rectangle 45"/>
          <p:cNvSpPr/>
          <p:nvPr/>
        </p:nvSpPr>
        <p:spPr>
          <a:xfrm>
            <a:off x="4854291" y="397600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34" name="Rectangle 33"/>
          <p:cNvSpPr/>
          <p:nvPr/>
        </p:nvSpPr>
        <p:spPr>
          <a:xfrm>
            <a:off x="2619091" y="4966606"/>
            <a:ext cx="2696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4</a:t>
            </a:r>
            <a:endParaRPr lang="fr-CA" sz="1200" dirty="0"/>
          </a:p>
        </p:txBody>
      </p:sp>
      <p:sp>
        <p:nvSpPr>
          <p:cNvPr id="36" name="Rectangle 35"/>
          <p:cNvSpPr/>
          <p:nvPr/>
        </p:nvSpPr>
        <p:spPr>
          <a:xfrm>
            <a:off x="3069941" y="4966606"/>
            <a:ext cx="2696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7</a:t>
            </a:r>
            <a:endParaRPr lang="fr-CA" sz="1200" dirty="0"/>
          </a:p>
        </p:txBody>
      </p:sp>
      <p:sp>
        <p:nvSpPr>
          <p:cNvPr id="38" name="Rectangle 37"/>
          <p:cNvSpPr/>
          <p:nvPr/>
        </p:nvSpPr>
        <p:spPr>
          <a:xfrm>
            <a:off x="3514441" y="4966606"/>
            <a:ext cx="2696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9</a:t>
            </a:r>
            <a:endParaRPr lang="fr-CA" sz="1200" dirty="0"/>
          </a:p>
        </p:txBody>
      </p:sp>
      <p:sp>
        <p:nvSpPr>
          <p:cNvPr id="42" name="ZoneTexte 10"/>
          <p:cNvSpPr txBox="1">
            <a:spLocks noChangeArrowheads="1"/>
          </p:cNvSpPr>
          <p:nvPr/>
        </p:nvSpPr>
        <p:spPr bwMode="auto">
          <a:xfrm>
            <a:off x="4009979" y="4893792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51" name="ZoneTexte 10"/>
          <p:cNvSpPr txBox="1">
            <a:spLocks noChangeArrowheads="1"/>
          </p:cNvSpPr>
          <p:nvPr/>
        </p:nvSpPr>
        <p:spPr bwMode="auto">
          <a:xfrm>
            <a:off x="3578179" y="4900142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52" name="ZoneTexte 10"/>
          <p:cNvSpPr txBox="1">
            <a:spLocks noChangeArrowheads="1"/>
          </p:cNvSpPr>
          <p:nvPr/>
        </p:nvSpPr>
        <p:spPr bwMode="auto">
          <a:xfrm>
            <a:off x="3146379" y="4906492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53" name="ZoneTexte 10"/>
          <p:cNvSpPr txBox="1">
            <a:spLocks noChangeArrowheads="1"/>
          </p:cNvSpPr>
          <p:nvPr/>
        </p:nvSpPr>
        <p:spPr bwMode="auto">
          <a:xfrm>
            <a:off x="2714579" y="4893792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54" name="ZoneTexte 10"/>
          <p:cNvSpPr txBox="1">
            <a:spLocks noChangeArrowheads="1"/>
          </p:cNvSpPr>
          <p:nvPr/>
        </p:nvSpPr>
        <p:spPr bwMode="auto">
          <a:xfrm>
            <a:off x="2282779" y="4900142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55" name="ZoneTexte 10"/>
          <p:cNvSpPr txBox="1">
            <a:spLocks noChangeArrowheads="1"/>
          </p:cNvSpPr>
          <p:nvPr/>
        </p:nvSpPr>
        <p:spPr bwMode="auto">
          <a:xfrm>
            <a:off x="6492829" y="4881092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6416391" y="4998356"/>
            <a:ext cx="25519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3</a:t>
            </a:r>
            <a:endParaRPr lang="fr-CA" sz="1000" dirty="0"/>
          </a:p>
        </p:txBody>
      </p:sp>
      <p:sp>
        <p:nvSpPr>
          <p:cNvPr id="58" name="ZoneTexte 10"/>
          <p:cNvSpPr txBox="1">
            <a:spLocks noChangeArrowheads="1"/>
          </p:cNvSpPr>
          <p:nvPr/>
        </p:nvSpPr>
        <p:spPr bwMode="auto">
          <a:xfrm>
            <a:off x="6937329" y="4881092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6854541" y="4998356"/>
            <a:ext cx="25519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5</a:t>
            </a:r>
            <a:endParaRPr lang="fr-CA" sz="1000" dirty="0"/>
          </a:p>
        </p:txBody>
      </p:sp>
      <p:sp>
        <p:nvSpPr>
          <p:cNvPr id="60" name="ZoneTexte 10"/>
          <p:cNvSpPr txBox="1">
            <a:spLocks noChangeArrowheads="1"/>
          </p:cNvSpPr>
          <p:nvPr/>
        </p:nvSpPr>
        <p:spPr bwMode="auto">
          <a:xfrm>
            <a:off x="7381829" y="4881092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7273641" y="4998356"/>
            <a:ext cx="32573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11</a:t>
            </a:r>
            <a:endParaRPr lang="fr-CA" sz="1000" dirty="0"/>
          </a:p>
        </p:txBody>
      </p:sp>
      <p:sp>
        <p:nvSpPr>
          <p:cNvPr id="62" name="ZoneTexte 10"/>
          <p:cNvSpPr txBox="1">
            <a:spLocks noChangeArrowheads="1"/>
          </p:cNvSpPr>
          <p:nvPr/>
        </p:nvSpPr>
        <p:spPr bwMode="auto">
          <a:xfrm>
            <a:off x="6054679" y="4868392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5984591" y="4985656"/>
            <a:ext cx="25519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1</a:t>
            </a:r>
            <a:endParaRPr lang="fr-CA" sz="1000" dirty="0"/>
          </a:p>
        </p:txBody>
      </p:sp>
      <p:sp>
        <p:nvSpPr>
          <p:cNvPr id="64" name="Rectangle 63"/>
          <p:cNvSpPr/>
          <p:nvPr/>
        </p:nvSpPr>
        <p:spPr>
          <a:xfrm>
            <a:off x="4854291" y="410300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65" name="Rectangle 64"/>
          <p:cNvSpPr/>
          <p:nvPr/>
        </p:nvSpPr>
        <p:spPr>
          <a:xfrm>
            <a:off x="4854291" y="420460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66" name="Rectangle 65"/>
          <p:cNvSpPr/>
          <p:nvPr/>
        </p:nvSpPr>
        <p:spPr>
          <a:xfrm>
            <a:off x="4854291" y="431255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67" name="Rectangle 66"/>
          <p:cNvSpPr/>
          <p:nvPr/>
        </p:nvSpPr>
        <p:spPr>
          <a:xfrm>
            <a:off x="4854291" y="442050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68" name="Rectangle 67"/>
          <p:cNvSpPr/>
          <p:nvPr/>
        </p:nvSpPr>
        <p:spPr>
          <a:xfrm>
            <a:off x="4854291" y="452845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69" name="Rectangle 68"/>
          <p:cNvSpPr/>
          <p:nvPr/>
        </p:nvSpPr>
        <p:spPr>
          <a:xfrm>
            <a:off x="4854291" y="463640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70" name="Rectangle 69"/>
          <p:cNvSpPr/>
          <p:nvPr/>
        </p:nvSpPr>
        <p:spPr>
          <a:xfrm>
            <a:off x="8194391" y="388075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1" name="Rectangle 70"/>
          <p:cNvSpPr/>
          <p:nvPr/>
        </p:nvSpPr>
        <p:spPr>
          <a:xfrm>
            <a:off x="8194391" y="398870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2" name="Rectangle 71"/>
          <p:cNvSpPr/>
          <p:nvPr/>
        </p:nvSpPr>
        <p:spPr>
          <a:xfrm>
            <a:off x="8194391" y="409665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3" name="Rectangle 72"/>
          <p:cNvSpPr/>
          <p:nvPr/>
        </p:nvSpPr>
        <p:spPr>
          <a:xfrm>
            <a:off x="8194391" y="420460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4" name="Rectangle 73"/>
          <p:cNvSpPr/>
          <p:nvPr/>
        </p:nvSpPr>
        <p:spPr>
          <a:xfrm>
            <a:off x="8194391" y="431255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5" name="Rectangle 74"/>
          <p:cNvSpPr/>
          <p:nvPr/>
        </p:nvSpPr>
        <p:spPr>
          <a:xfrm>
            <a:off x="8194391" y="442050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6" name="Rectangle 75"/>
          <p:cNvSpPr/>
          <p:nvPr/>
        </p:nvSpPr>
        <p:spPr>
          <a:xfrm>
            <a:off x="8194391" y="452845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7" name="Rectangle 76"/>
          <p:cNvSpPr/>
          <p:nvPr/>
        </p:nvSpPr>
        <p:spPr>
          <a:xfrm>
            <a:off x="8194391" y="463640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8" name="Rectangle 77"/>
          <p:cNvSpPr/>
          <p:nvPr/>
        </p:nvSpPr>
        <p:spPr>
          <a:xfrm>
            <a:off x="8194391" y="474435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9" name="Rectangle 78"/>
          <p:cNvSpPr/>
          <p:nvPr/>
        </p:nvSpPr>
        <p:spPr>
          <a:xfrm>
            <a:off x="8194391" y="485230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80" name="Rectangle 79"/>
          <p:cNvSpPr/>
          <p:nvPr/>
        </p:nvSpPr>
        <p:spPr>
          <a:xfrm>
            <a:off x="4841591" y="475070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81" name="Rectangle à coins arrondis 80"/>
          <p:cNvSpPr/>
          <p:nvPr/>
        </p:nvSpPr>
        <p:spPr>
          <a:xfrm>
            <a:off x="457200" y="1700213"/>
            <a:ext cx="1956391" cy="97474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dirty="0" smtClean="0">
                <a:latin typeface="Arial" pitchFamily="34" charset="0"/>
                <a:cs typeface="Arial" pitchFamily="34" charset="0"/>
              </a:rPr>
              <a:t>Équipe USA envoi le 12 pour remplacer le 1</a:t>
            </a:r>
            <a:endParaRPr lang="fr-CA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3" name="Connecteur droit avec flèche 82"/>
          <p:cNvCxnSpPr>
            <a:stCxn id="27" idx="3"/>
          </p:cNvCxnSpPr>
          <p:nvPr/>
        </p:nvCxnSpPr>
        <p:spPr>
          <a:xfrm>
            <a:off x="952063" y="3297985"/>
            <a:ext cx="1461528" cy="118895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Ellipse 87"/>
          <p:cNvSpPr/>
          <p:nvPr/>
        </p:nvSpPr>
        <p:spPr>
          <a:xfrm>
            <a:off x="3827722" y="3923414"/>
            <a:ext cx="786808" cy="1169581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CA">
              <a:solidFill>
                <a:schemeClr val="dk1"/>
              </a:solidFill>
            </a:endParaRPr>
          </a:p>
        </p:txBody>
      </p:sp>
      <p:cxnSp>
        <p:nvCxnSpPr>
          <p:cNvPr id="90" name="Connecteur droit avec flèche 89"/>
          <p:cNvCxnSpPr>
            <a:stCxn id="26" idx="0"/>
            <a:endCxn id="96" idx="1"/>
          </p:cNvCxnSpPr>
          <p:nvPr/>
        </p:nvCxnSpPr>
        <p:spPr>
          <a:xfrm flipV="1">
            <a:off x="2534439" y="4451259"/>
            <a:ext cx="1448953" cy="158991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Connecteur droit avec flèche 92"/>
          <p:cNvCxnSpPr>
            <a:stCxn id="28" idx="0"/>
          </p:cNvCxnSpPr>
          <p:nvPr/>
        </p:nvCxnSpPr>
        <p:spPr>
          <a:xfrm flipH="1" flipV="1">
            <a:off x="4338084" y="4816549"/>
            <a:ext cx="696697" cy="119272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ZoneTexte 10"/>
          <p:cNvSpPr txBox="1">
            <a:spLocks noChangeArrowheads="1"/>
          </p:cNvSpPr>
          <p:nvPr/>
        </p:nvSpPr>
        <p:spPr bwMode="auto">
          <a:xfrm>
            <a:off x="3983392" y="4274287"/>
            <a:ext cx="471651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12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97" name="ZoneTexte 10"/>
          <p:cNvSpPr txBox="1">
            <a:spLocks noChangeArrowheads="1"/>
          </p:cNvSpPr>
          <p:nvPr/>
        </p:nvSpPr>
        <p:spPr bwMode="auto">
          <a:xfrm>
            <a:off x="3896069" y="4520379"/>
            <a:ext cx="8188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10 11</a:t>
            </a:r>
            <a:endParaRPr lang="fr-CA" sz="1400" b="1" dirty="0">
              <a:solidFill>
                <a:srgbClr val="C00000"/>
              </a:solidFill>
            </a:endParaRPr>
          </a:p>
        </p:txBody>
      </p:sp>
      <p:cxnSp>
        <p:nvCxnSpPr>
          <p:cNvPr id="100" name="Connecteur droit avec flèche 99"/>
          <p:cNvCxnSpPr>
            <a:stCxn id="28" idx="0"/>
            <a:endCxn id="80" idx="2"/>
          </p:cNvCxnSpPr>
          <p:nvPr/>
        </p:nvCxnSpPr>
        <p:spPr>
          <a:xfrm flipH="1" flipV="1">
            <a:off x="4955565" y="5027705"/>
            <a:ext cx="79216" cy="98156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Connecteur droit avec flèche 100"/>
          <p:cNvCxnSpPr>
            <a:stCxn id="28" idx="0"/>
          </p:cNvCxnSpPr>
          <p:nvPr/>
        </p:nvCxnSpPr>
        <p:spPr>
          <a:xfrm flipV="1">
            <a:off x="5034781" y="5131558"/>
            <a:ext cx="3126580" cy="87771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ZoneTexte 10"/>
          <p:cNvSpPr txBox="1">
            <a:spLocks noChangeArrowheads="1"/>
          </p:cNvSpPr>
          <p:nvPr/>
        </p:nvSpPr>
        <p:spPr bwMode="auto">
          <a:xfrm>
            <a:off x="5203517" y="5554608"/>
            <a:ext cx="441910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9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84" name="ZoneTexte 10"/>
          <p:cNvSpPr txBox="1">
            <a:spLocks noChangeArrowheads="1"/>
          </p:cNvSpPr>
          <p:nvPr/>
        </p:nvSpPr>
        <p:spPr bwMode="auto">
          <a:xfrm>
            <a:off x="8509935" y="5561234"/>
            <a:ext cx="441910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18</a:t>
            </a:r>
            <a:endParaRPr lang="fr-CA" sz="17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900" decel="100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0"/>
                            </p:stCondLst>
                            <p:childTnLst>
                              <p:par>
                                <p:cTn id="8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uiExpand="1" build="allAtOnce"/>
      <p:bldP spid="26" grpId="0" animBg="1"/>
      <p:bldP spid="27" grpId="0" animBg="1"/>
      <p:bldP spid="28" grpId="0" animBg="1"/>
      <p:bldP spid="88" grpId="0" animBg="1"/>
      <p:bldP spid="96" grpId="0"/>
      <p:bldP spid="9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Marquer c’est…</a:t>
            </a:r>
            <a:endParaRPr lang="fr-CA" dirty="0"/>
          </a:p>
        </p:txBody>
      </p:sp>
      <p:sp>
        <p:nvSpPr>
          <p:cNvPr id="3" name="Rectangle 2"/>
          <p:cNvSpPr/>
          <p:nvPr/>
        </p:nvSpPr>
        <p:spPr>
          <a:xfrm>
            <a:off x="463826" y="1908313"/>
            <a:ext cx="8216348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7188" indent="-357188">
              <a:spcAft>
                <a:spcPts val="1200"/>
              </a:spcAft>
              <a:buFont typeface="Wingdings" pitchFamily="2" charset="2"/>
              <a:buChar char="Ø"/>
            </a:pPr>
            <a:r>
              <a:rPr lang="fr-CA" sz="2400" dirty="0" smtClean="0"/>
              <a:t>Être responsable de tenir la feuille de match</a:t>
            </a:r>
            <a:br>
              <a:rPr lang="fr-CA" sz="2400" dirty="0" smtClean="0"/>
            </a:br>
            <a:r>
              <a:rPr lang="fr-CA" sz="2400" dirty="0" smtClean="0"/>
              <a:t>en ordre selon les règles de jeu en collaboration</a:t>
            </a:r>
            <a:br>
              <a:rPr lang="fr-CA" sz="2400" dirty="0" smtClean="0"/>
            </a:br>
            <a:r>
              <a:rPr lang="fr-CA" sz="2400" dirty="0" smtClean="0"/>
              <a:t>avec le 2</a:t>
            </a:r>
            <a:r>
              <a:rPr lang="fr-CA" sz="2400" baseline="30000" dirty="0" smtClean="0"/>
              <a:t>e</a:t>
            </a:r>
            <a:r>
              <a:rPr lang="fr-CA" sz="2400" dirty="0" smtClean="0"/>
              <a:t> arbitre.</a:t>
            </a:r>
          </a:p>
          <a:p>
            <a:pPr marL="357188" indent="-357188">
              <a:spcAft>
                <a:spcPts val="1200"/>
              </a:spcAft>
              <a:buFont typeface="Wingdings" pitchFamily="2" charset="2"/>
              <a:buChar char="Ø"/>
            </a:pPr>
            <a:endParaRPr lang="fr-CA" sz="2400" dirty="0" smtClean="0"/>
          </a:p>
          <a:p>
            <a:pPr marL="357188" indent="-357188">
              <a:spcAft>
                <a:spcPts val="1200"/>
              </a:spcAft>
              <a:buFont typeface="Wingdings" pitchFamily="2" charset="2"/>
              <a:buChar char="Ø"/>
            </a:pPr>
            <a:r>
              <a:rPr lang="fr-CA" sz="2400" dirty="0" smtClean="0"/>
              <a:t>Utiliser un « </a:t>
            </a:r>
            <a:r>
              <a:rPr lang="fr-CA" sz="2400" dirty="0" err="1" smtClean="0"/>
              <a:t>buzzer</a:t>
            </a:r>
            <a:r>
              <a:rPr lang="fr-CA" sz="2400" dirty="0" smtClean="0"/>
              <a:t> » ou autre système sonore pour informer des irrégularités ou pour signaler aux arbitres quelques choses selon ses responsabilités.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ZoneTexte 3"/>
          <p:cNvSpPr txBox="1">
            <a:spLocks noChangeArrowheads="1"/>
          </p:cNvSpPr>
          <p:nvPr/>
        </p:nvSpPr>
        <p:spPr bwMode="auto">
          <a:xfrm>
            <a:off x="2636874" y="1700213"/>
            <a:ext cx="618327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fr-CA" dirty="0" smtClean="0"/>
              <a:t>Valider que le joueur No 1 peut entrer légalement</a:t>
            </a:r>
            <a:br>
              <a:rPr lang="fr-CA" dirty="0" smtClean="0"/>
            </a:br>
            <a:r>
              <a:rPr lang="fr-CA" dirty="0" smtClean="0"/>
              <a:t>(liste des joueurs et changements de son équipe)</a:t>
            </a:r>
          </a:p>
          <a:p>
            <a:pPr marL="457200" indent="-457200">
              <a:buFont typeface="+mj-lt"/>
              <a:buAutoNum type="arabicPeriod"/>
            </a:pPr>
            <a:r>
              <a:rPr lang="fr-CA" dirty="0" smtClean="0"/>
              <a:t>Inscrire le pointage en débutant par celui de l’équipe qui demande le remplacement</a:t>
            </a:r>
          </a:p>
          <a:p>
            <a:pPr marL="457200" indent="-457200">
              <a:buFont typeface="+mj-lt"/>
              <a:buAutoNum type="arabicPeriod"/>
            </a:pPr>
            <a:r>
              <a:rPr lang="fr-CA" dirty="0" smtClean="0"/>
              <a:t>Encercler le « 12 » soit le joueur remplaçant</a:t>
            </a:r>
            <a:br>
              <a:rPr lang="fr-CA" dirty="0" smtClean="0"/>
            </a:br>
            <a:r>
              <a:rPr lang="fr-CA" dirty="0" smtClean="0"/>
              <a:t>qui revient au banc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69848"/>
          </a:xfrm>
        </p:spPr>
        <p:txBody>
          <a:bodyPr/>
          <a:lstStyle/>
          <a:p>
            <a:r>
              <a:rPr lang="fr-CA" dirty="0" smtClean="0"/>
              <a:t>5.2 - Remplacement</a:t>
            </a:r>
            <a:endParaRPr lang="fr-CA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029" y="3445993"/>
            <a:ext cx="8777552" cy="2460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ZoneTexte 10"/>
          <p:cNvSpPr txBox="1">
            <a:spLocks noChangeArrowheads="1"/>
          </p:cNvSpPr>
          <p:nvPr/>
        </p:nvSpPr>
        <p:spPr bwMode="auto">
          <a:xfrm>
            <a:off x="3603011" y="3518114"/>
            <a:ext cx="818862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U S A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7" name="ZoneTexte 10"/>
          <p:cNvSpPr txBox="1">
            <a:spLocks noChangeArrowheads="1"/>
          </p:cNvSpPr>
          <p:nvPr/>
        </p:nvSpPr>
        <p:spPr bwMode="auto">
          <a:xfrm>
            <a:off x="6116474" y="3520390"/>
            <a:ext cx="818862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C A N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14" name="ZoneTexte 10"/>
          <p:cNvSpPr txBox="1">
            <a:spLocks noChangeArrowheads="1"/>
          </p:cNvSpPr>
          <p:nvPr/>
        </p:nvSpPr>
        <p:spPr bwMode="auto">
          <a:xfrm>
            <a:off x="4615220" y="3452150"/>
            <a:ext cx="32527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X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15" name="ZoneTexte 10"/>
          <p:cNvSpPr txBox="1">
            <a:spLocks noChangeArrowheads="1"/>
          </p:cNvSpPr>
          <p:nvPr/>
        </p:nvSpPr>
        <p:spPr bwMode="auto">
          <a:xfrm>
            <a:off x="5545542" y="3590910"/>
            <a:ext cx="32527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X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18" name="ZoneTexte 10"/>
          <p:cNvSpPr txBox="1">
            <a:spLocks noChangeArrowheads="1"/>
          </p:cNvSpPr>
          <p:nvPr/>
        </p:nvSpPr>
        <p:spPr bwMode="auto">
          <a:xfrm>
            <a:off x="5531893" y="4914736"/>
            <a:ext cx="322994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X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20" name="ZoneTexte 10"/>
          <p:cNvSpPr txBox="1">
            <a:spLocks noChangeArrowheads="1"/>
          </p:cNvSpPr>
          <p:nvPr/>
        </p:nvSpPr>
        <p:spPr bwMode="auto">
          <a:xfrm>
            <a:off x="2321168" y="4058092"/>
            <a:ext cx="2715065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4    16    2      5     1    18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39" name="ZoneTexte 10"/>
          <p:cNvSpPr txBox="1">
            <a:spLocks noChangeArrowheads="1"/>
          </p:cNvSpPr>
          <p:nvPr/>
        </p:nvSpPr>
        <p:spPr bwMode="auto">
          <a:xfrm>
            <a:off x="5582527" y="4058092"/>
            <a:ext cx="2715065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13    17    9      3     7     5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23" name="ZoneTexte 10"/>
          <p:cNvSpPr txBox="1">
            <a:spLocks noChangeArrowheads="1"/>
          </p:cNvSpPr>
          <p:nvPr/>
        </p:nvSpPr>
        <p:spPr bwMode="auto">
          <a:xfrm>
            <a:off x="2595352" y="3506741"/>
            <a:ext cx="8188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19 00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26" name="Rectangle à coins arrondis 25"/>
          <p:cNvSpPr/>
          <p:nvPr/>
        </p:nvSpPr>
        <p:spPr>
          <a:xfrm>
            <a:off x="2401374" y="6041172"/>
            <a:ext cx="266130" cy="271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fr-CA" sz="1600" b="1" dirty="0" smtClean="0">
                <a:latin typeface="Arial" pitchFamily="34" charset="0"/>
                <a:cs typeface="Arial" pitchFamily="34" charset="0"/>
              </a:rPr>
              <a:t>3</a:t>
            </a:r>
            <a:endParaRPr lang="fr-CA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Rectangle à coins arrondis 26"/>
          <p:cNvSpPr/>
          <p:nvPr/>
        </p:nvSpPr>
        <p:spPr>
          <a:xfrm>
            <a:off x="685933" y="3162077"/>
            <a:ext cx="266130" cy="271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fr-CA" sz="1600" b="1" dirty="0" smtClean="0">
                <a:latin typeface="Arial" pitchFamily="34" charset="0"/>
                <a:cs typeface="Arial" pitchFamily="34" charset="0"/>
              </a:rPr>
              <a:t>1</a:t>
            </a:r>
            <a:endParaRPr lang="fr-CA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Rectangle à coins arrondis 27"/>
          <p:cNvSpPr/>
          <p:nvPr/>
        </p:nvSpPr>
        <p:spPr>
          <a:xfrm>
            <a:off x="4901716" y="6009274"/>
            <a:ext cx="266130" cy="271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fr-CA" sz="1600" b="1" dirty="0" smtClean="0">
                <a:latin typeface="Arial" pitchFamily="34" charset="0"/>
                <a:cs typeface="Arial" pitchFamily="34" charset="0"/>
              </a:rPr>
              <a:t>2</a:t>
            </a:r>
            <a:endParaRPr lang="fr-CA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8194391" y="377280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43" name="Rectangle 42"/>
          <p:cNvSpPr/>
          <p:nvPr/>
        </p:nvSpPr>
        <p:spPr>
          <a:xfrm>
            <a:off x="2199991" y="4953906"/>
            <a:ext cx="2696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3</a:t>
            </a:r>
            <a:endParaRPr lang="fr-CA" sz="1200" dirty="0"/>
          </a:p>
        </p:txBody>
      </p:sp>
      <p:sp>
        <p:nvSpPr>
          <p:cNvPr id="44" name="Rectangle 43"/>
          <p:cNvSpPr/>
          <p:nvPr/>
        </p:nvSpPr>
        <p:spPr>
          <a:xfrm>
            <a:off x="4847941" y="376645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45" name="Rectangle 44"/>
          <p:cNvSpPr/>
          <p:nvPr/>
        </p:nvSpPr>
        <p:spPr>
          <a:xfrm>
            <a:off x="4854291" y="386805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46" name="Rectangle 45"/>
          <p:cNvSpPr/>
          <p:nvPr/>
        </p:nvSpPr>
        <p:spPr>
          <a:xfrm>
            <a:off x="4854291" y="397600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34" name="Rectangle 33"/>
          <p:cNvSpPr/>
          <p:nvPr/>
        </p:nvSpPr>
        <p:spPr>
          <a:xfrm>
            <a:off x="2619091" y="4966606"/>
            <a:ext cx="2696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4</a:t>
            </a:r>
            <a:endParaRPr lang="fr-CA" sz="1200" dirty="0"/>
          </a:p>
        </p:txBody>
      </p:sp>
      <p:sp>
        <p:nvSpPr>
          <p:cNvPr id="36" name="Rectangle 35"/>
          <p:cNvSpPr/>
          <p:nvPr/>
        </p:nvSpPr>
        <p:spPr>
          <a:xfrm>
            <a:off x="3069941" y="4966606"/>
            <a:ext cx="2696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7</a:t>
            </a:r>
            <a:endParaRPr lang="fr-CA" sz="1200" dirty="0"/>
          </a:p>
        </p:txBody>
      </p:sp>
      <p:sp>
        <p:nvSpPr>
          <p:cNvPr id="38" name="Rectangle 37"/>
          <p:cNvSpPr/>
          <p:nvPr/>
        </p:nvSpPr>
        <p:spPr>
          <a:xfrm>
            <a:off x="3514441" y="4966606"/>
            <a:ext cx="2696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9</a:t>
            </a:r>
            <a:endParaRPr lang="fr-CA" sz="1200" dirty="0"/>
          </a:p>
        </p:txBody>
      </p:sp>
      <p:sp>
        <p:nvSpPr>
          <p:cNvPr id="42" name="ZoneTexte 10"/>
          <p:cNvSpPr txBox="1">
            <a:spLocks noChangeArrowheads="1"/>
          </p:cNvSpPr>
          <p:nvPr/>
        </p:nvSpPr>
        <p:spPr bwMode="auto">
          <a:xfrm>
            <a:off x="4009979" y="4893792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51" name="ZoneTexte 10"/>
          <p:cNvSpPr txBox="1">
            <a:spLocks noChangeArrowheads="1"/>
          </p:cNvSpPr>
          <p:nvPr/>
        </p:nvSpPr>
        <p:spPr bwMode="auto">
          <a:xfrm>
            <a:off x="3578179" y="4900142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52" name="ZoneTexte 10"/>
          <p:cNvSpPr txBox="1">
            <a:spLocks noChangeArrowheads="1"/>
          </p:cNvSpPr>
          <p:nvPr/>
        </p:nvSpPr>
        <p:spPr bwMode="auto">
          <a:xfrm>
            <a:off x="3146379" y="4906492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53" name="ZoneTexte 10"/>
          <p:cNvSpPr txBox="1">
            <a:spLocks noChangeArrowheads="1"/>
          </p:cNvSpPr>
          <p:nvPr/>
        </p:nvSpPr>
        <p:spPr bwMode="auto">
          <a:xfrm>
            <a:off x="2714579" y="4893792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54" name="ZoneTexte 10"/>
          <p:cNvSpPr txBox="1">
            <a:spLocks noChangeArrowheads="1"/>
          </p:cNvSpPr>
          <p:nvPr/>
        </p:nvSpPr>
        <p:spPr bwMode="auto">
          <a:xfrm>
            <a:off x="2282779" y="4900142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55" name="ZoneTexte 10"/>
          <p:cNvSpPr txBox="1">
            <a:spLocks noChangeArrowheads="1"/>
          </p:cNvSpPr>
          <p:nvPr/>
        </p:nvSpPr>
        <p:spPr bwMode="auto">
          <a:xfrm>
            <a:off x="6492829" y="4881092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6416391" y="4998356"/>
            <a:ext cx="25519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3</a:t>
            </a:r>
            <a:endParaRPr lang="fr-CA" sz="1000" dirty="0"/>
          </a:p>
        </p:txBody>
      </p:sp>
      <p:sp>
        <p:nvSpPr>
          <p:cNvPr id="58" name="ZoneTexte 10"/>
          <p:cNvSpPr txBox="1">
            <a:spLocks noChangeArrowheads="1"/>
          </p:cNvSpPr>
          <p:nvPr/>
        </p:nvSpPr>
        <p:spPr bwMode="auto">
          <a:xfrm>
            <a:off x="6937329" y="4881092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6854541" y="4998356"/>
            <a:ext cx="25519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5</a:t>
            </a:r>
            <a:endParaRPr lang="fr-CA" sz="1000" dirty="0"/>
          </a:p>
        </p:txBody>
      </p:sp>
      <p:sp>
        <p:nvSpPr>
          <p:cNvPr id="60" name="ZoneTexte 10"/>
          <p:cNvSpPr txBox="1">
            <a:spLocks noChangeArrowheads="1"/>
          </p:cNvSpPr>
          <p:nvPr/>
        </p:nvSpPr>
        <p:spPr bwMode="auto">
          <a:xfrm>
            <a:off x="7381829" y="4881092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7273641" y="4998356"/>
            <a:ext cx="32573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11</a:t>
            </a:r>
            <a:endParaRPr lang="fr-CA" sz="1000" dirty="0"/>
          </a:p>
        </p:txBody>
      </p:sp>
      <p:sp>
        <p:nvSpPr>
          <p:cNvPr id="62" name="ZoneTexte 10"/>
          <p:cNvSpPr txBox="1">
            <a:spLocks noChangeArrowheads="1"/>
          </p:cNvSpPr>
          <p:nvPr/>
        </p:nvSpPr>
        <p:spPr bwMode="auto">
          <a:xfrm>
            <a:off x="6054679" y="4868392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5984591" y="4985656"/>
            <a:ext cx="25519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1</a:t>
            </a:r>
            <a:endParaRPr lang="fr-CA" sz="1000" dirty="0"/>
          </a:p>
        </p:txBody>
      </p:sp>
      <p:sp>
        <p:nvSpPr>
          <p:cNvPr id="64" name="Rectangle 63"/>
          <p:cNvSpPr/>
          <p:nvPr/>
        </p:nvSpPr>
        <p:spPr>
          <a:xfrm>
            <a:off x="4854291" y="410300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65" name="Rectangle 64"/>
          <p:cNvSpPr/>
          <p:nvPr/>
        </p:nvSpPr>
        <p:spPr>
          <a:xfrm>
            <a:off x="4854291" y="420460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66" name="Rectangle 65"/>
          <p:cNvSpPr/>
          <p:nvPr/>
        </p:nvSpPr>
        <p:spPr>
          <a:xfrm>
            <a:off x="4854291" y="431255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67" name="Rectangle 66"/>
          <p:cNvSpPr/>
          <p:nvPr/>
        </p:nvSpPr>
        <p:spPr>
          <a:xfrm>
            <a:off x="4854291" y="442050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68" name="Rectangle 67"/>
          <p:cNvSpPr/>
          <p:nvPr/>
        </p:nvSpPr>
        <p:spPr>
          <a:xfrm>
            <a:off x="4854291" y="452845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69" name="Rectangle 68"/>
          <p:cNvSpPr/>
          <p:nvPr/>
        </p:nvSpPr>
        <p:spPr>
          <a:xfrm>
            <a:off x="4854291" y="463640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70" name="Rectangle 69"/>
          <p:cNvSpPr/>
          <p:nvPr/>
        </p:nvSpPr>
        <p:spPr>
          <a:xfrm>
            <a:off x="8194391" y="388075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1" name="Rectangle 70"/>
          <p:cNvSpPr/>
          <p:nvPr/>
        </p:nvSpPr>
        <p:spPr>
          <a:xfrm>
            <a:off x="8194391" y="398870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2" name="Rectangle 71"/>
          <p:cNvSpPr/>
          <p:nvPr/>
        </p:nvSpPr>
        <p:spPr>
          <a:xfrm>
            <a:off x="8194391" y="409665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3" name="Rectangle 72"/>
          <p:cNvSpPr/>
          <p:nvPr/>
        </p:nvSpPr>
        <p:spPr>
          <a:xfrm>
            <a:off x="8194391" y="420460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4" name="Rectangle 73"/>
          <p:cNvSpPr/>
          <p:nvPr/>
        </p:nvSpPr>
        <p:spPr>
          <a:xfrm>
            <a:off x="8194391" y="431255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5" name="Rectangle 74"/>
          <p:cNvSpPr/>
          <p:nvPr/>
        </p:nvSpPr>
        <p:spPr>
          <a:xfrm>
            <a:off x="8194391" y="442050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6" name="Rectangle 75"/>
          <p:cNvSpPr/>
          <p:nvPr/>
        </p:nvSpPr>
        <p:spPr>
          <a:xfrm>
            <a:off x="8194391" y="452845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7" name="Rectangle 76"/>
          <p:cNvSpPr/>
          <p:nvPr/>
        </p:nvSpPr>
        <p:spPr>
          <a:xfrm>
            <a:off x="8194391" y="463640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8" name="Rectangle 77"/>
          <p:cNvSpPr/>
          <p:nvPr/>
        </p:nvSpPr>
        <p:spPr>
          <a:xfrm>
            <a:off x="8194391" y="474435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9" name="Rectangle 78"/>
          <p:cNvSpPr/>
          <p:nvPr/>
        </p:nvSpPr>
        <p:spPr>
          <a:xfrm>
            <a:off x="8194391" y="485230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80" name="Rectangle 79"/>
          <p:cNvSpPr/>
          <p:nvPr/>
        </p:nvSpPr>
        <p:spPr>
          <a:xfrm>
            <a:off x="4841591" y="475070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81" name="Rectangle à coins arrondis 80"/>
          <p:cNvSpPr/>
          <p:nvPr/>
        </p:nvSpPr>
        <p:spPr>
          <a:xfrm>
            <a:off x="457200" y="1700213"/>
            <a:ext cx="1956391" cy="97474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dirty="0" smtClean="0">
                <a:latin typeface="Arial" pitchFamily="34" charset="0"/>
                <a:cs typeface="Arial" pitchFamily="34" charset="0"/>
              </a:rPr>
              <a:t>Équipe USA envoi le 1 pour remplacer le 12</a:t>
            </a:r>
            <a:endParaRPr lang="fr-CA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3" name="Connecteur droit avec flèche 82"/>
          <p:cNvCxnSpPr>
            <a:stCxn id="27" idx="3"/>
          </p:cNvCxnSpPr>
          <p:nvPr/>
        </p:nvCxnSpPr>
        <p:spPr>
          <a:xfrm>
            <a:off x="952063" y="3297985"/>
            <a:ext cx="1461528" cy="118895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Connecteur droit avec flèche 89"/>
          <p:cNvCxnSpPr>
            <a:stCxn id="26" idx="0"/>
            <a:endCxn id="96" idx="1"/>
          </p:cNvCxnSpPr>
          <p:nvPr/>
        </p:nvCxnSpPr>
        <p:spPr>
          <a:xfrm flipV="1">
            <a:off x="2534439" y="4451259"/>
            <a:ext cx="1448953" cy="158991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Connecteur droit avec flèche 92"/>
          <p:cNvCxnSpPr>
            <a:stCxn id="28" idx="0"/>
          </p:cNvCxnSpPr>
          <p:nvPr/>
        </p:nvCxnSpPr>
        <p:spPr>
          <a:xfrm flipH="1" flipV="1">
            <a:off x="4299045" y="4981433"/>
            <a:ext cx="735736" cy="1027841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ZoneTexte 10"/>
          <p:cNvSpPr txBox="1">
            <a:spLocks noChangeArrowheads="1"/>
          </p:cNvSpPr>
          <p:nvPr/>
        </p:nvSpPr>
        <p:spPr bwMode="auto">
          <a:xfrm>
            <a:off x="3983392" y="4274287"/>
            <a:ext cx="471651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12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97" name="ZoneTexte 10"/>
          <p:cNvSpPr txBox="1">
            <a:spLocks noChangeArrowheads="1"/>
          </p:cNvSpPr>
          <p:nvPr/>
        </p:nvSpPr>
        <p:spPr bwMode="auto">
          <a:xfrm>
            <a:off x="3896069" y="4520379"/>
            <a:ext cx="8188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10 11</a:t>
            </a:r>
            <a:endParaRPr lang="fr-CA" sz="1400" b="1" dirty="0">
              <a:solidFill>
                <a:srgbClr val="C00000"/>
              </a:solidFill>
            </a:endParaRPr>
          </a:p>
        </p:txBody>
      </p:sp>
      <p:cxnSp>
        <p:nvCxnSpPr>
          <p:cNvPr id="100" name="Connecteur droit avec flèche 99"/>
          <p:cNvCxnSpPr>
            <a:stCxn id="28" idx="0"/>
            <a:endCxn id="86" idx="2"/>
          </p:cNvCxnSpPr>
          <p:nvPr/>
        </p:nvCxnSpPr>
        <p:spPr>
          <a:xfrm flipV="1">
            <a:off x="5034781" y="4051791"/>
            <a:ext cx="92708" cy="195748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Connecteur droit avec flèche 100"/>
          <p:cNvCxnSpPr>
            <a:stCxn id="28" idx="0"/>
            <a:endCxn id="109" idx="2"/>
          </p:cNvCxnSpPr>
          <p:nvPr/>
        </p:nvCxnSpPr>
        <p:spPr>
          <a:xfrm flipV="1">
            <a:off x="5034781" y="4676649"/>
            <a:ext cx="3448712" cy="133262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Rectangle 83"/>
          <p:cNvSpPr/>
          <p:nvPr/>
        </p:nvSpPr>
        <p:spPr>
          <a:xfrm>
            <a:off x="4850687" y="486898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85" name="Rectangle 84"/>
          <p:cNvSpPr/>
          <p:nvPr/>
        </p:nvSpPr>
        <p:spPr>
          <a:xfrm>
            <a:off x="4846135" y="498044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86" name="Rectangle 85"/>
          <p:cNvSpPr/>
          <p:nvPr/>
        </p:nvSpPr>
        <p:spPr>
          <a:xfrm>
            <a:off x="5013515" y="377479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92" name="Rectangle 91"/>
          <p:cNvSpPr/>
          <p:nvPr/>
        </p:nvSpPr>
        <p:spPr>
          <a:xfrm>
            <a:off x="8183015" y="496376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94" name="Rectangle 93"/>
          <p:cNvSpPr/>
          <p:nvPr/>
        </p:nvSpPr>
        <p:spPr>
          <a:xfrm>
            <a:off x="8355884" y="3771857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95" name="Rectangle 94"/>
          <p:cNvSpPr/>
          <p:nvPr/>
        </p:nvSpPr>
        <p:spPr>
          <a:xfrm>
            <a:off x="8358159" y="3876490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98" name="Rectangle 97"/>
          <p:cNvSpPr/>
          <p:nvPr/>
        </p:nvSpPr>
        <p:spPr>
          <a:xfrm>
            <a:off x="3926148" y="4962057"/>
            <a:ext cx="3545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12</a:t>
            </a:r>
            <a:endParaRPr lang="fr-CA" sz="1200" dirty="0"/>
          </a:p>
        </p:txBody>
      </p:sp>
      <p:sp>
        <p:nvSpPr>
          <p:cNvPr id="99" name="ZoneTexte 10"/>
          <p:cNvSpPr txBox="1">
            <a:spLocks noChangeArrowheads="1"/>
          </p:cNvSpPr>
          <p:nvPr/>
        </p:nvSpPr>
        <p:spPr bwMode="auto">
          <a:xfrm>
            <a:off x="4462629" y="4896067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4351502" y="4964332"/>
            <a:ext cx="3545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13</a:t>
            </a:r>
            <a:endParaRPr lang="fr-CA" sz="1200" dirty="0"/>
          </a:p>
        </p:txBody>
      </p:sp>
      <p:sp>
        <p:nvSpPr>
          <p:cNvPr id="103" name="ZoneTexte 10"/>
          <p:cNvSpPr txBox="1">
            <a:spLocks noChangeArrowheads="1"/>
          </p:cNvSpPr>
          <p:nvPr/>
        </p:nvSpPr>
        <p:spPr bwMode="auto">
          <a:xfrm>
            <a:off x="7793537" y="4876542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7685349" y="4993806"/>
            <a:ext cx="32573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12</a:t>
            </a:r>
            <a:endParaRPr lang="fr-CA" sz="1000" dirty="0"/>
          </a:p>
        </p:txBody>
      </p:sp>
      <p:sp>
        <p:nvSpPr>
          <p:cNvPr id="105" name="Rectangle 104"/>
          <p:cNvSpPr/>
          <p:nvPr/>
        </p:nvSpPr>
        <p:spPr>
          <a:xfrm>
            <a:off x="8360431" y="398112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106" name="Rectangle 105"/>
          <p:cNvSpPr/>
          <p:nvPr/>
        </p:nvSpPr>
        <p:spPr>
          <a:xfrm>
            <a:off x="8362703" y="4085754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107" name="Rectangle 106"/>
          <p:cNvSpPr/>
          <p:nvPr/>
        </p:nvSpPr>
        <p:spPr>
          <a:xfrm>
            <a:off x="8364975" y="419038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108" name="Rectangle 107"/>
          <p:cNvSpPr/>
          <p:nvPr/>
        </p:nvSpPr>
        <p:spPr>
          <a:xfrm>
            <a:off x="8367247" y="4295018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109" name="Rectangle 108"/>
          <p:cNvSpPr/>
          <p:nvPr/>
        </p:nvSpPr>
        <p:spPr>
          <a:xfrm>
            <a:off x="8369519" y="4399650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110" name="ZoneTexte 10"/>
          <p:cNvSpPr txBox="1">
            <a:spLocks noChangeArrowheads="1"/>
          </p:cNvSpPr>
          <p:nvPr/>
        </p:nvSpPr>
        <p:spPr bwMode="auto">
          <a:xfrm>
            <a:off x="5627049" y="5102679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114" name="ZoneTexte 10"/>
          <p:cNvSpPr txBox="1">
            <a:spLocks noChangeArrowheads="1"/>
          </p:cNvSpPr>
          <p:nvPr/>
        </p:nvSpPr>
        <p:spPr bwMode="auto">
          <a:xfrm>
            <a:off x="3896069" y="4717229"/>
            <a:ext cx="8188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13 19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115" name="Ellipse 114"/>
          <p:cNvSpPr/>
          <p:nvPr/>
        </p:nvSpPr>
        <p:spPr>
          <a:xfrm>
            <a:off x="4044950" y="4324350"/>
            <a:ext cx="304800" cy="2667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82" name="ZoneTexte 10"/>
          <p:cNvSpPr txBox="1">
            <a:spLocks noChangeArrowheads="1"/>
          </p:cNvSpPr>
          <p:nvPr/>
        </p:nvSpPr>
        <p:spPr bwMode="auto">
          <a:xfrm>
            <a:off x="5203517" y="5554608"/>
            <a:ext cx="441910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9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87" name="ZoneTexte 10"/>
          <p:cNvSpPr txBox="1">
            <a:spLocks noChangeArrowheads="1"/>
          </p:cNvSpPr>
          <p:nvPr/>
        </p:nvSpPr>
        <p:spPr bwMode="auto">
          <a:xfrm>
            <a:off x="8509935" y="5561234"/>
            <a:ext cx="441910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18</a:t>
            </a:r>
            <a:endParaRPr lang="fr-CA" sz="17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800" decel="100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uiExpand="1" build="allAtOnce"/>
      <p:bldP spid="26" grpId="0" uiExpand="1" animBg="1"/>
      <p:bldP spid="27" grpId="0" uiExpand="1" animBg="1"/>
      <p:bldP spid="28" grpId="0" animBg="1"/>
      <p:bldP spid="114" grpId="0"/>
      <p:bldP spid="1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5.3 - Remplacement</a:t>
            </a:r>
            <a:endParaRPr lang="fr-CA" dirty="0"/>
          </a:p>
        </p:txBody>
      </p:sp>
      <p:sp>
        <p:nvSpPr>
          <p:cNvPr id="3" name="ZoneTexte 3"/>
          <p:cNvSpPr txBox="1">
            <a:spLocks noChangeArrowheads="1"/>
          </p:cNvSpPr>
          <p:nvPr/>
        </p:nvSpPr>
        <p:spPr bwMode="auto">
          <a:xfrm>
            <a:off x="457200" y="1700213"/>
            <a:ext cx="8362950" cy="2431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/>
            <a:r>
              <a:rPr lang="fr-CA" sz="1900" b="1" u="sng" dirty="0" smtClean="0"/>
              <a:t>Travail à 2 marqueurs</a:t>
            </a:r>
          </a:p>
          <a:p>
            <a:pPr marL="457200" indent="-457200">
              <a:buFont typeface="+mj-lt"/>
              <a:buAutoNum type="arabicPeriod"/>
            </a:pPr>
            <a:endParaRPr lang="fr-CA" sz="1900" dirty="0" smtClean="0"/>
          </a:p>
          <a:p>
            <a:pPr marL="457200" indent="-457200">
              <a:buFont typeface="+mj-lt"/>
              <a:buAutoNum type="arabicPeriod"/>
            </a:pPr>
            <a:r>
              <a:rPr lang="fr-CA" sz="1900" dirty="0" smtClean="0"/>
              <a:t>Le joueur remplaçant entre dans la zone de remplacement</a:t>
            </a:r>
            <a:br>
              <a:rPr lang="fr-CA" sz="1900" dirty="0" smtClean="0"/>
            </a:br>
            <a:r>
              <a:rPr lang="fr-CA" sz="1900" dirty="0" smtClean="0"/>
              <a:t>(touche au 3m), l’assistant-marqueur fait entendre le « </a:t>
            </a:r>
            <a:r>
              <a:rPr lang="fr-CA" sz="1900" dirty="0" err="1" smtClean="0"/>
              <a:t>buzzer</a:t>
            </a:r>
            <a:r>
              <a:rPr lang="fr-CA" sz="1900" dirty="0" smtClean="0"/>
              <a:t> »</a:t>
            </a:r>
          </a:p>
          <a:p>
            <a:pPr marL="457200" indent="-457200">
              <a:buFont typeface="+mj-lt"/>
              <a:buAutoNum type="arabicPeriod"/>
            </a:pPr>
            <a:r>
              <a:rPr lang="fr-CA" sz="1900" dirty="0" smtClean="0"/>
              <a:t>L’assistant-marqueur indique les joueurs impliqués au marqueur</a:t>
            </a:r>
          </a:p>
          <a:p>
            <a:pPr marL="457200" indent="-457200">
              <a:buFont typeface="+mj-lt"/>
              <a:buAutoNum type="arabicPeriod"/>
            </a:pPr>
            <a:r>
              <a:rPr lang="fr-CA" sz="1900" dirty="0" smtClean="0"/>
              <a:t>Le marqueur inscrit sur la feuille le remplacement</a:t>
            </a:r>
          </a:p>
          <a:p>
            <a:pPr marL="457200" indent="-457200">
              <a:buFont typeface="+mj-lt"/>
              <a:buAutoNum type="arabicPeriod"/>
            </a:pPr>
            <a:r>
              <a:rPr lang="fr-CA" sz="1900" dirty="0" smtClean="0"/>
              <a:t>Le marqueur lève les 2 mains pour indiquer qu’il est </a:t>
            </a:r>
            <a:r>
              <a:rPr lang="fr-CA" sz="1900" smtClean="0"/>
              <a:t>prêt APRÈS</a:t>
            </a:r>
            <a:br>
              <a:rPr lang="fr-CA" sz="1900" smtClean="0"/>
            </a:br>
            <a:r>
              <a:rPr lang="fr-CA" sz="1900" smtClean="0"/>
              <a:t>avoir </a:t>
            </a:r>
            <a:r>
              <a:rPr lang="fr-CA" sz="1900" b="1" dirty="0" smtClean="0"/>
              <a:t>complètement</a:t>
            </a:r>
            <a:r>
              <a:rPr lang="fr-CA" sz="1900" dirty="0" smtClean="0"/>
              <a:t> terminé l’inscription du remplacement.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ZoneTexte 3"/>
          <p:cNvSpPr txBox="1">
            <a:spLocks noChangeArrowheads="1"/>
          </p:cNvSpPr>
          <p:nvPr/>
        </p:nvSpPr>
        <p:spPr bwMode="auto">
          <a:xfrm>
            <a:off x="457200" y="1690617"/>
            <a:ext cx="836295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fr-CA" sz="2000" dirty="0" smtClean="0"/>
              <a:t>Si c’est « </a:t>
            </a:r>
            <a:r>
              <a:rPr lang="fr-CA" sz="2000" b="1" dirty="0" smtClean="0"/>
              <a:t>CAN</a:t>
            </a:r>
            <a:r>
              <a:rPr lang="fr-CA" sz="2000" dirty="0" smtClean="0"/>
              <a:t> » qui demande un TM, il faut inscrire « 19 : 13 »</a:t>
            </a:r>
          </a:p>
          <a:p>
            <a:pPr marL="457200" indent="-457200">
              <a:buFont typeface="Wingdings" pitchFamily="2" charset="2"/>
              <a:buChar char="Ø"/>
            </a:pPr>
            <a:endParaRPr lang="fr-CA" sz="2000" dirty="0" smtClean="0"/>
          </a:p>
          <a:p>
            <a:pPr marL="457200" indent="-457200">
              <a:buFont typeface="Wingdings" pitchFamily="2" charset="2"/>
              <a:buChar char="Ø"/>
            </a:pPr>
            <a:r>
              <a:rPr lang="fr-CA" sz="2000" dirty="0" smtClean="0"/>
              <a:t>Si c’est « </a:t>
            </a:r>
            <a:r>
              <a:rPr lang="fr-CA" sz="2000" b="1" dirty="0" smtClean="0"/>
              <a:t>USA</a:t>
            </a:r>
            <a:r>
              <a:rPr lang="fr-CA" sz="2000" dirty="0" smtClean="0"/>
              <a:t> » qui demande le TM, il faut inscrire « 13 : 19 » 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69848"/>
          </a:xfrm>
        </p:spPr>
        <p:txBody>
          <a:bodyPr/>
          <a:lstStyle/>
          <a:p>
            <a:r>
              <a:rPr lang="fr-CA" dirty="0" smtClean="0"/>
              <a:t>6- Temps-mort</a:t>
            </a:r>
            <a:endParaRPr lang="fr-CA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029" y="3445993"/>
            <a:ext cx="8777552" cy="2460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ZoneTexte 10"/>
          <p:cNvSpPr txBox="1">
            <a:spLocks noChangeArrowheads="1"/>
          </p:cNvSpPr>
          <p:nvPr/>
        </p:nvSpPr>
        <p:spPr bwMode="auto">
          <a:xfrm>
            <a:off x="3603011" y="3518114"/>
            <a:ext cx="818862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U S A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7" name="ZoneTexte 10"/>
          <p:cNvSpPr txBox="1">
            <a:spLocks noChangeArrowheads="1"/>
          </p:cNvSpPr>
          <p:nvPr/>
        </p:nvSpPr>
        <p:spPr bwMode="auto">
          <a:xfrm>
            <a:off x="6116474" y="3520390"/>
            <a:ext cx="818862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C A N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14" name="ZoneTexte 10"/>
          <p:cNvSpPr txBox="1">
            <a:spLocks noChangeArrowheads="1"/>
          </p:cNvSpPr>
          <p:nvPr/>
        </p:nvSpPr>
        <p:spPr bwMode="auto">
          <a:xfrm>
            <a:off x="4615220" y="3452150"/>
            <a:ext cx="32527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X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15" name="ZoneTexte 10"/>
          <p:cNvSpPr txBox="1">
            <a:spLocks noChangeArrowheads="1"/>
          </p:cNvSpPr>
          <p:nvPr/>
        </p:nvSpPr>
        <p:spPr bwMode="auto">
          <a:xfrm>
            <a:off x="5545542" y="3590910"/>
            <a:ext cx="32527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X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18" name="ZoneTexte 10"/>
          <p:cNvSpPr txBox="1">
            <a:spLocks noChangeArrowheads="1"/>
          </p:cNvSpPr>
          <p:nvPr/>
        </p:nvSpPr>
        <p:spPr bwMode="auto">
          <a:xfrm>
            <a:off x="5531893" y="4914736"/>
            <a:ext cx="322994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X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20" name="ZoneTexte 10"/>
          <p:cNvSpPr txBox="1">
            <a:spLocks noChangeArrowheads="1"/>
          </p:cNvSpPr>
          <p:nvPr/>
        </p:nvSpPr>
        <p:spPr bwMode="auto">
          <a:xfrm>
            <a:off x="2321168" y="4058092"/>
            <a:ext cx="2715065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4    16    2      5     1    18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39" name="ZoneTexte 10"/>
          <p:cNvSpPr txBox="1">
            <a:spLocks noChangeArrowheads="1"/>
          </p:cNvSpPr>
          <p:nvPr/>
        </p:nvSpPr>
        <p:spPr bwMode="auto">
          <a:xfrm>
            <a:off x="5582527" y="4058092"/>
            <a:ext cx="2715065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13    17    9      3     7     5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23" name="ZoneTexte 10"/>
          <p:cNvSpPr txBox="1">
            <a:spLocks noChangeArrowheads="1"/>
          </p:cNvSpPr>
          <p:nvPr/>
        </p:nvSpPr>
        <p:spPr bwMode="auto">
          <a:xfrm>
            <a:off x="2595352" y="3506741"/>
            <a:ext cx="8188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19 00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8194391" y="377280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43" name="Rectangle 42"/>
          <p:cNvSpPr/>
          <p:nvPr/>
        </p:nvSpPr>
        <p:spPr>
          <a:xfrm>
            <a:off x="2199991" y="4953906"/>
            <a:ext cx="2696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3</a:t>
            </a:r>
            <a:endParaRPr lang="fr-CA" sz="1200" dirty="0"/>
          </a:p>
        </p:txBody>
      </p:sp>
      <p:sp>
        <p:nvSpPr>
          <p:cNvPr id="44" name="Rectangle 43"/>
          <p:cNvSpPr/>
          <p:nvPr/>
        </p:nvSpPr>
        <p:spPr>
          <a:xfrm>
            <a:off x="4847941" y="376645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45" name="Rectangle 44"/>
          <p:cNvSpPr/>
          <p:nvPr/>
        </p:nvSpPr>
        <p:spPr>
          <a:xfrm>
            <a:off x="4854291" y="386805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46" name="Rectangle 45"/>
          <p:cNvSpPr/>
          <p:nvPr/>
        </p:nvSpPr>
        <p:spPr>
          <a:xfrm>
            <a:off x="4854291" y="397600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34" name="Rectangle 33"/>
          <p:cNvSpPr/>
          <p:nvPr/>
        </p:nvSpPr>
        <p:spPr>
          <a:xfrm>
            <a:off x="2619091" y="4966606"/>
            <a:ext cx="2696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4</a:t>
            </a:r>
            <a:endParaRPr lang="fr-CA" sz="1200" dirty="0"/>
          </a:p>
        </p:txBody>
      </p:sp>
      <p:sp>
        <p:nvSpPr>
          <p:cNvPr id="36" name="Rectangle 35"/>
          <p:cNvSpPr/>
          <p:nvPr/>
        </p:nvSpPr>
        <p:spPr>
          <a:xfrm>
            <a:off x="3069941" y="4966606"/>
            <a:ext cx="2696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7</a:t>
            </a:r>
            <a:endParaRPr lang="fr-CA" sz="1200" dirty="0"/>
          </a:p>
        </p:txBody>
      </p:sp>
      <p:sp>
        <p:nvSpPr>
          <p:cNvPr id="38" name="Rectangle 37"/>
          <p:cNvSpPr/>
          <p:nvPr/>
        </p:nvSpPr>
        <p:spPr>
          <a:xfrm>
            <a:off x="3514441" y="4966606"/>
            <a:ext cx="2696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9</a:t>
            </a:r>
            <a:endParaRPr lang="fr-CA" sz="1200" dirty="0"/>
          </a:p>
        </p:txBody>
      </p:sp>
      <p:sp>
        <p:nvSpPr>
          <p:cNvPr id="42" name="ZoneTexte 10"/>
          <p:cNvSpPr txBox="1">
            <a:spLocks noChangeArrowheads="1"/>
          </p:cNvSpPr>
          <p:nvPr/>
        </p:nvSpPr>
        <p:spPr bwMode="auto">
          <a:xfrm>
            <a:off x="4009979" y="4893792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51" name="ZoneTexte 10"/>
          <p:cNvSpPr txBox="1">
            <a:spLocks noChangeArrowheads="1"/>
          </p:cNvSpPr>
          <p:nvPr/>
        </p:nvSpPr>
        <p:spPr bwMode="auto">
          <a:xfrm>
            <a:off x="3578179" y="4900142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52" name="ZoneTexte 10"/>
          <p:cNvSpPr txBox="1">
            <a:spLocks noChangeArrowheads="1"/>
          </p:cNvSpPr>
          <p:nvPr/>
        </p:nvSpPr>
        <p:spPr bwMode="auto">
          <a:xfrm>
            <a:off x="3146379" y="4906492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53" name="ZoneTexte 10"/>
          <p:cNvSpPr txBox="1">
            <a:spLocks noChangeArrowheads="1"/>
          </p:cNvSpPr>
          <p:nvPr/>
        </p:nvSpPr>
        <p:spPr bwMode="auto">
          <a:xfrm>
            <a:off x="2714579" y="4893792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54" name="ZoneTexte 10"/>
          <p:cNvSpPr txBox="1">
            <a:spLocks noChangeArrowheads="1"/>
          </p:cNvSpPr>
          <p:nvPr/>
        </p:nvSpPr>
        <p:spPr bwMode="auto">
          <a:xfrm>
            <a:off x="2282779" y="4900142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55" name="ZoneTexte 10"/>
          <p:cNvSpPr txBox="1">
            <a:spLocks noChangeArrowheads="1"/>
          </p:cNvSpPr>
          <p:nvPr/>
        </p:nvSpPr>
        <p:spPr bwMode="auto">
          <a:xfrm>
            <a:off x="6492829" y="4881092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6416391" y="4998356"/>
            <a:ext cx="25519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3</a:t>
            </a:r>
            <a:endParaRPr lang="fr-CA" sz="1000" dirty="0"/>
          </a:p>
        </p:txBody>
      </p:sp>
      <p:sp>
        <p:nvSpPr>
          <p:cNvPr id="58" name="ZoneTexte 10"/>
          <p:cNvSpPr txBox="1">
            <a:spLocks noChangeArrowheads="1"/>
          </p:cNvSpPr>
          <p:nvPr/>
        </p:nvSpPr>
        <p:spPr bwMode="auto">
          <a:xfrm>
            <a:off x="6937329" y="4881092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6854541" y="4998356"/>
            <a:ext cx="25519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5</a:t>
            </a:r>
            <a:endParaRPr lang="fr-CA" sz="1000" dirty="0"/>
          </a:p>
        </p:txBody>
      </p:sp>
      <p:sp>
        <p:nvSpPr>
          <p:cNvPr id="60" name="ZoneTexte 10"/>
          <p:cNvSpPr txBox="1">
            <a:spLocks noChangeArrowheads="1"/>
          </p:cNvSpPr>
          <p:nvPr/>
        </p:nvSpPr>
        <p:spPr bwMode="auto">
          <a:xfrm>
            <a:off x="7381829" y="4881092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7273641" y="4998356"/>
            <a:ext cx="32573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11</a:t>
            </a:r>
            <a:endParaRPr lang="fr-CA" sz="1000" dirty="0"/>
          </a:p>
        </p:txBody>
      </p:sp>
      <p:sp>
        <p:nvSpPr>
          <p:cNvPr id="62" name="ZoneTexte 10"/>
          <p:cNvSpPr txBox="1">
            <a:spLocks noChangeArrowheads="1"/>
          </p:cNvSpPr>
          <p:nvPr/>
        </p:nvSpPr>
        <p:spPr bwMode="auto">
          <a:xfrm>
            <a:off x="6054679" y="4868392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5984591" y="4985656"/>
            <a:ext cx="25519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1</a:t>
            </a:r>
            <a:endParaRPr lang="fr-CA" sz="1000" dirty="0"/>
          </a:p>
        </p:txBody>
      </p:sp>
      <p:sp>
        <p:nvSpPr>
          <p:cNvPr id="64" name="Rectangle 63"/>
          <p:cNvSpPr/>
          <p:nvPr/>
        </p:nvSpPr>
        <p:spPr>
          <a:xfrm>
            <a:off x="4854291" y="410300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65" name="Rectangle 64"/>
          <p:cNvSpPr/>
          <p:nvPr/>
        </p:nvSpPr>
        <p:spPr>
          <a:xfrm>
            <a:off x="4854291" y="420460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66" name="Rectangle 65"/>
          <p:cNvSpPr/>
          <p:nvPr/>
        </p:nvSpPr>
        <p:spPr>
          <a:xfrm>
            <a:off x="4854291" y="431255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67" name="Rectangle 66"/>
          <p:cNvSpPr/>
          <p:nvPr/>
        </p:nvSpPr>
        <p:spPr>
          <a:xfrm>
            <a:off x="4854291" y="442050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68" name="Rectangle 67"/>
          <p:cNvSpPr/>
          <p:nvPr/>
        </p:nvSpPr>
        <p:spPr>
          <a:xfrm>
            <a:off x="4854291" y="452845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69" name="Rectangle 68"/>
          <p:cNvSpPr/>
          <p:nvPr/>
        </p:nvSpPr>
        <p:spPr>
          <a:xfrm>
            <a:off x="4854291" y="463640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70" name="Rectangle 69"/>
          <p:cNvSpPr/>
          <p:nvPr/>
        </p:nvSpPr>
        <p:spPr>
          <a:xfrm>
            <a:off x="8194391" y="388075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1" name="Rectangle 70"/>
          <p:cNvSpPr/>
          <p:nvPr/>
        </p:nvSpPr>
        <p:spPr>
          <a:xfrm>
            <a:off x="8194391" y="398870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2" name="Rectangle 71"/>
          <p:cNvSpPr/>
          <p:nvPr/>
        </p:nvSpPr>
        <p:spPr>
          <a:xfrm>
            <a:off x="8194391" y="409665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3" name="Rectangle 72"/>
          <p:cNvSpPr/>
          <p:nvPr/>
        </p:nvSpPr>
        <p:spPr>
          <a:xfrm>
            <a:off x="8194391" y="420460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4" name="Rectangle 73"/>
          <p:cNvSpPr/>
          <p:nvPr/>
        </p:nvSpPr>
        <p:spPr>
          <a:xfrm>
            <a:off x="8194391" y="431255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5" name="Rectangle 74"/>
          <p:cNvSpPr/>
          <p:nvPr/>
        </p:nvSpPr>
        <p:spPr>
          <a:xfrm>
            <a:off x="8194391" y="442050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6" name="Rectangle 75"/>
          <p:cNvSpPr/>
          <p:nvPr/>
        </p:nvSpPr>
        <p:spPr>
          <a:xfrm>
            <a:off x="8194391" y="452845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7" name="Rectangle 76"/>
          <p:cNvSpPr/>
          <p:nvPr/>
        </p:nvSpPr>
        <p:spPr>
          <a:xfrm>
            <a:off x="8194391" y="463640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8" name="Rectangle 77"/>
          <p:cNvSpPr/>
          <p:nvPr/>
        </p:nvSpPr>
        <p:spPr>
          <a:xfrm>
            <a:off x="8194391" y="474435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9" name="Rectangle 78"/>
          <p:cNvSpPr/>
          <p:nvPr/>
        </p:nvSpPr>
        <p:spPr>
          <a:xfrm>
            <a:off x="8194391" y="485230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80" name="Rectangle 79"/>
          <p:cNvSpPr/>
          <p:nvPr/>
        </p:nvSpPr>
        <p:spPr>
          <a:xfrm>
            <a:off x="4841591" y="475070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96" name="ZoneTexte 10"/>
          <p:cNvSpPr txBox="1">
            <a:spLocks noChangeArrowheads="1"/>
          </p:cNvSpPr>
          <p:nvPr/>
        </p:nvSpPr>
        <p:spPr bwMode="auto">
          <a:xfrm>
            <a:off x="3983392" y="4274287"/>
            <a:ext cx="471651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12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97" name="ZoneTexte 10"/>
          <p:cNvSpPr txBox="1">
            <a:spLocks noChangeArrowheads="1"/>
          </p:cNvSpPr>
          <p:nvPr/>
        </p:nvSpPr>
        <p:spPr bwMode="auto">
          <a:xfrm>
            <a:off x="3896069" y="4520379"/>
            <a:ext cx="8188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10 11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4850687" y="486898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85" name="Rectangle 84"/>
          <p:cNvSpPr/>
          <p:nvPr/>
        </p:nvSpPr>
        <p:spPr>
          <a:xfrm>
            <a:off x="4846135" y="498044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86" name="Rectangle 85"/>
          <p:cNvSpPr/>
          <p:nvPr/>
        </p:nvSpPr>
        <p:spPr>
          <a:xfrm>
            <a:off x="5013515" y="377479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92" name="Rectangle 91"/>
          <p:cNvSpPr/>
          <p:nvPr/>
        </p:nvSpPr>
        <p:spPr>
          <a:xfrm>
            <a:off x="8183015" y="496376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94" name="Rectangle 93"/>
          <p:cNvSpPr/>
          <p:nvPr/>
        </p:nvSpPr>
        <p:spPr>
          <a:xfrm>
            <a:off x="8355884" y="3771857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95" name="Rectangle 94"/>
          <p:cNvSpPr/>
          <p:nvPr/>
        </p:nvSpPr>
        <p:spPr>
          <a:xfrm>
            <a:off x="8358159" y="3876490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98" name="Rectangle 97"/>
          <p:cNvSpPr/>
          <p:nvPr/>
        </p:nvSpPr>
        <p:spPr>
          <a:xfrm>
            <a:off x="3926148" y="4962057"/>
            <a:ext cx="3545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12</a:t>
            </a:r>
            <a:endParaRPr lang="fr-CA" sz="1200" dirty="0"/>
          </a:p>
        </p:txBody>
      </p:sp>
      <p:sp>
        <p:nvSpPr>
          <p:cNvPr id="99" name="ZoneTexte 10"/>
          <p:cNvSpPr txBox="1">
            <a:spLocks noChangeArrowheads="1"/>
          </p:cNvSpPr>
          <p:nvPr/>
        </p:nvSpPr>
        <p:spPr bwMode="auto">
          <a:xfrm>
            <a:off x="4462629" y="4896067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4351502" y="4964332"/>
            <a:ext cx="3545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13</a:t>
            </a:r>
            <a:endParaRPr lang="fr-CA" sz="1200" dirty="0"/>
          </a:p>
        </p:txBody>
      </p:sp>
      <p:sp>
        <p:nvSpPr>
          <p:cNvPr id="103" name="ZoneTexte 10"/>
          <p:cNvSpPr txBox="1">
            <a:spLocks noChangeArrowheads="1"/>
          </p:cNvSpPr>
          <p:nvPr/>
        </p:nvSpPr>
        <p:spPr bwMode="auto">
          <a:xfrm>
            <a:off x="7793537" y="4876542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7685349" y="4993806"/>
            <a:ext cx="32573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12</a:t>
            </a:r>
            <a:endParaRPr lang="fr-CA" sz="1000" dirty="0"/>
          </a:p>
        </p:txBody>
      </p:sp>
      <p:sp>
        <p:nvSpPr>
          <p:cNvPr id="105" name="Rectangle 104"/>
          <p:cNvSpPr/>
          <p:nvPr/>
        </p:nvSpPr>
        <p:spPr>
          <a:xfrm>
            <a:off x="8360431" y="398112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106" name="Rectangle 105"/>
          <p:cNvSpPr/>
          <p:nvPr/>
        </p:nvSpPr>
        <p:spPr>
          <a:xfrm>
            <a:off x="8362703" y="4085754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107" name="Rectangle 106"/>
          <p:cNvSpPr/>
          <p:nvPr/>
        </p:nvSpPr>
        <p:spPr>
          <a:xfrm>
            <a:off x="8364975" y="419038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108" name="Rectangle 107"/>
          <p:cNvSpPr/>
          <p:nvPr/>
        </p:nvSpPr>
        <p:spPr>
          <a:xfrm>
            <a:off x="8367247" y="4295018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109" name="Rectangle 108"/>
          <p:cNvSpPr/>
          <p:nvPr/>
        </p:nvSpPr>
        <p:spPr>
          <a:xfrm>
            <a:off x="8369519" y="4399650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110" name="ZoneTexte 10"/>
          <p:cNvSpPr txBox="1">
            <a:spLocks noChangeArrowheads="1"/>
          </p:cNvSpPr>
          <p:nvPr/>
        </p:nvSpPr>
        <p:spPr bwMode="auto">
          <a:xfrm>
            <a:off x="5627049" y="5102679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114" name="ZoneTexte 10"/>
          <p:cNvSpPr txBox="1">
            <a:spLocks noChangeArrowheads="1"/>
          </p:cNvSpPr>
          <p:nvPr/>
        </p:nvSpPr>
        <p:spPr bwMode="auto">
          <a:xfrm>
            <a:off x="3896069" y="4717229"/>
            <a:ext cx="8188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13 19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115" name="Ellipse 114"/>
          <p:cNvSpPr/>
          <p:nvPr/>
        </p:nvSpPr>
        <p:spPr>
          <a:xfrm>
            <a:off x="4044950" y="4324350"/>
            <a:ext cx="304800" cy="2667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cxnSp>
        <p:nvCxnSpPr>
          <p:cNvPr id="111" name="Connecteur en angle 110"/>
          <p:cNvCxnSpPr/>
          <p:nvPr/>
        </p:nvCxnSpPr>
        <p:spPr>
          <a:xfrm rot="16200000" flipH="1">
            <a:off x="6769287" y="3248168"/>
            <a:ext cx="3234522" cy="559559"/>
          </a:xfrm>
          <a:prstGeom prst="bentConnector3">
            <a:avLst>
              <a:gd name="adj1" fmla="val -211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Connecteur en angle 117"/>
          <p:cNvCxnSpPr/>
          <p:nvPr/>
        </p:nvCxnSpPr>
        <p:spPr>
          <a:xfrm rot="5400000">
            <a:off x="5199800" y="2715906"/>
            <a:ext cx="2442945" cy="2306470"/>
          </a:xfrm>
          <a:prstGeom prst="bentConnector3">
            <a:avLst>
              <a:gd name="adj1" fmla="val 16480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ZoneTexte 10"/>
          <p:cNvSpPr txBox="1">
            <a:spLocks noChangeArrowheads="1"/>
          </p:cNvSpPr>
          <p:nvPr/>
        </p:nvSpPr>
        <p:spPr bwMode="auto">
          <a:xfrm>
            <a:off x="4894631" y="5169880"/>
            <a:ext cx="8188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13 19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124" name="ZoneTexte 10"/>
          <p:cNvSpPr txBox="1">
            <a:spLocks noChangeArrowheads="1"/>
          </p:cNvSpPr>
          <p:nvPr/>
        </p:nvSpPr>
        <p:spPr bwMode="auto">
          <a:xfrm>
            <a:off x="8226960" y="5172155"/>
            <a:ext cx="8188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19 13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81" name="ZoneTexte 10"/>
          <p:cNvSpPr txBox="1">
            <a:spLocks noChangeArrowheads="1"/>
          </p:cNvSpPr>
          <p:nvPr/>
        </p:nvSpPr>
        <p:spPr bwMode="auto">
          <a:xfrm>
            <a:off x="5203517" y="5554608"/>
            <a:ext cx="441910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9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83" name="ZoneTexte 10"/>
          <p:cNvSpPr txBox="1">
            <a:spLocks noChangeArrowheads="1"/>
          </p:cNvSpPr>
          <p:nvPr/>
        </p:nvSpPr>
        <p:spPr bwMode="auto">
          <a:xfrm>
            <a:off x="8509935" y="5561234"/>
            <a:ext cx="441910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18</a:t>
            </a:r>
            <a:endParaRPr lang="fr-CA" sz="17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0"/>
      <p:bldP spid="12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56656" y="1700213"/>
            <a:ext cx="3209925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" name="ZoneTexte 3"/>
          <p:cNvSpPr txBox="1">
            <a:spLocks noChangeArrowheads="1"/>
          </p:cNvSpPr>
          <p:nvPr/>
        </p:nvSpPr>
        <p:spPr bwMode="auto">
          <a:xfrm>
            <a:off x="457200" y="2265527"/>
            <a:ext cx="556146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fr-CA" sz="2000" dirty="0" smtClean="0"/>
              <a:t>Inscrire l’info dans la boîte « Sanctions »</a:t>
            </a:r>
            <a:br>
              <a:rPr lang="fr-CA" sz="2000" dirty="0" smtClean="0"/>
            </a:br>
            <a:r>
              <a:rPr lang="fr-CA" sz="2000" dirty="0" smtClean="0"/>
              <a:t>(Qui, Équipe, Set et Pointage)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fr-CA" sz="2000" dirty="0" smtClean="0"/>
              <a:t>Encercler le point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69848"/>
          </a:xfrm>
        </p:spPr>
        <p:txBody>
          <a:bodyPr/>
          <a:lstStyle/>
          <a:p>
            <a:r>
              <a:rPr lang="fr-CA" dirty="0" smtClean="0"/>
              <a:t>7.1 - Sanctions</a:t>
            </a:r>
            <a:endParaRPr lang="fr-CA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9029" y="3541529"/>
            <a:ext cx="8777552" cy="2460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ZoneTexte 10"/>
          <p:cNvSpPr txBox="1">
            <a:spLocks noChangeArrowheads="1"/>
          </p:cNvSpPr>
          <p:nvPr/>
        </p:nvSpPr>
        <p:spPr bwMode="auto">
          <a:xfrm>
            <a:off x="3603011" y="3613650"/>
            <a:ext cx="818862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U S A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7" name="ZoneTexte 10"/>
          <p:cNvSpPr txBox="1">
            <a:spLocks noChangeArrowheads="1"/>
          </p:cNvSpPr>
          <p:nvPr/>
        </p:nvSpPr>
        <p:spPr bwMode="auto">
          <a:xfrm>
            <a:off x="6116474" y="3615926"/>
            <a:ext cx="818862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C A N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14" name="ZoneTexte 10"/>
          <p:cNvSpPr txBox="1">
            <a:spLocks noChangeArrowheads="1"/>
          </p:cNvSpPr>
          <p:nvPr/>
        </p:nvSpPr>
        <p:spPr bwMode="auto">
          <a:xfrm>
            <a:off x="4615220" y="3547686"/>
            <a:ext cx="32527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X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15" name="ZoneTexte 10"/>
          <p:cNvSpPr txBox="1">
            <a:spLocks noChangeArrowheads="1"/>
          </p:cNvSpPr>
          <p:nvPr/>
        </p:nvSpPr>
        <p:spPr bwMode="auto">
          <a:xfrm>
            <a:off x="5545542" y="3686446"/>
            <a:ext cx="32527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X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18" name="ZoneTexte 10"/>
          <p:cNvSpPr txBox="1">
            <a:spLocks noChangeArrowheads="1"/>
          </p:cNvSpPr>
          <p:nvPr/>
        </p:nvSpPr>
        <p:spPr bwMode="auto">
          <a:xfrm>
            <a:off x="5531893" y="5010272"/>
            <a:ext cx="322994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X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20" name="ZoneTexte 10"/>
          <p:cNvSpPr txBox="1">
            <a:spLocks noChangeArrowheads="1"/>
          </p:cNvSpPr>
          <p:nvPr/>
        </p:nvSpPr>
        <p:spPr bwMode="auto">
          <a:xfrm>
            <a:off x="2321168" y="4153628"/>
            <a:ext cx="2715065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4    16    2      5     1    18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39" name="ZoneTexte 10"/>
          <p:cNvSpPr txBox="1">
            <a:spLocks noChangeArrowheads="1"/>
          </p:cNvSpPr>
          <p:nvPr/>
        </p:nvSpPr>
        <p:spPr bwMode="auto">
          <a:xfrm>
            <a:off x="5582527" y="4153628"/>
            <a:ext cx="2715065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13    17    9      3     7     5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23" name="ZoneTexte 10"/>
          <p:cNvSpPr txBox="1">
            <a:spLocks noChangeArrowheads="1"/>
          </p:cNvSpPr>
          <p:nvPr/>
        </p:nvSpPr>
        <p:spPr bwMode="auto">
          <a:xfrm>
            <a:off x="2595352" y="3602277"/>
            <a:ext cx="8188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19 00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8194391" y="386834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43" name="Rectangle 42"/>
          <p:cNvSpPr/>
          <p:nvPr/>
        </p:nvSpPr>
        <p:spPr>
          <a:xfrm>
            <a:off x="2199991" y="5049442"/>
            <a:ext cx="2696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3</a:t>
            </a:r>
            <a:endParaRPr lang="fr-CA" sz="1200" dirty="0"/>
          </a:p>
        </p:txBody>
      </p:sp>
      <p:sp>
        <p:nvSpPr>
          <p:cNvPr id="44" name="Rectangle 43"/>
          <p:cNvSpPr/>
          <p:nvPr/>
        </p:nvSpPr>
        <p:spPr>
          <a:xfrm>
            <a:off x="4847941" y="386199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45" name="Rectangle 44"/>
          <p:cNvSpPr/>
          <p:nvPr/>
        </p:nvSpPr>
        <p:spPr>
          <a:xfrm>
            <a:off x="4854291" y="396359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46" name="Rectangle 45"/>
          <p:cNvSpPr/>
          <p:nvPr/>
        </p:nvSpPr>
        <p:spPr>
          <a:xfrm>
            <a:off x="4854291" y="407154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34" name="Rectangle 33"/>
          <p:cNvSpPr/>
          <p:nvPr/>
        </p:nvSpPr>
        <p:spPr>
          <a:xfrm>
            <a:off x="2619091" y="5062142"/>
            <a:ext cx="2696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4</a:t>
            </a:r>
            <a:endParaRPr lang="fr-CA" sz="1200" dirty="0"/>
          </a:p>
        </p:txBody>
      </p:sp>
      <p:sp>
        <p:nvSpPr>
          <p:cNvPr id="36" name="Rectangle 35"/>
          <p:cNvSpPr/>
          <p:nvPr/>
        </p:nvSpPr>
        <p:spPr>
          <a:xfrm>
            <a:off x="3069941" y="5062142"/>
            <a:ext cx="2696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7</a:t>
            </a:r>
            <a:endParaRPr lang="fr-CA" sz="1200" dirty="0"/>
          </a:p>
        </p:txBody>
      </p:sp>
      <p:sp>
        <p:nvSpPr>
          <p:cNvPr id="38" name="Rectangle 37"/>
          <p:cNvSpPr/>
          <p:nvPr/>
        </p:nvSpPr>
        <p:spPr>
          <a:xfrm>
            <a:off x="3514441" y="5062142"/>
            <a:ext cx="2696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9</a:t>
            </a:r>
            <a:endParaRPr lang="fr-CA" sz="1200" dirty="0"/>
          </a:p>
        </p:txBody>
      </p:sp>
      <p:sp>
        <p:nvSpPr>
          <p:cNvPr id="42" name="ZoneTexte 10"/>
          <p:cNvSpPr txBox="1">
            <a:spLocks noChangeArrowheads="1"/>
          </p:cNvSpPr>
          <p:nvPr/>
        </p:nvSpPr>
        <p:spPr bwMode="auto">
          <a:xfrm>
            <a:off x="4009979" y="4989328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51" name="ZoneTexte 10"/>
          <p:cNvSpPr txBox="1">
            <a:spLocks noChangeArrowheads="1"/>
          </p:cNvSpPr>
          <p:nvPr/>
        </p:nvSpPr>
        <p:spPr bwMode="auto">
          <a:xfrm>
            <a:off x="3578179" y="4995678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52" name="ZoneTexte 10"/>
          <p:cNvSpPr txBox="1">
            <a:spLocks noChangeArrowheads="1"/>
          </p:cNvSpPr>
          <p:nvPr/>
        </p:nvSpPr>
        <p:spPr bwMode="auto">
          <a:xfrm>
            <a:off x="3146379" y="5002028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53" name="ZoneTexte 10"/>
          <p:cNvSpPr txBox="1">
            <a:spLocks noChangeArrowheads="1"/>
          </p:cNvSpPr>
          <p:nvPr/>
        </p:nvSpPr>
        <p:spPr bwMode="auto">
          <a:xfrm>
            <a:off x="2714579" y="4989328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54" name="ZoneTexte 10"/>
          <p:cNvSpPr txBox="1">
            <a:spLocks noChangeArrowheads="1"/>
          </p:cNvSpPr>
          <p:nvPr/>
        </p:nvSpPr>
        <p:spPr bwMode="auto">
          <a:xfrm>
            <a:off x="2282779" y="4995678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55" name="ZoneTexte 10"/>
          <p:cNvSpPr txBox="1">
            <a:spLocks noChangeArrowheads="1"/>
          </p:cNvSpPr>
          <p:nvPr/>
        </p:nvSpPr>
        <p:spPr bwMode="auto">
          <a:xfrm>
            <a:off x="6492829" y="4976628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6416391" y="5093892"/>
            <a:ext cx="25519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3</a:t>
            </a:r>
            <a:endParaRPr lang="fr-CA" sz="1000" dirty="0"/>
          </a:p>
        </p:txBody>
      </p:sp>
      <p:sp>
        <p:nvSpPr>
          <p:cNvPr id="58" name="ZoneTexte 10"/>
          <p:cNvSpPr txBox="1">
            <a:spLocks noChangeArrowheads="1"/>
          </p:cNvSpPr>
          <p:nvPr/>
        </p:nvSpPr>
        <p:spPr bwMode="auto">
          <a:xfrm>
            <a:off x="6937329" y="4976628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6854541" y="5093892"/>
            <a:ext cx="25519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5</a:t>
            </a:r>
            <a:endParaRPr lang="fr-CA" sz="1000" dirty="0"/>
          </a:p>
        </p:txBody>
      </p:sp>
      <p:sp>
        <p:nvSpPr>
          <p:cNvPr id="60" name="ZoneTexte 10"/>
          <p:cNvSpPr txBox="1">
            <a:spLocks noChangeArrowheads="1"/>
          </p:cNvSpPr>
          <p:nvPr/>
        </p:nvSpPr>
        <p:spPr bwMode="auto">
          <a:xfrm>
            <a:off x="7381829" y="4976628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7273641" y="5093892"/>
            <a:ext cx="32573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11</a:t>
            </a:r>
            <a:endParaRPr lang="fr-CA" sz="1000" dirty="0"/>
          </a:p>
        </p:txBody>
      </p:sp>
      <p:sp>
        <p:nvSpPr>
          <p:cNvPr id="62" name="ZoneTexte 10"/>
          <p:cNvSpPr txBox="1">
            <a:spLocks noChangeArrowheads="1"/>
          </p:cNvSpPr>
          <p:nvPr/>
        </p:nvSpPr>
        <p:spPr bwMode="auto">
          <a:xfrm>
            <a:off x="6054679" y="4963928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5984591" y="5081192"/>
            <a:ext cx="25519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1</a:t>
            </a:r>
            <a:endParaRPr lang="fr-CA" sz="1000" dirty="0"/>
          </a:p>
        </p:txBody>
      </p:sp>
      <p:sp>
        <p:nvSpPr>
          <p:cNvPr id="64" name="Rectangle 63"/>
          <p:cNvSpPr/>
          <p:nvPr/>
        </p:nvSpPr>
        <p:spPr>
          <a:xfrm>
            <a:off x="4854291" y="419854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65" name="Rectangle 64"/>
          <p:cNvSpPr/>
          <p:nvPr/>
        </p:nvSpPr>
        <p:spPr>
          <a:xfrm>
            <a:off x="4854291" y="430014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66" name="Rectangle 65"/>
          <p:cNvSpPr/>
          <p:nvPr/>
        </p:nvSpPr>
        <p:spPr>
          <a:xfrm>
            <a:off x="4854291" y="440809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67" name="Rectangle 66"/>
          <p:cNvSpPr/>
          <p:nvPr/>
        </p:nvSpPr>
        <p:spPr>
          <a:xfrm>
            <a:off x="4854291" y="451604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68" name="Rectangle 67"/>
          <p:cNvSpPr/>
          <p:nvPr/>
        </p:nvSpPr>
        <p:spPr>
          <a:xfrm>
            <a:off x="4854291" y="462399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69" name="Rectangle 68"/>
          <p:cNvSpPr/>
          <p:nvPr/>
        </p:nvSpPr>
        <p:spPr>
          <a:xfrm>
            <a:off x="4854291" y="473194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70" name="Rectangle 69"/>
          <p:cNvSpPr/>
          <p:nvPr/>
        </p:nvSpPr>
        <p:spPr>
          <a:xfrm>
            <a:off x="8194391" y="397629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1" name="Rectangle 70"/>
          <p:cNvSpPr/>
          <p:nvPr/>
        </p:nvSpPr>
        <p:spPr>
          <a:xfrm>
            <a:off x="8194391" y="408424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2" name="Rectangle 71"/>
          <p:cNvSpPr/>
          <p:nvPr/>
        </p:nvSpPr>
        <p:spPr>
          <a:xfrm>
            <a:off x="8194391" y="419219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3" name="Rectangle 72"/>
          <p:cNvSpPr/>
          <p:nvPr/>
        </p:nvSpPr>
        <p:spPr>
          <a:xfrm>
            <a:off x="8194391" y="430014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4" name="Rectangle 73"/>
          <p:cNvSpPr/>
          <p:nvPr/>
        </p:nvSpPr>
        <p:spPr>
          <a:xfrm>
            <a:off x="8194391" y="440809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5" name="Rectangle 74"/>
          <p:cNvSpPr/>
          <p:nvPr/>
        </p:nvSpPr>
        <p:spPr>
          <a:xfrm>
            <a:off x="8194391" y="451604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6" name="Rectangle 75"/>
          <p:cNvSpPr/>
          <p:nvPr/>
        </p:nvSpPr>
        <p:spPr>
          <a:xfrm>
            <a:off x="8194391" y="462399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7" name="Rectangle 76"/>
          <p:cNvSpPr/>
          <p:nvPr/>
        </p:nvSpPr>
        <p:spPr>
          <a:xfrm>
            <a:off x="8194391" y="473194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8" name="Rectangle 77"/>
          <p:cNvSpPr/>
          <p:nvPr/>
        </p:nvSpPr>
        <p:spPr>
          <a:xfrm>
            <a:off x="8194391" y="483989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9" name="Rectangle 78"/>
          <p:cNvSpPr/>
          <p:nvPr/>
        </p:nvSpPr>
        <p:spPr>
          <a:xfrm>
            <a:off x="8194391" y="494784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80" name="Rectangle 79"/>
          <p:cNvSpPr/>
          <p:nvPr/>
        </p:nvSpPr>
        <p:spPr>
          <a:xfrm>
            <a:off x="4841591" y="484624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96" name="ZoneTexte 10"/>
          <p:cNvSpPr txBox="1">
            <a:spLocks noChangeArrowheads="1"/>
          </p:cNvSpPr>
          <p:nvPr/>
        </p:nvSpPr>
        <p:spPr bwMode="auto">
          <a:xfrm>
            <a:off x="3983392" y="4369823"/>
            <a:ext cx="471651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12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97" name="ZoneTexte 10"/>
          <p:cNvSpPr txBox="1">
            <a:spLocks noChangeArrowheads="1"/>
          </p:cNvSpPr>
          <p:nvPr/>
        </p:nvSpPr>
        <p:spPr bwMode="auto">
          <a:xfrm>
            <a:off x="3896069" y="4615915"/>
            <a:ext cx="8188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10 11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4850687" y="496452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85" name="Rectangle 84"/>
          <p:cNvSpPr/>
          <p:nvPr/>
        </p:nvSpPr>
        <p:spPr>
          <a:xfrm>
            <a:off x="4846135" y="5075978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86" name="Rectangle 85"/>
          <p:cNvSpPr/>
          <p:nvPr/>
        </p:nvSpPr>
        <p:spPr>
          <a:xfrm>
            <a:off x="5013515" y="3870328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92" name="Rectangle 91"/>
          <p:cNvSpPr/>
          <p:nvPr/>
        </p:nvSpPr>
        <p:spPr>
          <a:xfrm>
            <a:off x="8183015" y="5059298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94" name="Rectangle 93"/>
          <p:cNvSpPr/>
          <p:nvPr/>
        </p:nvSpPr>
        <p:spPr>
          <a:xfrm>
            <a:off x="8355884" y="3867393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95" name="Rectangle 94"/>
          <p:cNvSpPr/>
          <p:nvPr/>
        </p:nvSpPr>
        <p:spPr>
          <a:xfrm>
            <a:off x="8358159" y="397202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98" name="Rectangle 97"/>
          <p:cNvSpPr/>
          <p:nvPr/>
        </p:nvSpPr>
        <p:spPr>
          <a:xfrm>
            <a:off x="3926148" y="5057593"/>
            <a:ext cx="3545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12</a:t>
            </a:r>
            <a:endParaRPr lang="fr-CA" sz="1200" dirty="0"/>
          </a:p>
        </p:txBody>
      </p:sp>
      <p:sp>
        <p:nvSpPr>
          <p:cNvPr id="99" name="ZoneTexte 10"/>
          <p:cNvSpPr txBox="1">
            <a:spLocks noChangeArrowheads="1"/>
          </p:cNvSpPr>
          <p:nvPr/>
        </p:nvSpPr>
        <p:spPr bwMode="auto">
          <a:xfrm>
            <a:off x="4462629" y="4991603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4351502" y="5059868"/>
            <a:ext cx="3545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13</a:t>
            </a:r>
            <a:endParaRPr lang="fr-CA" sz="1200" dirty="0"/>
          </a:p>
        </p:txBody>
      </p:sp>
      <p:sp>
        <p:nvSpPr>
          <p:cNvPr id="103" name="ZoneTexte 10"/>
          <p:cNvSpPr txBox="1">
            <a:spLocks noChangeArrowheads="1"/>
          </p:cNvSpPr>
          <p:nvPr/>
        </p:nvSpPr>
        <p:spPr bwMode="auto">
          <a:xfrm>
            <a:off x="7793537" y="4972078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7685349" y="5089342"/>
            <a:ext cx="32573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12</a:t>
            </a:r>
            <a:endParaRPr lang="fr-CA" sz="1000" dirty="0"/>
          </a:p>
        </p:txBody>
      </p:sp>
      <p:sp>
        <p:nvSpPr>
          <p:cNvPr id="105" name="Rectangle 104"/>
          <p:cNvSpPr/>
          <p:nvPr/>
        </p:nvSpPr>
        <p:spPr>
          <a:xfrm>
            <a:off x="8360431" y="4076658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106" name="Rectangle 105"/>
          <p:cNvSpPr/>
          <p:nvPr/>
        </p:nvSpPr>
        <p:spPr>
          <a:xfrm>
            <a:off x="8362703" y="4181290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107" name="Rectangle 106"/>
          <p:cNvSpPr/>
          <p:nvPr/>
        </p:nvSpPr>
        <p:spPr>
          <a:xfrm>
            <a:off x="8364975" y="428592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110" name="ZoneTexte 10"/>
          <p:cNvSpPr txBox="1">
            <a:spLocks noChangeArrowheads="1"/>
          </p:cNvSpPr>
          <p:nvPr/>
        </p:nvSpPr>
        <p:spPr bwMode="auto">
          <a:xfrm>
            <a:off x="5627049" y="5198215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114" name="ZoneTexte 10"/>
          <p:cNvSpPr txBox="1">
            <a:spLocks noChangeArrowheads="1"/>
          </p:cNvSpPr>
          <p:nvPr/>
        </p:nvSpPr>
        <p:spPr bwMode="auto">
          <a:xfrm>
            <a:off x="3896069" y="4812765"/>
            <a:ext cx="8188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13 19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115" name="Ellipse 114"/>
          <p:cNvSpPr/>
          <p:nvPr/>
        </p:nvSpPr>
        <p:spPr>
          <a:xfrm>
            <a:off x="4044950" y="4419886"/>
            <a:ext cx="304800" cy="2667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20" name="ZoneTexte 10"/>
          <p:cNvSpPr txBox="1">
            <a:spLocks noChangeArrowheads="1"/>
          </p:cNvSpPr>
          <p:nvPr/>
        </p:nvSpPr>
        <p:spPr bwMode="auto">
          <a:xfrm>
            <a:off x="4894631" y="5265416"/>
            <a:ext cx="8188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13 19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124" name="ZoneTexte 10"/>
          <p:cNvSpPr txBox="1">
            <a:spLocks noChangeArrowheads="1"/>
          </p:cNvSpPr>
          <p:nvPr/>
        </p:nvSpPr>
        <p:spPr bwMode="auto">
          <a:xfrm>
            <a:off x="8226960" y="5267691"/>
            <a:ext cx="8188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19 13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81" name="Rectangle à coins arrondis 80"/>
          <p:cNvSpPr/>
          <p:nvPr/>
        </p:nvSpPr>
        <p:spPr>
          <a:xfrm>
            <a:off x="457199" y="1700213"/>
            <a:ext cx="5165679" cy="456133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b="1" dirty="0" smtClean="0">
                <a:latin typeface="Arial" pitchFamily="34" charset="0"/>
                <a:cs typeface="Arial" pitchFamily="34" charset="0"/>
              </a:rPr>
              <a:t>USA</a:t>
            </a:r>
            <a:r>
              <a:rPr lang="fr-CA" dirty="0" smtClean="0">
                <a:latin typeface="Arial" pitchFamily="34" charset="0"/>
                <a:cs typeface="Arial" pitchFamily="34" charset="0"/>
              </a:rPr>
              <a:t> – No 5 reçoit un carton jaune à 13-16</a:t>
            </a:r>
            <a:endParaRPr lang="fr-CA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2" name="Connecteur en angle 111"/>
          <p:cNvCxnSpPr/>
          <p:nvPr/>
        </p:nvCxnSpPr>
        <p:spPr>
          <a:xfrm>
            <a:off x="3591339" y="3140765"/>
            <a:ext cx="4580120" cy="1288525"/>
          </a:xfrm>
          <a:prstGeom prst="bentConnector3">
            <a:avLst>
              <a:gd name="adj1" fmla="val 53116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Ellipse 121"/>
          <p:cNvSpPr/>
          <p:nvPr/>
        </p:nvSpPr>
        <p:spPr>
          <a:xfrm>
            <a:off x="8420519" y="4378709"/>
            <a:ext cx="110532" cy="125604"/>
          </a:xfrm>
          <a:prstGeom prst="ellipse">
            <a:avLst/>
          </a:prstGeom>
          <a:noFill/>
          <a:ln w="22225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55882" y="2956685"/>
            <a:ext cx="31432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" name="ZoneTexte 10"/>
          <p:cNvSpPr txBox="1">
            <a:spLocks noChangeArrowheads="1"/>
          </p:cNvSpPr>
          <p:nvPr/>
        </p:nvSpPr>
        <p:spPr bwMode="auto">
          <a:xfrm>
            <a:off x="6051436" y="2020524"/>
            <a:ext cx="290703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        5                    A    1    13   16</a:t>
            </a:r>
            <a:endParaRPr lang="fr-CA" sz="1400" b="1" dirty="0">
              <a:solidFill>
                <a:srgbClr val="C00000"/>
              </a:solidFill>
            </a:endParaRPr>
          </a:p>
        </p:txBody>
      </p:sp>
      <p:cxnSp>
        <p:nvCxnSpPr>
          <p:cNvPr id="100" name="Connecteur en angle 99"/>
          <p:cNvCxnSpPr/>
          <p:nvPr/>
        </p:nvCxnSpPr>
        <p:spPr>
          <a:xfrm flipV="1">
            <a:off x="4465983" y="2340592"/>
            <a:ext cx="2194124" cy="429112"/>
          </a:xfrm>
          <a:prstGeom prst="bentConnector3">
            <a:avLst>
              <a:gd name="adj1" fmla="val 99865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ZoneTexte 10"/>
          <p:cNvSpPr txBox="1">
            <a:spLocks noChangeArrowheads="1"/>
          </p:cNvSpPr>
          <p:nvPr/>
        </p:nvSpPr>
        <p:spPr bwMode="auto">
          <a:xfrm>
            <a:off x="5203517" y="5660624"/>
            <a:ext cx="441910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9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87" name="ZoneTexte 10"/>
          <p:cNvSpPr txBox="1">
            <a:spLocks noChangeArrowheads="1"/>
          </p:cNvSpPr>
          <p:nvPr/>
        </p:nvSpPr>
        <p:spPr bwMode="auto">
          <a:xfrm>
            <a:off x="8509935" y="5667250"/>
            <a:ext cx="441910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18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88" name="ZoneTexte 3"/>
          <p:cNvSpPr txBox="1">
            <a:spLocks noChangeArrowheads="1"/>
          </p:cNvSpPr>
          <p:nvPr/>
        </p:nvSpPr>
        <p:spPr bwMode="auto">
          <a:xfrm>
            <a:off x="189029" y="6266595"/>
            <a:ext cx="800441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/>
              <a:t>C’est le 17</a:t>
            </a:r>
            <a:r>
              <a:rPr lang="fr-CA" sz="1400" b="1" baseline="30000" dirty="0" smtClean="0"/>
              <a:t>e</a:t>
            </a:r>
            <a:r>
              <a:rPr lang="fr-CA" sz="1400" b="1" dirty="0" smtClean="0"/>
              <a:t> point qui est encerclé, car la sanction vient avant et ensuite le point est accordé.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/>
      <p:bldP spid="122" grpId="0" animBg="1"/>
      <p:bldP spid="9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56656" y="1700213"/>
            <a:ext cx="3209925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" name="ZoneTexte 3"/>
          <p:cNvSpPr txBox="1">
            <a:spLocks noChangeArrowheads="1"/>
          </p:cNvSpPr>
          <p:nvPr/>
        </p:nvSpPr>
        <p:spPr bwMode="auto">
          <a:xfrm>
            <a:off x="457200" y="2388358"/>
            <a:ext cx="556146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fr-CA" dirty="0" smtClean="0"/>
              <a:t>Inscrire l’info dans la boîte « Sanctions »</a:t>
            </a:r>
            <a:br>
              <a:rPr lang="fr-CA" dirty="0" smtClean="0"/>
            </a:br>
            <a:r>
              <a:rPr lang="fr-CA" dirty="0" smtClean="0"/>
              <a:t>(Qui, Équipe, Set et Pointage)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fr-CA" dirty="0" smtClean="0"/>
              <a:t>Encercler le point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69848"/>
          </a:xfrm>
        </p:spPr>
        <p:txBody>
          <a:bodyPr/>
          <a:lstStyle/>
          <a:p>
            <a:r>
              <a:rPr lang="fr-CA" dirty="0" smtClean="0"/>
              <a:t>7.2 - Sanctions</a:t>
            </a:r>
            <a:endParaRPr lang="fr-CA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9029" y="3389129"/>
            <a:ext cx="8777552" cy="2460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ZoneTexte 10"/>
          <p:cNvSpPr txBox="1">
            <a:spLocks noChangeArrowheads="1"/>
          </p:cNvSpPr>
          <p:nvPr/>
        </p:nvSpPr>
        <p:spPr bwMode="auto">
          <a:xfrm>
            <a:off x="3603011" y="3461250"/>
            <a:ext cx="818862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U S A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7" name="ZoneTexte 10"/>
          <p:cNvSpPr txBox="1">
            <a:spLocks noChangeArrowheads="1"/>
          </p:cNvSpPr>
          <p:nvPr/>
        </p:nvSpPr>
        <p:spPr bwMode="auto">
          <a:xfrm>
            <a:off x="6116474" y="3463526"/>
            <a:ext cx="818862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C A N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14" name="ZoneTexte 10"/>
          <p:cNvSpPr txBox="1">
            <a:spLocks noChangeArrowheads="1"/>
          </p:cNvSpPr>
          <p:nvPr/>
        </p:nvSpPr>
        <p:spPr bwMode="auto">
          <a:xfrm>
            <a:off x="4615220" y="3395286"/>
            <a:ext cx="32527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X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15" name="ZoneTexte 10"/>
          <p:cNvSpPr txBox="1">
            <a:spLocks noChangeArrowheads="1"/>
          </p:cNvSpPr>
          <p:nvPr/>
        </p:nvSpPr>
        <p:spPr bwMode="auto">
          <a:xfrm>
            <a:off x="5545542" y="3534046"/>
            <a:ext cx="32527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X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18" name="ZoneTexte 10"/>
          <p:cNvSpPr txBox="1">
            <a:spLocks noChangeArrowheads="1"/>
          </p:cNvSpPr>
          <p:nvPr/>
        </p:nvSpPr>
        <p:spPr bwMode="auto">
          <a:xfrm>
            <a:off x="5531893" y="4857872"/>
            <a:ext cx="322994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X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20" name="ZoneTexte 10"/>
          <p:cNvSpPr txBox="1">
            <a:spLocks noChangeArrowheads="1"/>
          </p:cNvSpPr>
          <p:nvPr/>
        </p:nvSpPr>
        <p:spPr bwMode="auto">
          <a:xfrm>
            <a:off x="2321168" y="4001228"/>
            <a:ext cx="2715065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4    16    2      5     1    18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39" name="ZoneTexte 10"/>
          <p:cNvSpPr txBox="1">
            <a:spLocks noChangeArrowheads="1"/>
          </p:cNvSpPr>
          <p:nvPr/>
        </p:nvSpPr>
        <p:spPr bwMode="auto">
          <a:xfrm>
            <a:off x="5582527" y="4001228"/>
            <a:ext cx="2715065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13    17    9      3     7     5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23" name="ZoneTexte 10"/>
          <p:cNvSpPr txBox="1">
            <a:spLocks noChangeArrowheads="1"/>
          </p:cNvSpPr>
          <p:nvPr/>
        </p:nvSpPr>
        <p:spPr bwMode="auto">
          <a:xfrm>
            <a:off x="2595352" y="3449877"/>
            <a:ext cx="8188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19 00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8194391" y="371594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43" name="Rectangle 42"/>
          <p:cNvSpPr/>
          <p:nvPr/>
        </p:nvSpPr>
        <p:spPr>
          <a:xfrm>
            <a:off x="2199991" y="4897042"/>
            <a:ext cx="2696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3</a:t>
            </a:r>
            <a:endParaRPr lang="fr-CA" sz="1200" dirty="0"/>
          </a:p>
        </p:txBody>
      </p:sp>
      <p:sp>
        <p:nvSpPr>
          <p:cNvPr id="44" name="Rectangle 43"/>
          <p:cNvSpPr/>
          <p:nvPr/>
        </p:nvSpPr>
        <p:spPr>
          <a:xfrm>
            <a:off x="4847941" y="370959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45" name="Rectangle 44"/>
          <p:cNvSpPr/>
          <p:nvPr/>
        </p:nvSpPr>
        <p:spPr>
          <a:xfrm>
            <a:off x="4854291" y="381119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46" name="Rectangle 45"/>
          <p:cNvSpPr/>
          <p:nvPr/>
        </p:nvSpPr>
        <p:spPr>
          <a:xfrm>
            <a:off x="4854291" y="391914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34" name="Rectangle 33"/>
          <p:cNvSpPr/>
          <p:nvPr/>
        </p:nvSpPr>
        <p:spPr>
          <a:xfrm>
            <a:off x="2619091" y="4909742"/>
            <a:ext cx="2696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4</a:t>
            </a:r>
            <a:endParaRPr lang="fr-CA" sz="1200" dirty="0"/>
          </a:p>
        </p:txBody>
      </p:sp>
      <p:sp>
        <p:nvSpPr>
          <p:cNvPr id="36" name="Rectangle 35"/>
          <p:cNvSpPr/>
          <p:nvPr/>
        </p:nvSpPr>
        <p:spPr>
          <a:xfrm>
            <a:off x="3069941" y="4909742"/>
            <a:ext cx="2696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7</a:t>
            </a:r>
            <a:endParaRPr lang="fr-CA" sz="1200" dirty="0"/>
          </a:p>
        </p:txBody>
      </p:sp>
      <p:sp>
        <p:nvSpPr>
          <p:cNvPr id="38" name="Rectangle 37"/>
          <p:cNvSpPr/>
          <p:nvPr/>
        </p:nvSpPr>
        <p:spPr>
          <a:xfrm>
            <a:off x="3514441" y="4909742"/>
            <a:ext cx="2696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9</a:t>
            </a:r>
            <a:endParaRPr lang="fr-CA" sz="1200" dirty="0"/>
          </a:p>
        </p:txBody>
      </p:sp>
      <p:sp>
        <p:nvSpPr>
          <p:cNvPr id="42" name="ZoneTexte 10"/>
          <p:cNvSpPr txBox="1">
            <a:spLocks noChangeArrowheads="1"/>
          </p:cNvSpPr>
          <p:nvPr/>
        </p:nvSpPr>
        <p:spPr bwMode="auto">
          <a:xfrm>
            <a:off x="4009979" y="4836928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51" name="ZoneTexte 10"/>
          <p:cNvSpPr txBox="1">
            <a:spLocks noChangeArrowheads="1"/>
          </p:cNvSpPr>
          <p:nvPr/>
        </p:nvSpPr>
        <p:spPr bwMode="auto">
          <a:xfrm>
            <a:off x="3578179" y="4843278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52" name="ZoneTexte 10"/>
          <p:cNvSpPr txBox="1">
            <a:spLocks noChangeArrowheads="1"/>
          </p:cNvSpPr>
          <p:nvPr/>
        </p:nvSpPr>
        <p:spPr bwMode="auto">
          <a:xfrm>
            <a:off x="3146379" y="4849628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53" name="ZoneTexte 10"/>
          <p:cNvSpPr txBox="1">
            <a:spLocks noChangeArrowheads="1"/>
          </p:cNvSpPr>
          <p:nvPr/>
        </p:nvSpPr>
        <p:spPr bwMode="auto">
          <a:xfrm>
            <a:off x="2714579" y="4836928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54" name="ZoneTexte 10"/>
          <p:cNvSpPr txBox="1">
            <a:spLocks noChangeArrowheads="1"/>
          </p:cNvSpPr>
          <p:nvPr/>
        </p:nvSpPr>
        <p:spPr bwMode="auto">
          <a:xfrm>
            <a:off x="2282779" y="4843278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55" name="ZoneTexte 10"/>
          <p:cNvSpPr txBox="1">
            <a:spLocks noChangeArrowheads="1"/>
          </p:cNvSpPr>
          <p:nvPr/>
        </p:nvSpPr>
        <p:spPr bwMode="auto">
          <a:xfrm>
            <a:off x="6492829" y="4824228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6416391" y="4941492"/>
            <a:ext cx="25519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3</a:t>
            </a:r>
            <a:endParaRPr lang="fr-CA" sz="1000" dirty="0"/>
          </a:p>
        </p:txBody>
      </p:sp>
      <p:sp>
        <p:nvSpPr>
          <p:cNvPr id="58" name="ZoneTexte 10"/>
          <p:cNvSpPr txBox="1">
            <a:spLocks noChangeArrowheads="1"/>
          </p:cNvSpPr>
          <p:nvPr/>
        </p:nvSpPr>
        <p:spPr bwMode="auto">
          <a:xfrm>
            <a:off x="6937329" y="4824228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6854541" y="4941492"/>
            <a:ext cx="25519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5</a:t>
            </a:r>
            <a:endParaRPr lang="fr-CA" sz="1000" dirty="0"/>
          </a:p>
        </p:txBody>
      </p:sp>
      <p:sp>
        <p:nvSpPr>
          <p:cNvPr id="60" name="ZoneTexte 10"/>
          <p:cNvSpPr txBox="1">
            <a:spLocks noChangeArrowheads="1"/>
          </p:cNvSpPr>
          <p:nvPr/>
        </p:nvSpPr>
        <p:spPr bwMode="auto">
          <a:xfrm>
            <a:off x="7381829" y="4824228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7273641" y="4941492"/>
            <a:ext cx="32573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11</a:t>
            </a:r>
            <a:endParaRPr lang="fr-CA" sz="1000" dirty="0"/>
          </a:p>
        </p:txBody>
      </p:sp>
      <p:sp>
        <p:nvSpPr>
          <p:cNvPr id="62" name="ZoneTexte 10"/>
          <p:cNvSpPr txBox="1">
            <a:spLocks noChangeArrowheads="1"/>
          </p:cNvSpPr>
          <p:nvPr/>
        </p:nvSpPr>
        <p:spPr bwMode="auto">
          <a:xfrm>
            <a:off x="6054679" y="4811528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5984591" y="4928792"/>
            <a:ext cx="25519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1</a:t>
            </a:r>
            <a:endParaRPr lang="fr-CA" sz="1000" dirty="0"/>
          </a:p>
        </p:txBody>
      </p:sp>
      <p:sp>
        <p:nvSpPr>
          <p:cNvPr id="64" name="Rectangle 63"/>
          <p:cNvSpPr/>
          <p:nvPr/>
        </p:nvSpPr>
        <p:spPr>
          <a:xfrm>
            <a:off x="4854291" y="404614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65" name="Rectangle 64"/>
          <p:cNvSpPr/>
          <p:nvPr/>
        </p:nvSpPr>
        <p:spPr>
          <a:xfrm>
            <a:off x="4854291" y="414774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66" name="Rectangle 65"/>
          <p:cNvSpPr/>
          <p:nvPr/>
        </p:nvSpPr>
        <p:spPr>
          <a:xfrm>
            <a:off x="4854291" y="425569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67" name="Rectangle 66"/>
          <p:cNvSpPr/>
          <p:nvPr/>
        </p:nvSpPr>
        <p:spPr>
          <a:xfrm>
            <a:off x="4854291" y="436364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68" name="Rectangle 67"/>
          <p:cNvSpPr/>
          <p:nvPr/>
        </p:nvSpPr>
        <p:spPr>
          <a:xfrm>
            <a:off x="4854291" y="447159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69" name="Rectangle 68"/>
          <p:cNvSpPr/>
          <p:nvPr/>
        </p:nvSpPr>
        <p:spPr>
          <a:xfrm>
            <a:off x="4854291" y="457954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70" name="Rectangle 69"/>
          <p:cNvSpPr/>
          <p:nvPr/>
        </p:nvSpPr>
        <p:spPr>
          <a:xfrm>
            <a:off x="8194391" y="382389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1" name="Rectangle 70"/>
          <p:cNvSpPr/>
          <p:nvPr/>
        </p:nvSpPr>
        <p:spPr>
          <a:xfrm>
            <a:off x="8194391" y="393184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2" name="Rectangle 71"/>
          <p:cNvSpPr/>
          <p:nvPr/>
        </p:nvSpPr>
        <p:spPr>
          <a:xfrm>
            <a:off x="8194391" y="403979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3" name="Rectangle 72"/>
          <p:cNvSpPr/>
          <p:nvPr/>
        </p:nvSpPr>
        <p:spPr>
          <a:xfrm>
            <a:off x="8194391" y="414774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4" name="Rectangle 73"/>
          <p:cNvSpPr/>
          <p:nvPr/>
        </p:nvSpPr>
        <p:spPr>
          <a:xfrm>
            <a:off x="8194391" y="425569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5" name="Rectangle 74"/>
          <p:cNvSpPr/>
          <p:nvPr/>
        </p:nvSpPr>
        <p:spPr>
          <a:xfrm>
            <a:off x="8194391" y="436364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6" name="Rectangle 75"/>
          <p:cNvSpPr/>
          <p:nvPr/>
        </p:nvSpPr>
        <p:spPr>
          <a:xfrm>
            <a:off x="8194391" y="447159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7" name="Rectangle 76"/>
          <p:cNvSpPr/>
          <p:nvPr/>
        </p:nvSpPr>
        <p:spPr>
          <a:xfrm>
            <a:off x="8194391" y="457954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8" name="Rectangle 77"/>
          <p:cNvSpPr/>
          <p:nvPr/>
        </p:nvSpPr>
        <p:spPr>
          <a:xfrm>
            <a:off x="8194391" y="468749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9" name="Rectangle 78"/>
          <p:cNvSpPr/>
          <p:nvPr/>
        </p:nvSpPr>
        <p:spPr>
          <a:xfrm>
            <a:off x="8194391" y="479544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80" name="Rectangle 79"/>
          <p:cNvSpPr/>
          <p:nvPr/>
        </p:nvSpPr>
        <p:spPr>
          <a:xfrm>
            <a:off x="4841591" y="469384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96" name="ZoneTexte 10"/>
          <p:cNvSpPr txBox="1">
            <a:spLocks noChangeArrowheads="1"/>
          </p:cNvSpPr>
          <p:nvPr/>
        </p:nvSpPr>
        <p:spPr bwMode="auto">
          <a:xfrm>
            <a:off x="3983392" y="4217423"/>
            <a:ext cx="471651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12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97" name="ZoneTexte 10"/>
          <p:cNvSpPr txBox="1">
            <a:spLocks noChangeArrowheads="1"/>
          </p:cNvSpPr>
          <p:nvPr/>
        </p:nvSpPr>
        <p:spPr bwMode="auto">
          <a:xfrm>
            <a:off x="3896069" y="4463515"/>
            <a:ext cx="8188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10 11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4850687" y="481212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85" name="Rectangle 84"/>
          <p:cNvSpPr/>
          <p:nvPr/>
        </p:nvSpPr>
        <p:spPr>
          <a:xfrm>
            <a:off x="4846135" y="4923578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86" name="Rectangle 85"/>
          <p:cNvSpPr/>
          <p:nvPr/>
        </p:nvSpPr>
        <p:spPr>
          <a:xfrm>
            <a:off x="5013515" y="3717928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92" name="Rectangle 91"/>
          <p:cNvSpPr/>
          <p:nvPr/>
        </p:nvSpPr>
        <p:spPr>
          <a:xfrm>
            <a:off x="8183015" y="4906898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94" name="Rectangle 93"/>
          <p:cNvSpPr/>
          <p:nvPr/>
        </p:nvSpPr>
        <p:spPr>
          <a:xfrm>
            <a:off x="8355884" y="3714993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95" name="Rectangle 94"/>
          <p:cNvSpPr/>
          <p:nvPr/>
        </p:nvSpPr>
        <p:spPr>
          <a:xfrm>
            <a:off x="8358159" y="381962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98" name="Rectangle 97"/>
          <p:cNvSpPr/>
          <p:nvPr/>
        </p:nvSpPr>
        <p:spPr>
          <a:xfrm>
            <a:off x="3926148" y="4905193"/>
            <a:ext cx="3545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12</a:t>
            </a:r>
            <a:endParaRPr lang="fr-CA" sz="1200" dirty="0"/>
          </a:p>
        </p:txBody>
      </p:sp>
      <p:sp>
        <p:nvSpPr>
          <p:cNvPr id="99" name="ZoneTexte 10"/>
          <p:cNvSpPr txBox="1">
            <a:spLocks noChangeArrowheads="1"/>
          </p:cNvSpPr>
          <p:nvPr/>
        </p:nvSpPr>
        <p:spPr bwMode="auto">
          <a:xfrm>
            <a:off x="4462629" y="4839203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4351502" y="4907468"/>
            <a:ext cx="3545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13</a:t>
            </a:r>
            <a:endParaRPr lang="fr-CA" sz="1200" dirty="0"/>
          </a:p>
        </p:txBody>
      </p:sp>
      <p:sp>
        <p:nvSpPr>
          <p:cNvPr id="103" name="ZoneTexte 10"/>
          <p:cNvSpPr txBox="1">
            <a:spLocks noChangeArrowheads="1"/>
          </p:cNvSpPr>
          <p:nvPr/>
        </p:nvSpPr>
        <p:spPr bwMode="auto">
          <a:xfrm>
            <a:off x="7793537" y="4819678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7685349" y="4936942"/>
            <a:ext cx="32573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12</a:t>
            </a:r>
            <a:endParaRPr lang="fr-CA" sz="1000" dirty="0"/>
          </a:p>
        </p:txBody>
      </p:sp>
      <p:sp>
        <p:nvSpPr>
          <p:cNvPr id="105" name="Rectangle 104"/>
          <p:cNvSpPr/>
          <p:nvPr/>
        </p:nvSpPr>
        <p:spPr>
          <a:xfrm>
            <a:off x="8360431" y="3924258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106" name="Rectangle 105"/>
          <p:cNvSpPr/>
          <p:nvPr/>
        </p:nvSpPr>
        <p:spPr>
          <a:xfrm>
            <a:off x="8362703" y="4028890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107" name="Rectangle 106"/>
          <p:cNvSpPr/>
          <p:nvPr/>
        </p:nvSpPr>
        <p:spPr>
          <a:xfrm>
            <a:off x="8364975" y="413352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108" name="Rectangle 107"/>
          <p:cNvSpPr/>
          <p:nvPr/>
        </p:nvSpPr>
        <p:spPr>
          <a:xfrm>
            <a:off x="8360423" y="4242248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110" name="ZoneTexte 10"/>
          <p:cNvSpPr txBox="1">
            <a:spLocks noChangeArrowheads="1"/>
          </p:cNvSpPr>
          <p:nvPr/>
        </p:nvSpPr>
        <p:spPr bwMode="auto">
          <a:xfrm>
            <a:off x="5627049" y="5045815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114" name="ZoneTexte 10"/>
          <p:cNvSpPr txBox="1">
            <a:spLocks noChangeArrowheads="1"/>
          </p:cNvSpPr>
          <p:nvPr/>
        </p:nvSpPr>
        <p:spPr bwMode="auto">
          <a:xfrm>
            <a:off x="3896069" y="4660365"/>
            <a:ext cx="8188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13 19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115" name="Ellipse 114"/>
          <p:cNvSpPr/>
          <p:nvPr/>
        </p:nvSpPr>
        <p:spPr>
          <a:xfrm>
            <a:off x="4044950" y="4267486"/>
            <a:ext cx="304800" cy="2667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20" name="ZoneTexte 10"/>
          <p:cNvSpPr txBox="1">
            <a:spLocks noChangeArrowheads="1"/>
          </p:cNvSpPr>
          <p:nvPr/>
        </p:nvSpPr>
        <p:spPr bwMode="auto">
          <a:xfrm>
            <a:off x="4894631" y="5113016"/>
            <a:ext cx="8188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13 19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124" name="ZoneTexte 10"/>
          <p:cNvSpPr txBox="1">
            <a:spLocks noChangeArrowheads="1"/>
          </p:cNvSpPr>
          <p:nvPr/>
        </p:nvSpPr>
        <p:spPr bwMode="auto">
          <a:xfrm>
            <a:off x="8226960" y="5115291"/>
            <a:ext cx="8188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19 13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81" name="Rectangle à coins arrondis 80"/>
          <p:cNvSpPr/>
          <p:nvPr/>
        </p:nvSpPr>
        <p:spPr>
          <a:xfrm>
            <a:off x="457199" y="1700213"/>
            <a:ext cx="5165679" cy="61990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dirty="0" smtClean="0">
                <a:latin typeface="Arial" pitchFamily="34" charset="0"/>
                <a:cs typeface="Arial" pitchFamily="34" charset="0"/>
              </a:rPr>
              <a:t>Si </a:t>
            </a:r>
            <a:r>
              <a:rPr lang="fr-CA" b="1" dirty="0" smtClean="0">
                <a:latin typeface="Arial" pitchFamily="34" charset="0"/>
                <a:cs typeface="Arial" pitchFamily="34" charset="0"/>
              </a:rPr>
              <a:t>USA</a:t>
            </a:r>
            <a:r>
              <a:rPr lang="fr-CA" dirty="0" smtClean="0">
                <a:latin typeface="Arial" pitchFamily="34" charset="0"/>
                <a:cs typeface="Arial" pitchFamily="34" charset="0"/>
              </a:rPr>
              <a:t> – No 2 reçoit un carton jaune à 14-17 après que USA ait gagné le service</a:t>
            </a:r>
            <a:endParaRPr lang="fr-CA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2" name="Connecteur en angle 111"/>
          <p:cNvCxnSpPr/>
          <p:nvPr/>
        </p:nvCxnSpPr>
        <p:spPr>
          <a:xfrm>
            <a:off x="3591339" y="3140765"/>
            <a:ext cx="4562061" cy="1266135"/>
          </a:xfrm>
          <a:prstGeom prst="bentConnector3">
            <a:avLst>
              <a:gd name="adj1" fmla="val 53062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Ellipse 121"/>
          <p:cNvSpPr/>
          <p:nvPr/>
        </p:nvSpPr>
        <p:spPr>
          <a:xfrm>
            <a:off x="8418359" y="4318243"/>
            <a:ext cx="110532" cy="125604"/>
          </a:xfrm>
          <a:prstGeom prst="ellipse">
            <a:avLst/>
          </a:prstGeom>
          <a:noFill/>
          <a:ln w="22225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91" name="ZoneTexte 10"/>
          <p:cNvSpPr txBox="1">
            <a:spLocks noChangeArrowheads="1"/>
          </p:cNvSpPr>
          <p:nvPr/>
        </p:nvSpPr>
        <p:spPr bwMode="auto">
          <a:xfrm>
            <a:off x="6051436" y="2020524"/>
            <a:ext cx="290703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        2                    A    1    14   17</a:t>
            </a:r>
            <a:endParaRPr lang="fr-CA" sz="1400" b="1" dirty="0">
              <a:solidFill>
                <a:srgbClr val="C00000"/>
              </a:solidFill>
            </a:endParaRPr>
          </a:p>
        </p:txBody>
      </p:sp>
      <p:cxnSp>
        <p:nvCxnSpPr>
          <p:cNvPr id="100" name="Connecteur en angle 99"/>
          <p:cNvCxnSpPr/>
          <p:nvPr/>
        </p:nvCxnSpPr>
        <p:spPr>
          <a:xfrm flipV="1">
            <a:off x="4465983" y="2340592"/>
            <a:ext cx="2194124" cy="429112"/>
          </a:xfrm>
          <a:prstGeom prst="bentConnector3">
            <a:avLst>
              <a:gd name="adj1" fmla="val 99865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ZoneTexte 10"/>
          <p:cNvSpPr txBox="1">
            <a:spLocks noChangeArrowheads="1"/>
          </p:cNvSpPr>
          <p:nvPr/>
        </p:nvSpPr>
        <p:spPr bwMode="auto">
          <a:xfrm>
            <a:off x="5203517" y="5508224"/>
            <a:ext cx="441910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9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87" name="ZoneTexte 10"/>
          <p:cNvSpPr txBox="1">
            <a:spLocks noChangeArrowheads="1"/>
          </p:cNvSpPr>
          <p:nvPr/>
        </p:nvSpPr>
        <p:spPr bwMode="auto">
          <a:xfrm>
            <a:off x="8509935" y="5514850"/>
            <a:ext cx="441910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18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88" name="ZoneTexte 3"/>
          <p:cNvSpPr txBox="1">
            <a:spLocks noChangeArrowheads="1"/>
          </p:cNvSpPr>
          <p:nvPr/>
        </p:nvSpPr>
        <p:spPr bwMode="auto">
          <a:xfrm>
            <a:off x="457200" y="5918200"/>
            <a:ext cx="771084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600" b="1" dirty="0" smtClean="0"/>
              <a:t>* Attention, le prochain serveur USA ne sera pas ouvert, car il ne servira pas.</a:t>
            </a:r>
          </a:p>
          <a:p>
            <a:r>
              <a:rPr lang="fr-CA" sz="1600" b="1" dirty="0" smtClean="0"/>
              <a:t>* On ouvrira le prochain serveur CAN, car l’obtention du 18</a:t>
            </a:r>
            <a:r>
              <a:rPr lang="fr-CA" sz="1600" b="1" baseline="30000" dirty="0" smtClean="0"/>
              <a:t>e</a:t>
            </a:r>
            <a:r>
              <a:rPr lang="fr-CA" sz="1600" b="1" dirty="0" smtClean="0"/>
              <a:t> point</a:t>
            </a:r>
            <a:br>
              <a:rPr lang="fr-CA" sz="1600" b="1" dirty="0" smtClean="0"/>
            </a:br>
            <a:r>
              <a:rPr lang="fr-CA" sz="1600" b="1" dirty="0" smtClean="0"/>
              <a:t>(encerclé en raison de la sanction) occasionne un changement de service.</a:t>
            </a:r>
          </a:p>
        </p:txBody>
      </p:sp>
      <p:sp>
        <p:nvSpPr>
          <p:cNvPr id="89" name="Rectangle 88"/>
          <p:cNvSpPr/>
          <p:nvPr/>
        </p:nvSpPr>
        <p:spPr>
          <a:xfrm>
            <a:off x="5519771" y="5165012"/>
            <a:ext cx="32573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17</a:t>
            </a:r>
            <a:endParaRPr lang="fr-CA" sz="1000" dirty="0"/>
          </a:p>
        </p:txBody>
      </p:sp>
      <p:sp>
        <p:nvSpPr>
          <p:cNvPr id="90" name="Rectangle 89"/>
          <p:cNvSpPr/>
          <p:nvPr/>
        </p:nvSpPr>
        <p:spPr>
          <a:xfrm>
            <a:off x="2174591" y="5142152"/>
            <a:ext cx="32573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14</a:t>
            </a:r>
            <a:endParaRPr lang="fr-CA" sz="1000" dirty="0"/>
          </a:p>
        </p:txBody>
      </p:sp>
      <p:sp>
        <p:nvSpPr>
          <p:cNvPr id="93" name="Rectangle 92"/>
          <p:cNvSpPr/>
          <p:nvPr/>
        </p:nvSpPr>
        <p:spPr>
          <a:xfrm>
            <a:off x="5021135" y="3824608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25800" y="2922589"/>
            <a:ext cx="222250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05492" y="5220843"/>
            <a:ext cx="655163" cy="594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1" name="ZoneTexte 10"/>
          <p:cNvSpPr txBox="1">
            <a:spLocks noChangeArrowheads="1"/>
          </p:cNvSpPr>
          <p:nvPr/>
        </p:nvSpPr>
        <p:spPr bwMode="auto">
          <a:xfrm>
            <a:off x="6033449" y="5052165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800" decel="100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/>
      <p:bldP spid="122" grpId="0" animBg="1"/>
      <p:bldP spid="91" grpId="0"/>
      <p:bldP spid="90" grpId="0"/>
      <p:bldP spid="10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56656" y="1700213"/>
            <a:ext cx="3209925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" name="ZoneTexte 3"/>
          <p:cNvSpPr txBox="1">
            <a:spLocks noChangeArrowheads="1"/>
          </p:cNvSpPr>
          <p:nvPr/>
        </p:nvSpPr>
        <p:spPr bwMode="auto">
          <a:xfrm>
            <a:off x="457200" y="2265527"/>
            <a:ext cx="55614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fr-CA" sz="2000" dirty="0" smtClean="0"/>
              <a:t>Inscrire l’info dans la boîte « Sanctions »</a:t>
            </a:r>
            <a:br>
              <a:rPr lang="fr-CA" sz="2000" dirty="0" smtClean="0"/>
            </a:br>
            <a:r>
              <a:rPr lang="fr-CA" sz="2000" dirty="0" smtClean="0"/>
              <a:t>(« D », Équipe, Set et Pointage)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69848"/>
          </a:xfrm>
        </p:spPr>
        <p:txBody>
          <a:bodyPr/>
          <a:lstStyle/>
          <a:p>
            <a:r>
              <a:rPr lang="fr-CA" dirty="0" smtClean="0"/>
              <a:t>7.3 - Sanctions</a:t>
            </a:r>
            <a:endParaRPr lang="fr-CA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9029" y="3541529"/>
            <a:ext cx="8777552" cy="2460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ZoneTexte 10"/>
          <p:cNvSpPr txBox="1">
            <a:spLocks noChangeArrowheads="1"/>
          </p:cNvSpPr>
          <p:nvPr/>
        </p:nvSpPr>
        <p:spPr bwMode="auto">
          <a:xfrm>
            <a:off x="3603011" y="3613650"/>
            <a:ext cx="818862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U S A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7" name="ZoneTexte 10"/>
          <p:cNvSpPr txBox="1">
            <a:spLocks noChangeArrowheads="1"/>
          </p:cNvSpPr>
          <p:nvPr/>
        </p:nvSpPr>
        <p:spPr bwMode="auto">
          <a:xfrm>
            <a:off x="6116474" y="3615926"/>
            <a:ext cx="818862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C A N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14" name="ZoneTexte 10"/>
          <p:cNvSpPr txBox="1">
            <a:spLocks noChangeArrowheads="1"/>
          </p:cNvSpPr>
          <p:nvPr/>
        </p:nvSpPr>
        <p:spPr bwMode="auto">
          <a:xfrm>
            <a:off x="4615220" y="3547686"/>
            <a:ext cx="32527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X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15" name="ZoneTexte 10"/>
          <p:cNvSpPr txBox="1">
            <a:spLocks noChangeArrowheads="1"/>
          </p:cNvSpPr>
          <p:nvPr/>
        </p:nvSpPr>
        <p:spPr bwMode="auto">
          <a:xfrm>
            <a:off x="5545542" y="3686446"/>
            <a:ext cx="32527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X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18" name="ZoneTexte 10"/>
          <p:cNvSpPr txBox="1">
            <a:spLocks noChangeArrowheads="1"/>
          </p:cNvSpPr>
          <p:nvPr/>
        </p:nvSpPr>
        <p:spPr bwMode="auto">
          <a:xfrm>
            <a:off x="5531893" y="5010272"/>
            <a:ext cx="322994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X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20" name="ZoneTexte 10"/>
          <p:cNvSpPr txBox="1">
            <a:spLocks noChangeArrowheads="1"/>
          </p:cNvSpPr>
          <p:nvPr/>
        </p:nvSpPr>
        <p:spPr bwMode="auto">
          <a:xfrm>
            <a:off x="2321168" y="4153628"/>
            <a:ext cx="2715065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4    16    2      5     1    18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39" name="ZoneTexte 10"/>
          <p:cNvSpPr txBox="1">
            <a:spLocks noChangeArrowheads="1"/>
          </p:cNvSpPr>
          <p:nvPr/>
        </p:nvSpPr>
        <p:spPr bwMode="auto">
          <a:xfrm>
            <a:off x="5582527" y="4153628"/>
            <a:ext cx="2715065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13    17    9      3     7     5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23" name="ZoneTexte 10"/>
          <p:cNvSpPr txBox="1">
            <a:spLocks noChangeArrowheads="1"/>
          </p:cNvSpPr>
          <p:nvPr/>
        </p:nvSpPr>
        <p:spPr bwMode="auto">
          <a:xfrm>
            <a:off x="2595352" y="3602277"/>
            <a:ext cx="8188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19 00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8194391" y="386834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43" name="Rectangle 42"/>
          <p:cNvSpPr/>
          <p:nvPr/>
        </p:nvSpPr>
        <p:spPr>
          <a:xfrm>
            <a:off x="2199991" y="5049442"/>
            <a:ext cx="2696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3</a:t>
            </a:r>
            <a:endParaRPr lang="fr-CA" sz="1200" dirty="0"/>
          </a:p>
        </p:txBody>
      </p:sp>
      <p:sp>
        <p:nvSpPr>
          <p:cNvPr id="44" name="Rectangle 43"/>
          <p:cNvSpPr/>
          <p:nvPr/>
        </p:nvSpPr>
        <p:spPr>
          <a:xfrm>
            <a:off x="4847941" y="386199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45" name="Rectangle 44"/>
          <p:cNvSpPr/>
          <p:nvPr/>
        </p:nvSpPr>
        <p:spPr>
          <a:xfrm>
            <a:off x="4854291" y="396359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46" name="Rectangle 45"/>
          <p:cNvSpPr/>
          <p:nvPr/>
        </p:nvSpPr>
        <p:spPr>
          <a:xfrm>
            <a:off x="4854291" y="407154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34" name="Rectangle 33"/>
          <p:cNvSpPr/>
          <p:nvPr/>
        </p:nvSpPr>
        <p:spPr>
          <a:xfrm>
            <a:off x="2619091" y="5062142"/>
            <a:ext cx="2696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4</a:t>
            </a:r>
            <a:endParaRPr lang="fr-CA" sz="1200" dirty="0"/>
          </a:p>
        </p:txBody>
      </p:sp>
      <p:sp>
        <p:nvSpPr>
          <p:cNvPr id="36" name="Rectangle 35"/>
          <p:cNvSpPr/>
          <p:nvPr/>
        </p:nvSpPr>
        <p:spPr>
          <a:xfrm>
            <a:off x="3069941" y="5062142"/>
            <a:ext cx="2696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7</a:t>
            </a:r>
            <a:endParaRPr lang="fr-CA" sz="1200" dirty="0"/>
          </a:p>
        </p:txBody>
      </p:sp>
      <p:sp>
        <p:nvSpPr>
          <p:cNvPr id="38" name="Rectangle 37"/>
          <p:cNvSpPr/>
          <p:nvPr/>
        </p:nvSpPr>
        <p:spPr>
          <a:xfrm>
            <a:off x="3514441" y="5062142"/>
            <a:ext cx="2696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9</a:t>
            </a:r>
            <a:endParaRPr lang="fr-CA" sz="1200" dirty="0"/>
          </a:p>
        </p:txBody>
      </p:sp>
      <p:sp>
        <p:nvSpPr>
          <p:cNvPr id="42" name="ZoneTexte 10"/>
          <p:cNvSpPr txBox="1">
            <a:spLocks noChangeArrowheads="1"/>
          </p:cNvSpPr>
          <p:nvPr/>
        </p:nvSpPr>
        <p:spPr bwMode="auto">
          <a:xfrm>
            <a:off x="4009979" y="4989328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51" name="ZoneTexte 10"/>
          <p:cNvSpPr txBox="1">
            <a:spLocks noChangeArrowheads="1"/>
          </p:cNvSpPr>
          <p:nvPr/>
        </p:nvSpPr>
        <p:spPr bwMode="auto">
          <a:xfrm>
            <a:off x="3578179" y="4995678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52" name="ZoneTexte 10"/>
          <p:cNvSpPr txBox="1">
            <a:spLocks noChangeArrowheads="1"/>
          </p:cNvSpPr>
          <p:nvPr/>
        </p:nvSpPr>
        <p:spPr bwMode="auto">
          <a:xfrm>
            <a:off x="3146379" y="5002028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53" name="ZoneTexte 10"/>
          <p:cNvSpPr txBox="1">
            <a:spLocks noChangeArrowheads="1"/>
          </p:cNvSpPr>
          <p:nvPr/>
        </p:nvSpPr>
        <p:spPr bwMode="auto">
          <a:xfrm>
            <a:off x="2714579" y="4989328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54" name="ZoneTexte 10"/>
          <p:cNvSpPr txBox="1">
            <a:spLocks noChangeArrowheads="1"/>
          </p:cNvSpPr>
          <p:nvPr/>
        </p:nvSpPr>
        <p:spPr bwMode="auto">
          <a:xfrm>
            <a:off x="2282779" y="4995678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55" name="ZoneTexte 10"/>
          <p:cNvSpPr txBox="1">
            <a:spLocks noChangeArrowheads="1"/>
          </p:cNvSpPr>
          <p:nvPr/>
        </p:nvSpPr>
        <p:spPr bwMode="auto">
          <a:xfrm>
            <a:off x="6492829" y="4976628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6416391" y="5093892"/>
            <a:ext cx="25519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3</a:t>
            </a:r>
            <a:endParaRPr lang="fr-CA" sz="1000" dirty="0"/>
          </a:p>
        </p:txBody>
      </p:sp>
      <p:sp>
        <p:nvSpPr>
          <p:cNvPr id="58" name="ZoneTexte 10"/>
          <p:cNvSpPr txBox="1">
            <a:spLocks noChangeArrowheads="1"/>
          </p:cNvSpPr>
          <p:nvPr/>
        </p:nvSpPr>
        <p:spPr bwMode="auto">
          <a:xfrm>
            <a:off x="6937329" y="4976628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6854541" y="5093892"/>
            <a:ext cx="25519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5</a:t>
            </a:r>
            <a:endParaRPr lang="fr-CA" sz="1000" dirty="0"/>
          </a:p>
        </p:txBody>
      </p:sp>
      <p:sp>
        <p:nvSpPr>
          <p:cNvPr id="60" name="ZoneTexte 10"/>
          <p:cNvSpPr txBox="1">
            <a:spLocks noChangeArrowheads="1"/>
          </p:cNvSpPr>
          <p:nvPr/>
        </p:nvSpPr>
        <p:spPr bwMode="auto">
          <a:xfrm>
            <a:off x="7381829" y="4976628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7273641" y="5093892"/>
            <a:ext cx="32573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11</a:t>
            </a:r>
            <a:endParaRPr lang="fr-CA" sz="1000" dirty="0"/>
          </a:p>
        </p:txBody>
      </p:sp>
      <p:sp>
        <p:nvSpPr>
          <p:cNvPr id="62" name="ZoneTexte 10"/>
          <p:cNvSpPr txBox="1">
            <a:spLocks noChangeArrowheads="1"/>
          </p:cNvSpPr>
          <p:nvPr/>
        </p:nvSpPr>
        <p:spPr bwMode="auto">
          <a:xfrm>
            <a:off x="6054679" y="4963928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5984591" y="5081192"/>
            <a:ext cx="25519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1</a:t>
            </a:r>
            <a:endParaRPr lang="fr-CA" sz="1000" dirty="0"/>
          </a:p>
        </p:txBody>
      </p:sp>
      <p:sp>
        <p:nvSpPr>
          <p:cNvPr id="64" name="Rectangle 63"/>
          <p:cNvSpPr/>
          <p:nvPr/>
        </p:nvSpPr>
        <p:spPr>
          <a:xfrm>
            <a:off x="4854291" y="419854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65" name="Rectangle 64"/>
          <p:cNvSpPr/>
          <p:nvPr/>
        </p:nvSpPr>
        <p:spPr>
          <a:xfrm>
            <a:off x="4854291" y="430014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66" name="Rectangle 65"/>
          <p:cNvSpPr/>
          <p:nvPr/>
        </p:nvSpPr>
        <p:spPr>
          <a:xfrm>
            <a:off x="4854291" y="440809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67" name="Rectangle 66"/>
          <p:cNvSpPr/>
          <p:nvPr/>
        </p:nvSpPr>
        <p:spPr>
          <a:xfrm>
            <a:off x="4854291" y="451604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68" name="Rectangle 67"/>
          <p:cNvSpPr/>
          <p:nvPr/>
        </p:nvSpPr>
        <p:spPr>
          <a:xfrm>
            <a:off x="4854291" y="462399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69" name="Rectangle 68"/>
          <p:cNvSpPr/>
          <p:nvPr/>
        </p:nvSpPr>
        <p:spPr>
          <a:xfrm>
            <a:off x="4854291" y="473194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70" name="Rectangle 69"/>
          <p:cNvSpPr/>
          <p:nvPr/>
        </p:nvSpPr>
        <p:spPr>
          <a:xfrm>
            <a:off x="8194391" y="397629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1" name="Rectangle 70"/>
          <p:cNvSpPr/>
          <p:nvPr/>
        </p:nvSpPr>
        <p:spPr>
          <a:xfrm>
            <a:off x="8194391" y="408424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2" name="Rectangle 71"/>
          <p:cNvSpPr/>
          <p:nvPr/>
        </p:nvSpPr>
        <p:spPr>
          <a:xfrm>
            <a:off x="8194391" y="419219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3" name="Rectangle 72"/>
          <p:cNvSpPr/>
          <p:nvPr/>
        </p:nvSpPr>
        <p:spPr>
          <a:xfrm>
            <a:off x="8194391" y="430014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4" name="Rectangle 73"/>
          <p:cNvSpPr/>
          <p:nvPr/>
        </p:nvSpPr>
        <p:spPr>
          <a:xfrm>
            <a:off x="8194391" y="440809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5" name="Rectangle 74"/>
          <p:cNvSpPr/>
          <p:nvPr/>
        </p:nvSpPr>
        <p:spPr>
          <a:xfrm>
            <a:off x="8194391" y="451604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6" name="Rectangle 75"/>
          <p:cNvSpPr/>
          <p:nvPr/>
        </p:nvSpPr>
        <p:spPr>
          <a:xfrm>
            <a:off x="8194391" y="462399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7" name="Rectangle 76"/>
          <p:cNvSpPr/>
          <p:nvPr/>
        </p:nvSpPr>
        <p:spPr>
          <a:xfrm>
            <a:off x="8194391" y="473194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8" name="Rectangle 77"/>
          <p:cNvSpPr/>
          <p:nvPr/>
        </p:nvSpPr>
        <p:spPr>
          <a:xfrm>
            <a:off x="8194391" y="483989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9" name="Rectangle 78"/>
          <p:cNvSpPr/>
          <p:nvPr/>
        </p:nvSpPr>
        <p:spPr>
          <a:xfrm>
            <a:off x="8194391" y="494784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80" name="Rectangle 79"/>
          <p:cNvSpPr/>
          <p:nvPr/>
        </p:nvSpPr>
        <p:spPr>
          <a:xfrm>
            <a:off x="4841591" y="484624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96" name="ZoneTexte 10"/>
          <p:cNvSpPr txBox="1">
            <a:spLocks noChangeArrowheads="1"/>
          </p:cNvSpPr>
          <p:nvPr/>
        </p:nvSpPr>
        <p:spPr bwMode="auto">
          <a:xfrm>
            <a:off x="3983392" y="4369823"/>
            <a:ext cx="471651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12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97" name="ZoneTexte 10"/>
          <p:cNvSpPr txBox="1">
            <a:spLocks noChangeArrowheads="1"/>
          </p:cNvSpPr>
          <p:nvPr/>
        </p:nvSpPr>
        <p:spPr bwMode="auto">
          <a:xfrm>
            <a:off x="3896069" y="4615915"/>
            <a:ext cx="8188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10 11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4850687" y="496452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85" name="Rectangle 84"/>
          <p:cNvSpPr/>
          <p:nvPr/>
        </p:nvSpPr>
        <p:spPr>
          <a:xfrm>
            <a:off x="4846135" y="5075978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86" name="Rectangle 85"/>
          <p:cNvSpPr/>
          <p:nvPr/>
        </p:nvSpPr>
        <p:spPr>
          <a:xfrm>
            <a:off x="5013515" y="3870328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92" name="Rectangle 91"/>
          <p:cNvSpPr/>
          <p:nvPr/>
        </p:nvSpPr>
        <p:spPr>
          <a:xfrm>
            <a:off x="8183015" y="5059298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94" name="Rectangle 93"/>
          <p:cNvSpPr/>
          <p:nvPr/>
        </p:nvSpPr>
        <p:spPr>
          <a:xfrm>
            <a:off x="8355884" y="3867393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95" name="Rectangle 94"/>
          <p:cNvSpPr/>
          <p:nvPr/>
        </p:nvSpPr>
        <p:spPr>
          <a:xfrm>
            <a:off x="8358159" y="397202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98" name="Rectangle 97"/>
          <p:cNvSpPr/>
          <p:nvPr/>
        </p:nvSpPr>
        <p:spPr>
          <a:xfrm>
            <a:off x="3926148" y="5057593"/>
            <a:ext cx="3545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12</a:t>
            </a:r>
            <a:endParaRPr lang="fr-CA" sz="1200" dirty="0"/>
          </a:p>
        </p:txBody>
      </p:sp>
      <p:sp>
        <p:nvSpPr>
          <p:cNvPr id="99" name="ZoneTexte 10"/>
          <p:cNvSpPr txBox="1">
            <a:spLocks noChangeArrowheads="1"/>
          </p:cNvSpPr>
          <p:nvPr/>
        </p:nvSpPr>
        <p:spPr bwMode="auto">
          <a:xfrm>
            <a:off x="4462629" y="4991603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4351502" y="5059868"/>
            <a:ext cx="3545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13</a:t>
            </a:r>
            <a:endParaRPr lang="fr-CA" sz="1200" dirty="0"/>
          </a:p>
        </p:txBody>
      </p:sp>
      <p:sp>
        <p:nvSpPr>
          <p:cNvPr id="103" name="ZoneTexte 10"/>
          <p:cNvSpPr txBox="1">
            <a:spLocks noChangeArrowheads="1"/>
          </p:cNvSpPr>
          <p:nvPr/>
        </p:nvSpPr>
        <p:spPr bwMode="auto">
          <a:xfrm>
            <a:off x="7793537" y="4972078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7685349" y="5089342"/>
            <a:ext cx="32573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12</a:t>
            </a:r>
            <a:endParaRPr lang="fr-CA" sz="1000" dirty="0"/>
          </a:p>
        </p:txBody>
      </p:sp>
      <p:sp>
        <p:nvSpPr>
          <p:cNvPr id="105" name="Rectangle 104"/>
          <p:cNvSpPr/>
          <p:nvPr/>
        </p:nvSpPr>
        <p:spPr>
          <a:xfrm>
            <a:off x="8360431" y="4076658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106" name="Rectangle 105"/>
          <p:cNvSpPr/>
          <p:nvPr/>
        </p:nvSpPr>
        <p:spPr>
          <a:xfrm>
            <a:off x="8362703" y="4181290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107" name="Rectangle 106"/>
          <p:cNvSpPr/>
          <p:nvPr/>
        </p:nvSpPr>
        <p:spPr>
          <a:xfrm>
            <a:off x="8364975" y="428592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108" name="Rectangle 107"/>
          <p:cNvSpPr/>
          <p:nvPr/>
        </p:nvSpPr>
        <p:spPr>
          <a:xfrm>
            <a:off x="8367247" y="4390554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109" name="Rectangle 108"/>
          <p:cNvSpPr/>
          <p:nvPr/>
        </p:nvSpPr>
        <p:spPr>
          <a:xfrm>
            <a:off x="8362775" y="4517624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110" name="ZoneTexte 10"/>
          <p:cNvSpPr txBox="1">
            <a:spLocks noChangeArrowheads="1"/>
          </p:cNvSpPr>
          <p:nvPr/>
        </p:nvSpPr>
        <p:spPr bwMode="auto">
          <a:xfrm>
            <a:off x="5627049" y="5198215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114" name="ZoneTexte 10"/>
          <p:cNvSpPr txBox="1">
            <a:spLocks noChangeArrowheads="1"/>
          </p:cNvSpPr>
          <p:nvPr/>
        </p:nvSpPr>
        <p:spPr bwMode="auto">
          <a:xfrm>
            <a:off x="3896069" y="4812765"/>
            <a:ext cx="8188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13 19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115" name="Ellipse 114"/>
          <p:cNvSpPr/>
          <p:nvPr/>
        </p:nvSpPr>
        <p:spPr>
          <a:xfrm>
            <a:off x="4044950" y="4419886"/>
            <a:ext cx="304800" cy="2667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20" name="ZoneTexte 10"/>
          <p:cNvSpPr txBox="1">
            <a:spLocks noChangeArrowheads="1"/>
          </p:cNvSpPr>
          <p:nvPr/>
        </p:nvSpPr>
        <p:spPr bwMode="auto">
          <a:xfrm>
            <a:off x="4894631" y="5265416"/>
            <a:ext cx="8188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13 19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124" name="ZoneTexte 10"/>
          <p:cNvSpPr txBox="1">
            <a:spLocks noChangeArrowheads="1"/>
          </p:cNvSpPr>
          <p:nvPr/>
        </p:nvSpPr>
        <p:spPr bwMode="auto">
          <a:xfrm>
            <a:off x="8226960" y="5267691"/>
            <a:ext cx="8188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19 13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81" name="Rectangle à coins arrondis 80"/>
          <p:cNvSpPr/>
          <p:nvPr/>
        </p:nvSpPr>
        <p:spPr>
          <a:xfrm>
            <a:off x="457199" y="1700213"/>
            <a:ext cx="5165679" cy="456133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b="1" dirty="0" smtClean="0">
                <a:latin typeface="Arial" pitchFamily="34" charset="0"/>
                <a:cs typeface="Arial" pitchFamily="34" charset="0"/>
              </a:rPr>
              <a:t>CAN</a:t>
            </a:r>
            <a:r>
              <a:rPr lang="fr-CA" dirty="0" smtClean="0">
                <a:latin typeface="Arial" pitchFamily="34" charset="0"/>
                <a:cs typeface="Arial" pitchFamily="34" charset="0"/>
              </a:rPr>
              <a:t> reçoit un délai de jeu à 19 :13</a:t>
            </a:r>
            <a:endParaRPr lang="fr-CA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2" name="Ellipse 121"/>
          <p:cNvSpPr/>
          <p:nvPr/>
        </p:nvSpPr>
        <p:spPr>
          <a:xfrm>
            <a:off x="8420519" y="4366009"/>
            <a:ext cx="110532" cy="125604"/>
          </a:xfrm>
          <a:prstGeom prst="ellipse">
            <a:avLst/>
          </a:prstGeom>
          <a:noFill/>
          <a:ln w="22225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91" name="ZoneTexte 10"/>
          <p:cNvSpPr txBox="1">
            <a:spLocks noChangeArrowheads="1"/>
          </p:cNvSpPr>
          <p:nvPr/>
        </p:nvSpPr>
        <p:spPr bwMode="auto">
          <a:xfrm>
            <a:off x="6051436" y="2020524"/>
            <a:ext cx="290703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        5                    A    1    13   17</a:t>
            </a:r>
            <a:endParaRPr lang="fr-CA" sz="1400" b="1" dirty="0">
              <a:solidFill>
                <a:srgbClr val="C00000"/>
              </a:solidFill>
            </a:endParaRPr>
          </a:p>
        </p:txBody>
      </p:sp>
      <p:cxnSp>
        <p:nvCxnSpPr>
          <p:cNvPr id="100" name="Connecteur en angle 99"/>
          <p:cNvCxnSpPr/>
          <p:nvPr/>
        </p:nvCxnSpPr>
        <p:spPr>
          <a:xfrm flipV="1">
            <a:off x="4810539" y="2504662"/>
            <a:ext cx="1497496" cy="304799"/>
          </a:xfrm>
          <a:prstGeom prst="bentConnector3">
            <a:avLst>
              <a:gd name="adj1" fmla="val 100198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ZoneTexte 10"/>
          <p:cNvSpPr txBox="1">
            <a:spLocks noChangeArrowheads="1"/>
          </p:cNvSpPr>
          <p:nvPr/>
        </p:nvSpPr>
        <p:spPr bwMode="auto">
          <a:xfrm>
            <a:off x="6058064" y="2186176"/>
            <a:ext cx="290703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D                           B    1    19   13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87" name="ZoneTexte 10"/>
          <p:cNvSpPr txBox="1">
            <a:spLocks noChangeArrowheads="1"/>
          </p:cNvSpPr>
          <p:nvPr/>
        </p:nvSpPr>
        <p:spPr bwMode="auto">
          <a:xfrm>
            <a:off x="5203517" y="5647372"/>
            <a:ext cx="441910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9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88" name="ZoneTexte 10"/>
          <p:cNvSpPr txBox="1">
            <a:spLocks noChangeArrowheads="1"/>
          </p:cNvSpPr>
          <p:nvPr/>
        </p:nvSpPr>
        <p:spPr bwMode="auto">
          <a:xfrm>
            <a:off x="8509935" y="5653998"/>
            <a:ext cx="441910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18</a:t>
            </a:r>
            <a:endParaRPr lang="fr-CA" sz="17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ZoneTexte 3"/>
          <p:cNvSpPr txBox="1">
            <a:spLocks noChangeArrowheads="1"/>
          </p:cNvSpPr>
          <p:nvPr/>
        </p:nvSpPr>
        <p:spPr bwMode="auto">
          <a:xfrm>
            <a:off x="457200" y="1700213"/>
            <a:ext cx="840105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fr-CA" sz="2000" dirty="0" smtClean="0"/>
              <a:t>Inscrire le 25</a:t>
            </a:r>
            <a:r>
              <a:rPr lang="fr-CA" sz="2000" baseline="30000" dirty="0" smtClean="0"/>
              <a:t>e</a:t>
            </a:r>
            <a:r>
              <a:rPr lang="fr-CA" sz="2000" dirty="0" smtClean="0"/>
              <a:t> point en le cochant et fermer le serveur*</a:t>
            </a:r>
          </a:p>
          <a:p>
            <a:pPr marL="457200" indent="-457200">
              <a:buFont typeface="+mj-lt"/>
              <a:buAutoNum type="arabicPeriod"/>
            </a:pPr>
            <a:r>
              <a:rPr lang="fr-CA" sz="2000" dirty="0" smtClean="0"/>
              <a:t>Inscrire l’heure de la fin du set</a:t>
            </a:r>
          </a:p>
          <a:p>
            <a:pPr marL="457200" indent="-457200">
              <a:buFont typeface="+mj-lt"/>
              <a:buAutoNum type="arabicPeriod"/>
            </a:pPr>
            <a:r>
              <a:rPr lang="fr-CA" sz="2000" dirty="0" smtClean="0"/>
              <a:t>Encercler les pointages finaux des 2 équipes dans les cases « Rotation au service »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69848"/>
          </a:xfrm>
        </p:spPr>
        <p:txBody>
          <a:bodyPr>
            <a:normAutofit/>
          </a:bodyPr>
          <a:lstStyle/>
          <a:p>
            <a:r>
              <a:rPr lang="fr-CA" dirty="0" smtClean="0"/>
              <a:t>8.1 - Fin de set</a:t>
            </a:r>
            <a:endParaRPr lang="fr-CA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029" y="3369250"/>
            <a:ext cx="8777552" cy="2460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ZoneTexte 10"/>
          <p:cNvSpPr txBox="1">
            <a:spLocks noChangeArrowheads="1"/>
          </p:cNvSpPr>
          <p:nvPr/>
        </p:nvSpPr>
        <p:spPr bwMode="auto">
          <a:xfrm>
            <a:off x="3603011" y="3441371"/>
            <a:ext cx="818862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U S A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7" name="ZoneTexte 10"/>
          <p:cNvSpPr txBox="1">
            <a:spLocks noChangeArrowheads="1"/>
          </p:cNvSpPr>
          <p:nvPr/>
        </p:nvSpPr>
        <p:spPr bwMode="auto">
          <a:xfrm>
            <a:off x="6116474" y="3443647"/>
            <a:ext cx="818862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C A N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14" name="ZoneTexte 10"/>
          <p:cNvSpPr txBox="1">
            <a:spLocks noChangeArrowheads="1"/>
          </p:cNvSpPr>
          <p:nvPr/>
        </p:nvSpPr>
        <p:spPr bwMode="auto">
          <a:xfrm>
            <a:off x="4615220" y="3389055"/>
            <a:ext cx="32527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X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15" name="ZoneTexte 10"/>
          <p:cNvSpPr txBox="1">
            <a:spLocks noChangeArrowheads="1"/>
          </p:cNvSpPr>
          <p:nvPr/>
        </p:nvSpPr>
        <p:spPr bwMode="auto">
          <a:xfrm>
            <a:off x="5545542" y="3514167"/>
            <a:ext cx="32527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X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18" name="ZoneTexte 10"/>
          <p:cNvSpPr txBox="1">
            <a:spLocks noChangeArrowheads="1"/>
          </p:cNvSpPr>
          <p:nvPr/>
        </p:nvSpPr>
        <p:spPr bwMode="auto">
          <a:xfrm>
            <a:off x="5531893" y="4837993"/>
            <a:ext cx="322994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X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20" name="ZoneTexte 10"/>
          <p:cNvSpPr txBox="1">
            <a:spLocks noChangeArrowheads="1"/>
          </p:cNvSpPr>
          <p:nvPr/>
        </p:nvSpPr>
        <p:spPr bwMode="auto">
          <a:xfrm>
            <a:off x="2321168" y="3981349"/>
            <a:ext cx="2715065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4    16    2      5     1    18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39" name="ZoneTexte 10"/>
          <p:cNvSpPr txBox="1">
            <a:spLocks noChangeArrowheads="1"/>
          </p:cNvSpPr>
          <p:nvPr/>
        </p:nvSpPr>
        <p:spPr bwMode="auto">
          <a:xfrm>
            <a:off x="5582527" y="3981349"/>
            <a:ext cx="2715065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13    17    9      3     7     5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23" name="ZoneTexte 10"/>
          <p:cNvSpPr txBox="1">
            <a:spLocks noChangeArrowheads="1"/>
          </p:cNvSpPr>
          <p:nvPr/>
        </p:nvSpPr>
        <p:spPr bwMode="auto">
          <a:xfrm>
            <a:off x="2595352" y="3429998"/>
            <a:ext cx="8188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19 00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8194391" y="3696063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43" name="Rectangle 42"/>
          <p:cNvSpPr/>
          <p:nvPr/>
        </p:nvSpPr>
        <p:spPr>
          <a:xfrm>
            <a:off x="2199991" y="4877163"/>
            <a:ext cx="2696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3</a:t>
            </a:r>
            <a:endParaRPr lang="fr-CA" sz="1200" dirty="0"/>
          </a:p>
        </p:txBody>
      </p:sp>
      <p:sp>
        <p:nvSpPr>
          <p:cNvPr id="44" name="Rectangle 43"/>
          <p:cNvSpPr/>
          <p:nvPr/>
        </p:nvSpPr>
        <p:spPr>
          <a:xfrm>
            <a:off x="4847941" y="3689713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45" name="Rectangle 44"/>
          <p:cNvSpPr/>
          <p:nvPr/>
        </p:nvSpPr>
        <p:spPr>
          <a:xfrm>
            <a:off x="4854291" y="3791313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46" name="Rectangle 45"/>
          <p:cNvSpPr/>
          <p:nvPr/>
        </p:nvSpPr>
        <p:spPr>
          <a:xfrm>
            <a:off x="4854291" y="3899263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34" name="Rectangle 33"/>
          <p:cNvSpPr/>
          <p:nvPr/>
        </p:nvSpPr>
        <p:spPr>
          <a:xfrm>
            <a:off x="2619091" y="4889863"/>
            <a:ext cx="2696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4</a:t>
            </a:r>
            <a:endParaRPr lang="fr-CA" sz="1200" dirty="0"/>
          </a:p>
        </p:txBody>
      </p:sp>
      <p:sp>
        <p:nvSpPr>
          <p:cNvPr id="36" name="Rectangle 35"/>
          <p:cNvSpPr/>
          <p:nvPr/>
        </p:nvSpPr>
        <p:spPr>
          <a:xfrm>
            <a:off x="3069941" y="4889863"/>
            <a:ext cx="2696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7</a:t>
            </a:r>
            <a:endParaRPr lang="fr-CA" sz="1200" dirty="0"/>
          </a:p>
        </p:txBody>
      </p:sp>
      <p:sp>
        <p:nvSpPr>
          <p:cNvPr id="38" name="Rectangle 37"/>
          <p:cNvSpPr/>
          <p:nvPr/>
        </p:nvSpPr>
        <p:spPr>
          <a:xfrm>
            <a:off x="3514441" y="4889863"/>
            <a:ext cx="2696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9</a:t>
            </a:r>
            <a:endParaRPr lang="fr-CA" sz="1200" dirty="0"/>
          </a:p>
        </p:txBody>
      </p:sp>
      <p:sp>
        <p:nvSpPr>
          <p:cNvPr id="42" name="ZoneTexte 10"/>
          <p:cNvSpPr txBox="1">
            <a:spLocks noChangeArrowheads="1"/>
          </p:cNvSpPr>
          <p:nvPr/>
        </p:nvSpPr>
        <p:spPr bwMode="auto">
          <a:xfrm>
            <a:off x="4009979" y="4817049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51" name="ZoneTexte 10"/>
          <p:cNvSpPr txBox="1">
            <a:spLocks noChangeArrowheads="1"/>
          </p:cNvSpPr>
          <p:nvPr/>
        </p:nvSpPr>
        <p:spPr bwMode="auto">
          <a:xfrm>
            <a:off x="3578179" y="4823399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52" name="ZoneTexte 10"/>
          <p:cNvSpPr txBox="1">
            <a:spLocks noChangeArrowheads="1"/>
          </p:cNvSpPr>
          <p:nvPr/>
        </p:nvSpPr>
        <p:spPr bwMode="auto">
          <a:xfrm>
            <a:off x="3146379" y="4829749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53" name="ZoneTexte 10"/>
          <p:cNvSpPr txBox="1">
            <a:spLocks noChangeArrowheads="1"/>
          </p:cNvSpPr>
          <p:nvPr/>
        </p:nvSpPr>
        <p:spPr bwMode="auto">
          <a:xfrm>
            <a:off x="2714579" y="4817049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54" name="ZoneTexte 10"/>
          <p:cNvSpPr txBox="1">
            <a:spLocks noChangeArrowheads="1"/>
          </p:cNvSpPr>
          <p:nvPr/>
        </p:nvSpPr>
        <p:spPr bwMode="auto">
          <a:xfrm>
            <a:off x="2282779" y="4823399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55" name="ZoneTexte 10"/>
          <p:cNvSpPr txBox="1">
            <a:spLocks noChangeArrowheads="1"/>
          </p:cNvSpPr>
          <p:nvPr/>
        </p:nvSpPr>
        <p:spPr bwMode="auto">
          <a:xfrm>
            <a:off x="6492829" y="4804349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6416391" y="4921613"/>
            <a:ext cx="25519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3</a:t>
            </a:r>
            <a:endParaRPr lang="fr-CA" sz="1000" dirty="0"/>
          </a:p>
        </p:txBody>
      </p:sp>
      <p:sp>
        <p:nvSpPr>
          <p:cNvPr id="58" name="ZoneTexte 10"/>
          <p:cNvSpPr txBox="1">
            <a:spLocks noChangeArrowheads="1"/>
          </p:cNvSpPr>
          <p:nvPr/>
        </p:nvSpPr>
        <p:spPr bwMode="auto">
          <a:xfrm>
            <a:off x="6937329" y="4804349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6854541" y="4921613"/>
            <a:ext cx="25519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5</a:t>
            </a:r>
            <a:endParaRPr lang="fr-CA" sz="1000" dirty="0"/>
          </a:p>
        </p:txBody>
      </p:sp>
      <p:sp>
        <p:nvSpPr>
          <p:cNvPr id="60" name="ZoneTexte 10"/>
          <p:cNvSpPr txBox="1">
            <a:spLocks noChangeArrowheads="1"/>
          </p:cNvSpPr>
          <p:nvPr/>
        </p:nvSpPr>
        <p:spPr bwMode="auto">
          <a:xfrm>
            <a:off x="7381829" y="4804349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7273641" y="4921613"/>
            <a:ext cx="32573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11</a:t>
            </a:r>
            <a:endParaRPr lang="fr-CA" sz="1000" dirty="0"/>
          </a:p>
        </p:txBody>
      </p:sp>
      <p:sp>
        <p:nvSpPr>
          <p:cNvPr id="62" name="ZoneTexte 10"/>
          <p:cNvSpPr txBox="1">
            <a:spLocks noChangeArrowheads="1"/>
          </p:cNvSpPr>
          <p:nvPr/>
        </p:nvSpPr>
        <p:spPr bwMode="auto">
          <a:xfrm>
            <a:off x="6054679" y="4791649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5984591" y="4908913"/>
            <a:ext cx="25519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1</a:t>
            </a:r>
            <a:endParaRPr lang="fr-CA" sz="1000" dirty="0"/>
          </a:p>
        </p:txBody>
      </p:sp>
      <p:sp>
        <p:nvSpPr>
          <p:cNvPr id="64" name="Rectangle 63"/>
          <p:cNvSpPr/>
          <p:nvPr/>
        </p:nvSpPr>
        <p:spPr>
          <a:xfrm>
            <a:off x="4854291" y="4026263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65" name="Rectangle 64"/>
          <p:cNvSpPr/>
          <p:nvPr/>
        </p:nvSpPr>
        <p:spPr>
          <a:xfrm>
            <a:off x="4854291" y="4127863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66" name="Rectangle 65"/>
          <p:cNvSpPr/>
          <p:nvPr/>
        </p:nvSpPr>
        <p:spPr>
          <a:xfrm>
            <a:off x="4854291" y="4235813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67" name="Rectangle 66"/>
          <p:cNvSpPr/>
          <p:nvPr/>
        </p:nvSpPr>
        <p:spPr>
          <a:xfrm>
            <a:off x="4854291" y="4343763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68" name="Rectangle 67"/>
          <p:cNvSpPr/>
          <p:nvPr/>
        </p:nvSpPr>
        <p:spPr>
          <a:xfrm>
            <a:off x="4854291" y="4451713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69" name="Rectangle 68"/>
          <p:cNvSpPr/>
          <p:nvPr/>
        </p:nvSpPr>
        <p:spPr>
          <a:xfrm>
            <a:off x="4854291" y="4559663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70" name="Rectangle 69"/>
          <p:cNvSpPr/>
          <p:nvPr/>
        </p:nvSpPr>
        <p:spPr>
          <a:xfrm>
            <a:off x="8194391" y="3804013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1" name="Rectangle 70"/>
          <p:cNvSpPr/>
          <p:nvPr/>
        </p:nvSpPr>
        <p:spPr>
          <a:xfrm>
            <a:off x="8194391" y="3911963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2" name="Rectangle 71"/>
          <p:cNvSpPr/>
          <p:nvPr/>
        </p:nvSpPr>
        <p:spPr>
          <a:xfrm>
            <a:off x="8194391" y="4019913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3" name="Rectangle 72"/>
          <p:cNvSpPr/>
          <p:nvPr/>
        </p:nvSpPr>
        <p:spPr>
          <a:xfrm>
            <a:off x="8194391" y="4127863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4" name="Rectangle 73"/>
          <p:cNvSpPr/>
          <p:nvPr/>
        </p:nvSpPr>
        <p:spPr>
          <a:xfrm>
            <a:off x="8194391" y="4235813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5" name="Rectangle 74"/>
          <p:cNvSpPr/>
          <p:nvPr/>
        </p:nvSpPr>
        <p:spPr>
          <a:xfrm>
            <a:off x="8194391" y="4343763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6" name="Rectangle 75"/>
          <p:cNvSpPr/>
          <p:nvPr/>
        </p:nvSpPr>
        <p:spPr>
          <a:xfrm>
            <a:off x="8194391" y="4451713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7" name="Rectangle 76"/>
          <p:cNvSpPr/>
          <p:nvPr/>
        </p:nvSpPr>
        <p:spPr>
          <a:xfrm>
            <a:off x="8194391" y="4559663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8" name="Rectangle 77"/>
          <p:cNvSpPr/>
          <p:nvPr/>
        </p:nvSpPr>
        <p:spPr>
          <a:xfrm>
            <a:off x="8194391" y="4667613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9" name="Rectangle 78"/>
          <p:cNvSpPr/>
          <p:nvPr/>
        </p:nvSpPr>
        <p:spPr>
          <a:xfrm>
            <a:off x="8194391" y="4775563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80" name="Rectangle 79"/>
          <p:cNvSpPr/>
          <p:nvPr/>
        </p:nvSpPr>
        <p:spPr>
          <a:xfrm>
            <a:off x="4841591" y="4673963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96" name="ZoneTexte 10"/>
          <p:cNvSpPr txBox="1">
            <a:spLocks noChangeArrowheads="1"/>
          </p:cNvSpPr>
          <p:nvPr/>
        </p:nvSpPr>
        <p:spPr bwMode="auto">
          <a:xfrm>
            <a:off x="3983392" y="4197544"/>
            <a:ext cx="471651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12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97" name="ZoneTexte 10"/>
          <p:cNvSpPr txBox="1">
            <a:spLocks noChangeArrowheads="1"/>
          </p:cNvSpPr>
          <p:nvPr/>
        </p:nvSpPr>
        <p:spPr bwMode="auto">
          <a:xfrm>
            <a:off x="3896069" y="4443636"/>
            <a:ext cx="8188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10 11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4850687" y="4792243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85" name="Rectangle 84"/>
          <p:cNvSpPr/>
          <p:nvPr/>
        </p:nvSpPr>
        <p:spPr>
          <a:xfrm>
            <a:off x="4846135" y="4903699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86" name="Rectangle 85"/>
          <p:cNvSpPr/>
          <p:nvPr/>
        </p:nvSpPr>
        <p:spPr>
          <a:xfrm>
            <a:off x="5013515" y="3698049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92" name="Rectangle 91"/>
          <p:cNvSpPr/>
          <p:nvPr/>
        </p:nvSpPr>
        <p:spPr>
          <a:xfrm>
            <a:off x="8183015" y="4887019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94" name="Rectangle 93"/>
          <p:cNvSpPr/>
          <p:nvPr/>
        </p:nvSpPr>
        <p:spPr>
          <a:xfrm>
            <a:off x="8355884" y="3695114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95" name="Rectangle 94"/>
          <p:cNvSpPr/>
          <p:nvPr/>
        </p:nvSpPr>
        <p:spPr>
          <a:xfrm>
            <a:off x="8358159" y="3799747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98" name="Rectangle 97"/>
          <p:cNvSpPr/>
          <p:nvPr/>
        </p:nvSpPr>
        <p:spPr>
          <a:xfrm>
            <a:off x="3926148" y="4885314"/>
            <a:ext cx="3545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12</a:t>
            </a:r>
            <a:endParaRPr lang="fr-CA" sz="1200" dirty="0"/>
          </a:p>
        </p:txBody>
      </p:sp>
      <p:sp>
        <p:nvSpPr>
          <p:cNvPr id="99" name="ZoneTexte 10"/>
          <p:cNvSpPr txBox="1">
            <a:spLocks noChangeArrowheads="1"/>
          </p:cNvSpPr>
          <p:nvPr/>
        </p:nvSpPr>
        <p:spPr bwMode="auto">
          <a:xfrm>
            <a:off x="4462629" y="4819324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4351502" y="4887589"/>
            <a:ext cx="3545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13</a:t>
            </a:r>
            <a:endParaRPr lang="fr-CA" sz="1200" dirty="0"/>
          </a:p>
        </p:txBody>
      </p:sp>
      <p:sp>
        <p:nvSpPr>
          <p:cNvPr id="103" name="ZoneTexte 10"/>
          <p:cNvSpPr txBox="1">
            <a:spLocks noChangeArrowheads="1"/>
          </p:cNvSpPr>
          <p:nvPr/>
        </p:nvSpPr>
        <p:spPr bwMode="auto">
          <a:xfrm>
            <a:off x="7793537" y="4799799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7685349" y="4917063"/>
            <a:ext cx="32573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12</a:t>
            </a:r>
            <a:endParaRPr lang="fr-CA" sz="1000" dirty="0"/>
          </a:p>
        </p:txBody>
      </p:sp>
      <p:sp>
        <p:nvSpPr>
          <p:cNvPr id="105" name="Rectangle 104"/>
          <p:cNvSpPr/>
          <p:nvPr/>
        </p:nvSpPr>
        <p:spPr>
          <a:xfrm>
            <a:off x="8360431" y="3904379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106" name="Rectangle 105"/>
          <p:cNvSpPr/>
          <p:nvPr/>
        </p:nvSpPr>
        <p:spPr>
          <a:xfrm>
            <a:off x="8362703" y="4009011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107" name="Rectangle 106"/>
          <p:cNvSpPr/>
          <p:nvPr/>
        </p:nvSpPr>
        <p:spPr>
          <a:xfrm>
            <a:off x="8364975" y="4113643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108" name="Rectangle 107"/>
          <p:cNvSpPr/>
          <p:nvPr/>
        </p:nvSpPr>
        <p:spPr>
          <a:xfrm>
            <a:off x="8367247" y="4218275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109" name="Rectangle 108"/>
          <p:cNvSpPr/>
          <p:nvPr/>
        </p:nvSpPr>
        <p:spPr>
          <a:xfrm>
            <a:off x="8369519" y="4322907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110" name="ZoneTexte 10"/>
          <p:cNvSpPr txBox="1">
            <a:spLocks noChangeArrowheads="1"/>
          </p:cNvSpPr>
          <p:nvPr/>
        </p:nvSpPr>
        <p:spPr bwMode="auto">
          <a:xfrm>
            <a:off x="5627049" y="5025936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114" name="ZoneTexte 10"/>
          <p:cNvSpPr txBox="1">
            <a:spLocks noChangeArrowheads="1"/>
          </p:cNvSpPr>
          <p:nvPr/>
        </p:nvSpPr>
        <p:spPr bwMode="auto">
          <a:xfrm>
            <a:off x="3896069" y="4640486"/>
            <a:ext cx="8188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13 19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115" name="Ellipse 114"/>
          <p:cNvSpPr/>
          <p:nvPr/>
        </p:nvSpPr>
        <p:spPr>
          <a:xfrm>
            <a:off x="4044950" y="4247607"/>
            <a:ext cx="304800" cy="2667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20" name="ZoneTexte 10"/>
          <p:cNvSpPr txBox="1">
            <a:spLocks noChangeArrowheads="1"/>
          </p:cNvSpPr>
          <p:nvPr/>
        </p:nvSpPr>
        <p:spPr bwMode="auto">
          <a:xfrm>
            <a:off x="4894631" y="5093137"/>
            <a:ext cx="8188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13 19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122" name="Ellipse 121"/>
          <p:cNvSpPr/>
          <p:nvPr/>
        </p:nvSpPr>
        <p:spPr>
          <a:xfrm>
            <a:off x="8420519" y="4193730"/>
            <a:ext cx="110532" cy="125604"/>
          </a:xfrm>
          <a:prstGeom prst="ellipse">
            <a:avLst/>
          </a:prstGeom>
          <a:noFill/>
          <a:ln w="22225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88" name="Rectangle 87"/>
          <p:cNvSpPr/>
          <p:nvPr/>
        </p:nvSpPr>
        <p:spPr>
          <a:xfrm>
            <a:off x="2181795" y="5118274"/>
            <a:ext cx="3545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15</a:t>
            </a:r>
            <a:endParaRPr lang="fr-CA" sz="1200" dirty="0"/>
          </a:p>
        </p:txBody>
      </p:sp>
      <p:sp>
        <p:nvSpPr>
          <p:cNvPr id="89" name="Rectangle 88"/>
          <p:cNvSpPr/>
          <p:nvPr/>
        </p:nvSpPr>
        <p:spPr>
          <a:xfrm>
            <a:off x="2600895" y="5130974"/>
            <a:ext cx="3545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18</a:t>
            </a:r>
            <a:endParaRPr lang="fr-CA" sz="1200" dirty="0"/>
          </a:p>
        </p:txBody>
      </p:sp>
      <p:sp>
        <p:nvSpPr>
          <p:cNvPr id="90" name="Rectangle 89"/>
          <p:cNvSpPr/>
          <p:nvPr/>
        </p:nvSpPr>
        <p:spPr>
          <a:xfrm>
            <a:off x="3051745" y="5130974"/>
            <a:ext cx="3545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19</a:t>
            </a:r>
            <a:endParaRPr lang="fr-CA" sz="1200" dirty="0"/>
          </a:p>
        </p:txBody>
      </p:sp>
      <p:sp>
        <p:nvSpPr>
          <p:cNvPr id="101" name="ZoneTexte 10"/>
          <p:cNvSpPr txBox="1">
            <a:spLocks noChangeArrowheads="1"/>
          </p:cNvSpPr>
          <p:nvPr/>
        </p:nvSpPr>
        <p:spPr bwMode="auto">
          <a:xfrm>
            <a:off x="3128183" y="5043564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111" name="ZoneTexte 10"/>
          <p:cNvSpPr txBox="1">
            <a:spLocks noChangeArrowheads="1"/>
          </p:cNvSpPr>
          <p:nvPr/>
        </p:nvSpPr>
        <p:spPr bwMode="auto">
          <a:xfrm>
            <a:off x="2696383" y="5030864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112" name="ZoneTexte 10"/>
          <p:cNvSpPr txBox="1">
            <a:spLocks noChangeArrowheads="1"/>
          </p:cNvSpPr>
          <p:nvPr/>
        </p:nvSpPr>
        <p:spPr bwMode="auto">
          <a:xfrm>
            <a:off x="2264583" y="5037214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113" name="Rectangle 112"/>
          <p:cNvSpPr/>
          <p:nvPr/>
        </p:nvSpPr>
        <p:spPr>
          <a:xfrm>
            <a:off x="5957676" y="5114927"/>
            <a:ext cx="40900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20</a:t>
            </a:r>
            <a:endParaRPr lang="fr-CA" sz="1200" dirty="0"/>
          </a:p>
        </p:txBody>
      </p:sp>
      <p:sp>
        <p:nvSpPr>
          <p:cNvPr id="116" name="Rectangle 115"/>
          <p:cNvSpPr/>
          <p:nvPr/>
        </p:nvSpPr>
        <p:spPr>
          <a:xfrm>
            <a:off x="6390424" y="5120803"/>
            <a:ext cx="39933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22</a:t>
            </a:r>
            <a:endParaRPr lang="fr-CA" sz="1200" dirty="0"/>
          </a:p>
        </p:txBody>
      </p:sp>
      <p:sp>
        <p:nvSpPr>
          <p:cNvPr id="117" name="Rectangle 116"/>
          <p:cNvSpPr/>
          <p:nvPr/>
        </p:nvSpPr>
        <p:spPr>
          <a:xfrm>
            <a:off x="6841274" y="5127627"/>
            <a:ext cx="36474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25</a:t>
            </a:r>
            <a:endParaRPr lang="fr-CA" sz="1200" dirty="0"/>
          </a:p>
        </p:txBody>
      </p:sp>
      <p:sp>
        <p:nvSpPr>
          <p:cNvPr id="121" name="ZoneTexte 10"/>
          <p:cNvSpPr txBox="1">
            <a:spLocks noChangeArrowheads="1"/>
          </p:cNvSpPr>
          <p:nvPr/>
        </p:nvSpPr>
        <p:spPr bwMode="auto">
          <a:xfrm>
            <a:off x="6912948" y="5028630"/>
            <a:ext cx="337968" cy="275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123" name="ZoneTexte 10"/>
          <p:cNvSpPr txBox="1">
            <a:spLocks noChangeArrowheads="1"/>
          </p:cNvSpPr>
          <p:nvPr/>
        </p:nvSpPr>
        <p:spPr bwMode="auto">
          <a:xfrm>
            <a:off x="6485913" y="5020693"/>
            <a:ext cx="337968" cy="275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125" name="ZoneTexte 10"/>
          <p:cNvSpPr txBox="1">
            <a:spLocks noChangeArrowheads="1"/>
          </p:cNvSpPr>
          <p:nvPr/>
        </p:nvSpPr>
        <p:spPr bwMode="auto">
          <a:xfrm>
            <a:off x="6054113" y="5027043"/>
            <a:ext cx="337968" cy="275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126" name="Rectangle 125"/>
          <p:cNvSpPr/>
          <p:nvPr/>
        </p:nvSpPr>
        <p:spPr>
          <a:xfrm>
            <a:off x="5506873" y="5110378"/>
            <a:ext cx="38896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19</a:t>
            </a:r>
            <a:endParaRPr lang="fr-CA" sz="1200" dirty="0"/>
          </a:p>
        </p:txBody>
      </p:sp>
      <p:sp>
        <p:nvSpPr>
          <p:cNvPr id="127" name="Rectangle 126"/>
          <p:cNvSpPr/>
          <p:nvPr/>
        </p:nvSpPr>
        <p:spPr>
          <a:xfrm>
            <a:off x="5022611" y="3802681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128" name="Rectangle 127"/>
          <p:cNvSpPr/>
          <p:nvPr/>
        </p:nvSpPr>
        <p:spPr>
          <a:xfrm>
            <a:off x="5018059" y="3907313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129" name="Rectangle 128"/>
          <p:cNvSpPr/>
          <p:nvPr/>
        </p:nvSpPr>
        <p:spPr>
          <a:xfrm>
            <a:off x="5020331" y="4018769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130" name="Rectangle 129"/>
          <p:cNvSpPr/>
          <p:nvPr/>
        </p:nvSpPr>
        <p:spPr>
          <a:xfrm>
            <a:off x="5022603" y="4130225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5024875" y="4241681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132" name="Rectangle 131"/>
          <p:cNvSpPr/>
          <p:nvPr/>
        </p:nvSpPr>
        <p:spPr>
          <a:xfrm>
            <a:off x="5020323" y="4332665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133" name="Rectangle 132"/>
          <p:cNvSpPr/>
          <p:nvPr/>
        </p:nvSpPr>
        <p:spPr>
          <a:xfrm>
            <a:off x="8364967" y="4448011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134" name="Rectangle 133"/>
          <p:cNvSpPr/>
          <p:nvPr/>
        </p:nvSpPr>
        <p:spPr>
          <a:xfrm>
            <a:off x="8360415" y="4559467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135" name="Rectangle 134"/>
          <p:cNvSpPr/>
          <p:nvPr/>
        </p:nvSpPr>
        <p:spPr>
          <a:xfrm>
            <a:off x="8355863" y="4670923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136" name="Rectangle 135"/>
          <p:cNvSpPr/>
          <p:nvPr/>
        </p:nvSpPr>
        <p:spPr>
          <a:xfrm>
            <a:off x="8351311" y="4775555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137" name="Rectangle 136"/>
          <p:cNvSpPr/>
          <p:nvPr/>
        </p:nvSpPr>
        <p:spPr>
          <a:xfrm>
            <a:off x="8346759" y="4887011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138" name="Rectangle 137"/>
          <p:cNvSpPr/>
          <p:nvPr/>
        </p:nvSpPr>
        <p:spPr>
          <a:xfrm>
            <a:off x="8519628" y="3701931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118" name="Rectangle à coins arrondis 117"/>
          <p:cNvSpPr/>
          <p:nvPr/>
        </p:nvSpPr>
        <p:spPr>
          <a:xfrm>
            <a:off x="8650489" y="2552477"/>
            <a:ext cx="266130" cy="271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fr-CA" sz="1600" b="1" dirty="0" smtClean="0">
                <a:latin typeface="Arial" pitchFamily="34" charset="0"/>
                <a:cs typeface="Arial" pitchFamily="34" charset="0"/>
              </a:rPr>
              <a:t>1</a:t>
            </a:r>
            <a:endParaRPr lang="fr-CA" sz="16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9" name="Connecteur droit avec flèche 118"/>
          <p:cNvCxnSpPr>
            <a:stCxn id="118" idx="2"/>
          </p:cNvCxnSpPr>
          <p:nvPr/>
        </p:nvCxnSpPr>
        <p:spPr>
          <a:xfrm flipH="1">
            <a:off x="8666922" y="2824293"/>
            <a:ext cx="116632" cy="80680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Rectangle à coins arrondis 139"/>
          <p:cNvSpPr/>
          <p:nvPr/>
        </p:nvSpPr>
        <p:spPr>
          <a:xfrm>
            <a:off x="6854819" y="2983173"/>
            <a:ext cx="266130" cy="271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fr-CA" sz="1600" b="1" dirty="0" smtClean="0">
                <a:latin typeface="Arial" pitchFamily="34" charset="0"/>
                <a:cs typeface="Arial" pitchFamily="34" charset="0"/>
              </a:rPr>
              <a:t>2</a:t>
            </a:r>
            <a:endParaRPr lang="fr-CA" sz="16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1" name="Connecteur droit avec flèche 140"/>
          <p:cNvCxnSpPr>
            <a:stCxn id="140" idx="3"/>
            <a:endCxn id="161" idx="1"/>
          </p:cNvCxnSpPr>
          <p:nvPr/>
        </p:nvCxnSpPr>
        <p:spPr>
          <a:xfrm>
            <a:off x="7120949" y="3119081"/>
            <a:ext cx="530106" cy="47143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Rectangle à coins arrondis 144"/>
          <p:cNvSpPr/>
          <p:nvPr/>
        </p:nvSpPr>
        <p:spPr>
          <a:xfrm>
            <a:off x="5125410" y="6001355"/>
            <a:ext cx="266130" cy="271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fr-CA" sz="1600" b="1" dirty="0" smtClean="0">
                <a:latin typeface="Arial" pitchFamily="34" charset="0"/>
                <a:cs typeface="Arial" pitchFamily="34" charset="0"/>
              </a:rPr>
              <a:t>3</a:t>
            </a:r>
            <a:endParaRPr lang="fr-CA" sz="16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6" name="Connecteur droit avec flèche 145"/>
          <p:cNvCxnSpPr>
            <a:stCxn id="145" idx="3"/>
          </p:cNvCxnSpPr>
          <p:nvPr/>
        </p:nvCxnSpPr>
        <p:spPr>
          <a:xfrm flipV="1">
            <a:off x="5391540" y="5393634"/>
            <a:ext cx="1446582" cy="74362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Connecteur droit avec flèche 147"/>
          <p:cNvCxnSpPr>
            <a:stCxn id="145" idx="1"/>
          </p:cNvCxnSpPr>
          <p:nvPr/>
        </p:nvCxnSpPr>
        <p:spPr>
          <a:xfrm flipH="1" flipV="1">
            <a:off x="3432314" y="5420138"/>
            <a:ext cx="1693096" cy="71712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" name="ZoneTexte 10"/>
          <p:cNvSpPr txBox="1">
            <a:spLocks noChangeArrowheads="1"/>
          </p:cNvSpPr>
          <p:nvPr/>
        </p:nvSpPr>
        <p:spPr bwMode="auto">
          <a:xfrm>
            <a:off x="7651055" y="3436624"/>
            <a:ext cx="8188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19 23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197" name="Ellipse 196"/>
          <p:cNvSpPr/>
          <p:nvPr/>
        </p:nvSpPr>
        <p:spPr>
          <a:xfrm>
            <a:off x="3070915" y="5096023"/>
            <a:ext cx="304800" cy="306998"/>
          </a:xfrm>
          <a:prstGeom prst="ellipse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98" name="Ellipse 197"/>
          <p:cNvSpPr/>
          <p:nvPr/>
        </p:nvSpPr>
        <p:spPr>
          <a:xfrm>
            <a:off x="6864143" y="5103064"/>
            <a:ext cx="304800" cy="306998"/>
          </a:xfrm>
          <a:prstGeom prst="ellipse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grpSp>
        <p:nvGrpSpPr>
          <p:cNvPr id="206" name="Groupe 205"/>
          <p:cNvGrpSpPr/>
          <p:nvPr/>
        </p:nvGrpSpPr>
        <p:grpSpPr>
          <a:xfrm>
            <a:off x="251790" y="6003234"/>
            <a:ext cx="3246784" cy="662608"/>
            <a:chOff x="251790" y="6003234"/>
            <a:chExt cx="3246784" cy="662608"/>
          </a:xfrm>
        </p:grpSpPr>
        <p:sp>
          <p:nvSpPr>
            <p:cNvPr id="200" name="Rectangle à coins arrondis 199"/>
            <p:cNvSpPr/>
            <p:nvPr/>
          </p:nvSpPr>
          <p:spPr>
            <a:xfrm>
              <a:off x="251790" y="6003234"/>
              <a:ext cx="3246784" cy="662608"/>
            </a:xfrm>
            <a:prstGeom prst="roundRect">
              <a:avLst/>
            </a:prstGeom>
            <a:ln w="2857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92075" indent="-92075"/>
              <a:r>
                <a:rPr lang="fr-CA" sz="1500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*	Si le 25</a:t>
              </a:r>
              <a:r>
                <a:rPr lang="fr-CA" sz="1500" baseline="30000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e</a:t>
              </a:r>
              <a:r>
                <a:rPr lang="fr-CA" sz="1500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 point se fait</a:t>
              </a:r>
              <a:br>
                <a:rPr lang="fr-CA" sz="1500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fr-CA" sz="1500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en gagnant le service,</a:t>
              </a:r>
              <a:br>
                <a:rPr lang="fr-CA" sz="1500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fr-CA" sz="1500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on n’ouvre pas la case du serveur</a:t>
              </a:r>
              <a:endParaRPr lang="fr-CA" sz="15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67994" y="6056243"/>
              <a:ext cx="366273" cy="359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202" name="Connecteur droit avec flèche 201"/>
          <p:cNvCxnSpPr>
            <a:stCxn id="118" idx="2"/>
          </p:cNvCxnSpPr>
          <p:nvPr/>
        </p:nvCxnSpPr>
        <p:spPr>
          <a:xfrm flipH="1">
            <a:off x="7248939" y="2824293"/>
            <a:ext cx="1534615" cy="221153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ZoneTexte 10"/>
          <p:cNvSpPr txBox="1">
            <a:spLocks noChangeArrowheads="1"/>
          </p:cNvSpPr>
          <p:nvPr/>
        </p:nvSpPr>
        <p:spPr bwMode="auto">
          <a:xfrm>
            <a:off x="5203517" y="5488348"/>
            <a:ext cx="441910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9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139" name="ZoneTexte 10"/>
          <p:cNvSpPr txBox="1">
            <a:spLocks noChangeArrowheads="1"/>
          </p:cNvSpPr>
          <p:nvPr/>
        </p:nvSpPr>
        <p:spPr bwMode="auto">
          <a:xfrm>
            <a:off x="8509935" y="5494974"/>
            <a:ext cx="441910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18</a:t>
            </a:r>
            <a:endParaRPr lang="fr-CA" sz="17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900" decel="100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900" decel="100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000"/>
                            </p:stCondLst>
                            <p:childTnLst>
                              <p:par>
                                <p:cTn id="9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900" decel="100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000"/>
                            </p:stCondLst>
                            <p:childTnLst>
                              <p:par>
                                <p:cTn id="10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900" decel="100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  <p:bldP spid="138" grpId="0"/>
      <p:bldP spid="118" grpId="0" animBg="1"/>
      <p:bldP spid="140" grpId="0" animBg="1"/>
      <p:bldP spid="145" grpId="0" animBg="1"/>
      <p:bldP spid="161" grpId="0"/>
      <p:bldP spid="197" grpId="0" animBg="1"/>
      <p:bldP spid="19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ZoneTexte 3"/>
          <p:cNvSpPr txBox="1">
            <a:spLocks noChangeArrowheads="1"/>
          </p:cNvSpPr>
          <p:nvPr/>
        </p:nvSpPr>
        <p:spPr bwMode="auto">
          <a:xfrm>
            <a:off x="457200" y="1700213"/>
            <a:ext cx="84010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 startAt="4"/>
            </a:pPr>
            <a:r>
              <a:rPr lang="fr-CA" sz="2000" dirty="0" smtClean="0"/>
              <a:t>Barrer les points non-utilisés (sablier)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69848"/>
          </a:xfrm>
        </p:spPr>
        <p:txBody>
          <a:bodyPr/>
          <a:lstStyle/>
          <a:p>
            <a:r>
              <a:rPr lang="fr-CA" dirty="0" smtClean="0"/>
              <a:t>8.2 - Fin de set</a:t>
            </a:r>
            <a:endParaRPr lang="fr-CA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029" y="2322329"/>
            <a:ext cx="8777552" cy="2460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ZoneTexte 10"/>
          <p:cNvSpPr txBox="1">
            <a:spLocks noChangeArrowheads="1"/>
          </p:cNvSpPr>
          <p:nvPr/>
        </p:nvSpPr>
        <p:spPr bwMode="auto">
          <a:xfrm>
            <a:off x="3603011" y="2394450"/>
            <a:ext cx="818862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U S A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7" name="ZoneTexte 10"/>
          <p:cNvSpPr txBox="1">
            <a:spLocks noChangeArrowheads="1"/>
          </p:cNvSpPr>
          <p:nvPr/>
        </p:nvSpPr>
        <p:spPr bwMode="auto">
          <a:xfrm>
            <a:off x="6116474" y="2396726"/>
            <a:ext cx="818862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C A N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14" name="ZoneTexte 10"/>
          <p:cNvSpPr txBox="1">
            <a:spLocks noChangeArrowheads="1"/>
          </p:cNvSpPr>
          <p:nvPr/>
        </p:nvSpPr>
        <p:spPr bwMode="auto">
          <a:xfrm>
            <a:off x="4615220" y="2328486"/>
            <a:ext cx="32527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X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15" name="ZoneTexte 10"/>
          <p:cNvSpPr txBox="1">
            <a:spLocks noChangeArrowheads="1"/>
          </p:cNvSpPr>
          <p:nvPr/>
        </p:nvSpPr>
        <p:spPr bwMode="auto">
          <a:xfrm>
            <a:off x="5545542" y="2467246"/>
            <a:ext cx="32527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X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18" name="ZoneTexte 10"/>
          <p:cNvSpPr txBox="1">
            <a:spLocks noChangeArrowheads="1"/>
          </p:cNvSpPr>
          <p:nvPr/>
        </p:nvSpPr>
        <p:spPr bwMode="auto">
          <a:xfrm>
            <a:off x="5531893" y="3791072"/>
            <a:ext cx="322994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X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20" name="ZoneTexte 10"/>
          <p:cNvSpPr txBox="1">
            <a:spLocks noChangeArrowheads="1"/>
          </p:cNvSpPr>
          <p:nvPr/>
        </p:nvSpPr>
        <p:spPr bwMode="auto">
          <a:xfrm>
            <a:off x="2321168" y="2934428"/>
            <a:ext cx="2715065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4    16    2      5     1    18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39" name="ZoneTexte 10"/>
          <p:cNvSpPr txBox="1">
            <a:spLocks noChangeArrowheads="1"/>
          </p:cNvSpPr>
          <p:nvPr/>
        </p:nvSpPr>
        <p:spPr bwMode="auto">
          <a:xfrm>
            <a:off x="5582527" y="2934428"/>
            <a:ext cx="2715065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13    17    9      3     7     5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23" name="ZoneTexte 10"/>
          <p:cNvSpPr txBox="1">
            <a:spLocks noChangeArrowheads="1"/>
          </p:cNvSpPr>
          <p:nvPr/>
        </p:nvSpPr>
        <p:spPr bwMode="auto">
          <a:xfrm>
            <a:off x="2595352" y="2383077"/>
            <a:ext cx="8188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19 00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8194391" y="264914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43" name="Rectangle 42"/>
          <p:cNvSpPr/>
          <p:nvPr/>
        </p:nvSpPr>
        <p:spPr>
          <a:xfrm>
            <a:off x="2199991" y="3830242"/>
            <a:ext cx="2696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3</a:t>
            </a:r>
            <a:endParaRPr lang="fr-CA" sz="1200" dirty="0"/>
          </a:p>
        </p:txBody>
      </p:sp>
      <p:sp>
        <p:nvSpPr>
          <p:cNvPr id="44" name="Rectangle 43"/>
          <p:cNvSpPr/>
          <p:nvPr/>
        </p:nvSpPr>
        <p:spPr>
          <a:xfrm>
            <a:off x="4847941" y="264279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45" name="Rectangle 44"/>
          <p:cNvSpPr/>
          <p:nvPr/>
        </p:nvSpPr>
        <p:spPr>
          <a:xfrm>
            <a:off x="4854291" y="274439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46" name="Rectangle 45"/>
          <p:cNvSpPr/>
          <p:nvPr/>
        </p:nvSpPr>
        <p:spPr>
          <a:xfrm>
            <a:off x="4854291" y="285234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34" name="Rectangle 33"/>
          <p:cNvSpPr/>
          <p:nvPr/>
        </p:nvSpPr>
        <p:spPr>
          <a:xfrm>
            <a:off x="2619091" y="3842942"/>
            <a:ext cx="2696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4</a:t>
            </a:r>
            <a:endParaRPr lang="fr-CA" sz="1200" dirty="0"/>
          </a:p>
        </p:txBody>
      </p:sp>
      <p:sp>
        <p:nvSpPr>
          <p:cNvPr id="36" name="Rectangle 35"/>
          <p:cNvSpPr/>
          <p:nvPr/>
        </p:nvSpPr>
        <p:spPr>
          <a:xfrm>
            <a:off x="3069941" y="3842942"/>
            <a:ext cx="2696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7</a:t>
            </a:r>
            <a:endParaRPr lang="fr-CA" sz="1200" dirty="0"/>
          </a:p>
        </p:txBody>
      </p:sp>
      <p:sp>
        <p:nvSpPr>
          <p:cNvPr id="38" name="Rectangle 37"/>
          <p:cNvSpPr/>
          <p:nvPr/>
        </p:nvSpPr>
        <p:spPr>
          <a:xfrm>
            <a:off x="3514441" y="3842942"/>
            <a:ext cx="2696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9</a:t>
            </a:r>
            <a:endParaRPr lang="fr-CA" sz="1200" dirty="0"/>
          </a:p>
        </p:txBody>
      </p:sp>
      <p:sp>
        <p:nvSpPr>
          <p:cNvPr id="42" name="ZoneTexte 10"/>
          <p:cNvSpPr txBox="1">
            <a:spLocks noChangeArrowheads="1"/>
          </p:cNvSpPr>
          <p:nvPr/>
        </p:nvSpPr>
        <p:spPr bwMode="auto">
          <a:xfrm>
            <a:off x="4009979" y="3770128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51" name="ZoneTexte 10"/>
          <p:cNvSpPr txBox="1">
            <a:spLocks noChangeArrowheads="1"/>
          </p:cNvSpPr>
          <p:nvPr/>
        </p:nvSpPr>
        <p:spPr bwMode="auto">
          <a:xfrm>
            <a:off x="3578179" y="3776478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52" name="ZoneTexte 10"/>
          <p:cNvSpPr txBox="1">
            <a:spLocks noChangeArrowheads="1"/>
          </p:cNvSpPr>
          <p:nvPr/>
        </p:nvSpPr>
        <p:spPr bwMode="auto">
          <a:xfrm>
            <a:off x="3146379" y="3782828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53" name="ZoneTexte 10"/>
          <p:cNvSpPr txBox="1">
            <a:spLocks noChangeArrowheads="1"/>
          </p:cNvSpPr>
          <p:nvPr/>
        </p:nvSpPr>
        <p:spPr bwMode="auto">
          <a:xfrm>
            <a:off x="2714579" y="3770128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54" name="ZoneTexte 10"/>
          <p:cNvSpPr txBox="1">
            <a:spLocks noChangeArrowheads="1"/>
          </p:cNvSpPr>
          <p:nvPr/>
        </p:nvSpPr>
        <p:spPr bwMode="auto">
          <a:xfrm>
            <a:off x="2282779" y="3776478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55" name="ZoneTexte 10"/>
          <p:cNvSpPr txBox="1">
            <a:spLocks noChangeArrowheads="1"/>
          </p:cNvSpPr>
          <p:nvPr/>
        </p:nvSpPr>
        <p:spPr bwMode="auto">
          <a:xfrm>
            <a:off x="6492829" y="3757428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6416391" y="3874692"/>
            <a:ext cx="25519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3</a:t>
            </a:r>
            <a:endParaRPr lang="fr-CA" sz="1000" dirty="0"/>
          </a:p>
        </p:txBody>
      </p:sp>
      <p:sp>
        <p:nvSpPr>
          <p:cNvPr id="58" name="ZoneTexte 10"/>
          <p:cNvSpPr txBox="1">
            <a:spLocks noChangeArrowheads="1"/>
          </p:cNvSpPr>
          <p:nvPr/>
        </p:nvSpPr>
        <p:spPr bwMode="auto">
          <a:xfrm>
            <a:off x="6937329" y="3757428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6854541" y="3874692"/>
            <a:ext cx="25519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5</a:t>
            </a:r>
            <a:endParaRPr lang="fr-CA" sz="1000" dirty="0"/>
          </a:p>
        </p:txBody>
      </p:sp>
      <p:sp>
        <p:nvSpPr>
          <p:cNvPr id="60" name="ZoneTexte 10"/>
          <p:cNvSpPr txBox="1">
            <a:spLocks noChangeArrowheads="1"/>
          </p:cNvSpPr>
          <p:nvPr/>
        </p:nvSpPr>
        <p:spPr bwMode="auto">
          <a:xfrm>
            <a:off x="7381829" y="3757428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7273641" y="3874692"/>
            <a:ext cx="32573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11</a:t>
            </a:r>
            <a:endParaRPr lang="fr-CA" sz="1000" dirty="0"/>
          </a:p>
        </p:txBody>
      </p:sp>
      <p:sp>
        <p:nvSpPr>
          <p:cNvPr id="62" name="ZoneTexte 10"/>
          <p:cNvSpPr txBox="1">
            <a:spLocks noChangeArrowheads="1"/>
          </p:cNvSpPr>
          <p:nvPr/>
        </p:nvSpPr>
        <p:spPr bwMode="auto">
          <a:xfrm>
            <a:off x="6054679" y="3744728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5984591" y="3861992"/>
            <a:ext cx="25519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1</a:t>
            </a:r>
            <a:endParaRPr lang="fr-CA" sz="1000" dirty="0"/>
          </a:p>
        </p:txBody>
      </p:sp>
      <p:sp>
        <p:nvSpPr>
          <p:cNvPr id="64" name="Rectangle 63"/>
          <p:cNvSpPr/>
          <p:nvPr/>
        </p:nvSpPr>
        <p:spPr>
          <a:xfrm>
            <a:off x="4854291" y="297934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65" name="Rectangle 64"/>
          <p:cNvSpPr/>
          <p:nvPr/>
        </p:nvSpPr>
        <p:spPr>
          <a:xfrm>
            <a:off x="4854291" y="308094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66" name="Rectangle 65"/>
          <p:cNvSpPr/>
          <p:nvPr/>
        </p:nvSpPr>
        <p:spPr>
          <a:xfrm>
            <a:off x="4854291" y="318889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67" name="Rectangle 66"/>
          <p:cNvSpPr/>
          <p:nvPr/>
        </p:nvSpPr>
        <p:spPr>
          <a:xfrm>
            <a:off x="4854291" y="329684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68" name="Rectangle 67"/>
          <p:cNvSpPr/>
          <p:nvPr/>
        </p:nvSpPr>
        <p:spPr>
          <a:xfrm>
            <a:off x="4854291" y="340479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69" name="Rectangle 68"/>
          <p:cNvSpPr/>
          <p:nvPr/>
        </p:nvSpPr>
        <p:spPr>
          <a:xfrm>
            <a:off x="4854291" y="351274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70" name="Rectangle 69"/>
          <p:cNvSpPr/>
          <p:nvPr/>
        </p:nvSpPr>
        <p:spPr>
          <a:xfrm>
            <a:off x="8194391" y="275709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1" name="Rectangle 70"/>
          <p:cNvSpPr/>
          <p:nvPr/>
        </p:nvSpPr>
        <p:spPr>
          <a:xfrm>
            <a:off x="8194391" y="286504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2" name="Rectangle 71"/>
          <p:cNvSpPr/>
          <p:nvPr/>
        </p:nvSpPr>
        <p:spPr>
          <a:xfrm>
            <a:off x="8194391" y="297299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3" name="Rectangle 72"/>
          <p:cNvSpPr/>
          <p:nvPr/>
        </p:nvSpPr>
        <p:spPr>
          <a:xfrm>
            <a:off x="8194391" y="308094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4" name="Rectangle 73"/>
          <p:cNvSpPr/>
          <p:nvPr/>
        </p:nvSpPr>
        <p:spPr>
          <a:xfrm>
            <a:off x="8194391" y="318889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5" name="Rectangle 74"/>
          <p:cNvSpPr/>
          <p:nvPr/>
        </p:nvSpPr>
        <p:spPr>
          <a:xfrm>
            <a:off x="8194391" y="329684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6" name="Rectangle 75"/>
          <p:cNvSpPr/>
          <p:nvPr/>
        </p:nvSpPr>
        <p:spPr>
          <a:xfrm>
            <a:off x="8194391" y="340479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7" name="Rectangle 76"/>
          <p:cNvSpPr/>
          <p:nvPr/>
        </p:nvSpPr>
        <p:spPr>
          <a:xfrm>
            <a:off x="8194391" y="351274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8" name="Rectangle 77"/>
          <p:cNvSpPr/>
          <p:nvPr/>
        </p:nvSpPr>
        <p:spPr>
          <a:xfrm>
            <a:off x="8194391" y="362069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79" name="Rectangle 78"/>
          <p:cNvSpPr/>
          <p:nvPr/>
        </p:nvSpPr>
        <p:spPr>
          <a:xfrm>
            <a:off x="8194391" y="372864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80" name="Rectangle 79"/>
          <p:cNvSpPr/>
          <p:nvPr/>
        </p:nvSpPr>
        <p:spPr>
          <a:xfrm>
            <a:off x="4841591" y="362704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96" name="ZoneTexte 10"/>
          <p:cNvSpPr txBox="1">
            <a:spLocks noChangeArrowheads="1"/>
          </p:cNvSpPr>
          <p:nvPr/>
        </p:nvSpPr>
        <p:spPr bwMode="auto">
          <a:xfrm>
            <a:off x="3983392" y="3150623"/>
            <a:ext cx="471651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12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97" name="ZoneTexte 10"/>
          <p:cNvSpPr txBox="1">
            <a:spLocks noChangeArrowheads="1"/>
          </p:cNvSpPr>
          <p:nvPr/>
        </p:nvSpPr>
        <p:spPr bwMode="auto">
          <a:xfrm>
            <a:off x="3896069" y="3396715"/>
            <a:ext cx="8188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10 11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4850687" y="374532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85" name="Rectangle 84"/>
          <p:cNvSpPr/>
          <p:nvPr/>
        </p:nvSpPr>
        <p:spPr>
          <a:xfrm>
            <a:off x="4846135" y="3856778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86" name="Rectangle 85"/>
          <p:cNvSpPr/>
          <p:nvPr/>
        </p:nvSpPr>
        <p:spPr>
          <a:xfrm>
            <a:off x="5013515" y="2651128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92" name="Rectangle 91"/>
          <p:cNvSpPr/>
          <p:nvPr/>
        </p:nvSpPr>
        <p:spPr>
          <a:xfrm>
            <a:off x="8183015" y="3840098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94" name="Rectangle 93"/>
          <p:cNvSpPr/>
          <p:nvPr/>
        </p:nvSpPr>
        <p:spPr>
          <a:xfrm>
            <a:off x="8355884" y="2648193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95" name="Rectangle 94"/>
          <p:cNvSpPr/>
          <p:nvPr/>
        </p:nvSpPr>
        <p:spPr>
          <a:xfrm>
            <a:off x="8358159" y="275282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98" name="Rectangle 97"/>
          <p:cNvSpPr/>
          <p:nvPr/>
        </p:nvSpPr>
        <p:spPr>
          <a:xfrm>
            <a:off x="3926148" y="3838393"/>
            <a:ext cx="3545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12</a:t>
            </a:r>
            <a:endParaRPr lang="fr-CA" sz="1200" dirty="0"/>
          </a:p>
        </p:txBody>
      </p:sp>
      <p:sp>
        <p:nvSpPr>
          <p:cNvPr id="99" name="ZoneTexte 10"/>
          <p:cNvSpPr txBox="1">
            <a:spLocks noChangeArrowheads="1"/>
          </p:cNvSpPr>
          <p:nvPr/>
        </p:nvSpPr>
        <p:spPr bwMode="auto">
          <a:xfrm>
            <a:off x="4462629" y="3772403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4351502" y="3840668"/>
            <a:ext cx="3545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13</a:t>
            </a:r>
            <a:endParaRPr lang="fr-CA" sz="1200" dirty="0"/>
          </a:p>
        </p:txBody>
      </p:sp>
      <p:sp>
        <p:nvSpPr>
          <p:cNvPr id="103" name="ZoneTexte 10"/>
          <p:cNvSpPr txBox="1">
            <a:spLocks noChangeArrowheads="1"/>
          </p:cNvSpPr>
          <p:nvPr/>
        </p:nvSpPr>
        <p:spPr bwMode="auto">
          <a:xfrm>
            <a:off x="7793537" y="3752878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7685349" y="3870142"/>
            <a:ext cx="32573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12</a:t>
            </a:r>
            <a:endParaRPr lang="fr-CA" sz="1000" dirty="0"/>
          </a:p>
        </p:txBody>
      </p:sp>
      <p:sp>
        <p:nvSpPr>
          <p:cNvPr id="105" name="Rectangle 104"/>
          <p:cNvSpPr/>
          <p:nvPr/>
        </p:nvSpPr>
        <p:spPr>
          <a:xfrm>
            <a:off x="8360431" y="2857458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106" name="Rectangle 105"/>
          <p:cNvSpPr/>
          <p:nvPr/>
        </p:nvSpPr>
        <p:spPr>
          <a:xfrm>
            <a:off x="8362703" y="2962090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107" name="Rectangle 106"/>
          <p:cNvSpPr/>
          <p:nvPr/>
        </p:nvSpPr>
        <p:spPr>
          <a:xfrm>
            <a:off x="8364975" y="306672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108" name="Rectangle 107"/>
          <p:cNvSpPr/>
          <p:nvPr/>
        </p:nvSpPr>
        <p:spPr>
          <a:xfrm>
            <a:off x="8367247" y="3171354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109" name="Rectangle 108"/>
          <p:cNvSpPr/>
          <p:nvPr/>
        </p:nvSpPr>
        <p:spPr>
          <a:xfrm>
            <a:off x="8369519" y="327598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110" name="ZoneTexte 10"/>
          <p:cNvSpPr txBox="1">
            <a:spLocks noChangeArrowheads="1"/>
          </p:cNvSpPr>
          <p:nvPr/>
        </p:nvSpPr>
        <p:spPr bwMode="auto">
          <a:xfrm>
            <a:off x="5627049" y="3979015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114" name="ZoneTexte 10"/>
          <p:cNvSpPr txBox="1">
            <a:spLocks noChangeArrowheads="1"/>
          </p:cNvSpPr>
          <p:nvPr/>
        </p:nvSpPr>
        <p:spPr bwMode="auto">
          <a:xfrm>
            <a:off x="3896069" y="3593565"/>
            <a:ext cx="8188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13 19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115" name="Ellipse 114"/>
          <p:cNvSpPr/>
          <p:nvPr/>
        </p:nvSpPr>
        <p:spPr>
          <a:xfrm>
            <a:off x="4044950" y="3200686"/>
            <a:ext cx="304800" cy="2667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20" name="ZoneTexte 10"/>
          <p:cNvSpPr txBox="1">
            <a:spLocks noChangeArrowheads="1"/>
          </p:cNvSpPr>
          <p:nvPr/>
        </p:nvSpPr>
        <p:spPr bwMode="auto">
          <a:xfrm>
            <a:off x="4894631" y="4046216"/>
            <a:ext cx="8188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13 19</a:t>
            </a:r>
            <a:endParaRPr lang="fr-CA" sz="1400" b="1" dirty="0">
              <a:solidFill>
                <a:srgbClr val="C00000"/>
              </a:solidFill>
            </a:endParaRPr>
          </a:p>
        </p:txBody>
      </p:sp>
      <p:sp>
        <p:nvSpPr>
          <p:cNvPr id="122" name="Ellipse 121"/>
          <p:cNvSpPr/>
          <p:nvPr/>
        </p:nvSpPr>
        <p:spPr>
          <a:xfrm>
            <a:off x="8420519" y="3146809"/>
            <a:ext cx="110532" cy="125604"/>
          </a:xfrm>
          <a:prstGeom prst="ellipse">
            <a:avLst/>
          </a:prstGeom>
          <a:noFill/>
          <a:ln w="22225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88" name="Rectangle 87"/>
          <p:cNvSpPr/>
          <p:nvPr/>
        </p:nvSpPr>
        <p:spPr>
          <a:xfrm>
            <a:off x="2181795" y="4071353"/>
            <a:ext cx="3545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15</a:t>
            </a:r>
            <a:endParaRPr lang="fr-CA" sz="1200" dirty="0"/>
          </a:p>
        </p:txBody>
      </p:sp>
      <p:sp>
        <p:nvSpPr>
          <p:cNvPr id="89" name="Rectangle 88"/>
          <p:cNvSpPr/>
          <p:nvPr/>
        </p:nvSpPr>
        <p:spPr>
          <a:xfrm>
            <a:off x="2600895" y="4084053"/>
            <a:ext cx="3545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18</a:t>
            </a:r>
            <a:endParaRPr lang="fr-CA" sz="1200" dirty="0"/>
          </a:p>
        </p:txBody>
      </p:sp>
      <p:sp>
        <p:nvSpPr>
          <p:cNvPr id="90" name="Rectangle 89"/>
          <p:cNvSpPr/>
          <p:nvPr/>
        </p:nvSpPr>
        <p:spPr>
          <a:xfrm>
            <a:off x="3051745" y="4084053"/>
            <a:ext cx="3545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19</a:t>
            </a:r>
            <a:endParaRPr lang="fr-CA" sz="1200" dirty="0"/>
          </a:p>
        </p:txBody>
      </p:sp>
      <p:sp>
        <p:nvSpPr>
          <p:cNvPr id="101" name="ZoneTexte 10"/>
          <p:cNvSpPr txBox="1">
            <a:spLocks noChangeArrowheads="1"/>
          </p:cNvSpPr>
          <p:nvPr/>
        </p:nvSpPr>
        <p:spPr bwMode="auto">
          <a:xfrm>
            <a:off x="3128183" y="3996643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111" name="ZoneTexte 10"/>
          <p:cNvSpPr txBox="1">
            <a:spLocks noChangeArrowheads="1"/>
          </p:cNvSpPr>
          <p:nvPr/>
        </p:nvSpPr>
        <p:spPr bwMode="auto">
          <a:xfrm>
            <a:off x="2696383" y="3983943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112" name="ZoneTexte 10"/>
          <p:cNvSpPr txBox="1">
            <a:spLocks noChangeArrowheads="1"/>
          </p:cNvSpPr>
          <p:nvPr/>
        </p:nvSpPr>
        <p:spPr bwMode="auto">
          <a:xfrm>
            <a:off x="2264583" y="3990293"/>
            <a:ext cx="3093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113" name="Rectangle 112"/>
          <p:cNvSpPr/>
          <p:nvPr/>
        </p:nvSpPr>
        <p:spPr>
          <a:xfrm>
            <a:off x="5957676" y="4068006"/>
            <a:ext cx="40900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20</a:t>
            </a:r>
            <a:endParaRPr lang="fr-CA" sz="1200" dirty="0"/>
          </a:p>
        </p:txBody>
      </p:sp>
      <p:sp>
        <p:nvSpPr>
          <p:cNvPr id="116" name="Rectangle 115"/>
          <p:cNvSpPr/>
          <p:nvPr/>
        </p:nvSpPr>
        <p:spPr>
          <a:xfrm>
            <a:off x="6390424" y="4073882"/>
            <a:ext cx="39933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22</a:t>
            </a:r>
            <a:endParaRPr lang="fr-CA" sz="1200" dirty="0"/>
          </a:p>
        </p:txBody>
      </p:sp>
      <p:sp>
        <p:nvSpPr>
          <p:cNvPr id="117" name="Rectangle 116"/>
          <p:cNvSpPr/>
          <p:nvPr/>
        </p:nvSpPr>
        <p:spPr>
          <a:xfrm>
            <a:off x="6841274" y="4080706"/>
            <a:ext cx="36474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25</a:t>
            </a:r>
            <a:endParaRPr lang="fr-CA" sz="1200" dirty="0"/>
          </a:p>
        </p:txBody>
      </p:sp>
      <p:sp>
        <p:nvSpPr>
          <p:cNvPr id="121" name="ZoneTexte 10"/>
          <p:cNvSpPr txBox="1">
            <a:spLocks noChangeArrowheads="1"/>
          </p:cNvSpPr>
          <p:nvPr/>
        </p:nvSpPr>
        <p:spPr bwMode="auto">
          <a:xfrm>
            <a:off x="6912948" y="3981709"/>
            <a:ext cx="337968" cy="275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123" name="ZoneTexte 10"/>
          <p:cNvSpPr txBox="1">
            <a:spLocks noChangeArrowheads="1"/>
          </p:cNvSpPr>
          <p:nvPr/>
        </p:nvSpPr>
        <p:spPr bwMode="auto">
          <a:xfrm>
            <a:off x="6485913" y="3973772"/>
            <a:ext cx="337968" cy="275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125" name="ZoneTexte 10"/>
          <p:cNvSpPr txBox="1">
            <a:spLocks noChangeArrowheads="1"/>
          </p:cNvSpPr>
          <p:nvPr/>
        </p:nvSpPr>
        <p:spPr bwMode="auto">
          <a:xfrm>
            <a:off x="6054113" y="3980122"/>
            <a:ext cx="337968" cy="275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2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126" name="Rectangle 125"/>
          <p:cNvSpPr/>
          <p:nvPr/>
        </p:nvSpPr>
        <p:spPr>
          <a:xfrm>
            <a:off x="5506873" y="4063457"/>
            <a:ext cx="38896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19</a:t>
            </a:r>
            <a:endParaRPr lang="fr-CA" sz="1200" dirty="0"/>
          </a:p>
        </p:txBody>
      </p:sp>
      <p:sp>
        <p:nvSpPr>
          <p:cNvPr id="127" name="Rectangle 126"/>
          <p:cNvSpPr/>
          <p:nvPr/>
        </p:nvSpPr>
        <p:spPr>
          <a:xfrm>
            <a:off x="5022611" y="2755760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128" name="Rectangle 127"/>
          <p:cNvSpPr/>
          <p:nvPr/>
        </p:nvSpPr>
        <p:spPr>
          <a:xfrm>
            <a:off x="5018059" y="286039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129" name="Rectangle 128"/>
          <p:cNvSpPr/>
          <p:nvPr/>
        </p:nvSpPr>
        <p:spPr>
          <a:xfrm>
            <a:off x="5020331" y="2971848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130" name="Rectangle 129"/>
          <p:cNvSpPr/>
          <p:nvPr/>
        </p:nvSpPr>
        <p:spPr>
          <a:xfrm>
            <a:off x="5022603" y="3083304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5024875" y="3194760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132" name="Rectangle 131"/>
          <p:cNvSpPr/>
          <p:nvPr/>
        </p:nvSpPr>
        <p:spPr>
          <a:xfrm>
            <a:off x="5020323" y="3285744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133" name="Rectangle 132"/>
          <p:cNvSpPr/>
          <p:nvPr/>
        </p:nvSpPr>
        <p:spPr>
          <a:xfrm>
            <a:off x="8364967" y="3401090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134" name="Rectangle 133"/>
          <p:cNvSpPr/>
          <p:nvPr/>
        </p:nvSpPr>
        <p:spPr>
          <a:xfrm>
            <a:off x="8360415" y="3512546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135" name="Rectangle 134"/>
          <p:cNvSpPr/>
          <p:nvPr/>
        </p:nvSpPr>
        <p:spPr>
          <a:xfrm>
            <a:off x="8355863" y="3624002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136" name="Rectangle 135"/>
          <p:cNvSpPr/>
          <p:nvPr/>
        </p:nvSpPr>
        <p:spPr>
          <a:xfrm>
            <a:off x="8351311" y="3728634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137" name="Rectangle 136"/>
          <p:cNvSpPr/>
          <p:nvPr/>
        </p:nvSpPr>
        <p:spPr>
          <a:xfrm>
            <a:off x="8346759" y="3840090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138" name="Rectangle 137"/>
          <p:cNvSpPr/>
          <p:nvPr/>
        </p:nvSpPr>
        <p:spPr>
          <a:xfrm>
            <a:off x="8519628" y="2655010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200" b="1" dirty="0" smtClean="0">
                <a:solidFill>
                  <a:srgbClr val="FF0000"/>
                </a:solidFill>
              </a:rPr>
              <a:t>/</a:t>
            </a:r>
            <a:endParaRPr lang="fr-CA" sz="1200" dirty="0"/>
          </a:p>
        </p:txBody>
      </p:sp>
      <p:sp>
        <p:nvSpPr>
          <p:cNvPr id="154" name="Rectangle à coins arrondis 153"/>
          <p:cNvSpPr/>
          <p:nvPr/>
        </p:nvSpPr>
        <p:spPr>
          <a:xfrm>
            <a:off x="6589775" y="4954434"/>
            <a:ext cx="266130" cy="271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fr-CA" sz="1600" b="1" dirty="0" smtClean="0">
                <a:latin typeface="Arial" pitchFamily="34" charset="0"/>
                <a:cs typeface="Arial" pitchFamily="34" charset="0"/>
              </a:rPr>
              <a:t>4</a:t>
            </a:r>
            <a:endParaRPr lang="fr-CA" sz="16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55" name="Connecteur droit avec flèche 154"/>
          <p:cNvCxnSpPr>
            <a:stCxn id="154" idx="3"/>
          </p:cNvCxnSpPr>
          <p:nvPr/>
        </p:nvCxnSpPr>
        <p:spPr>
          <a:xfrm flipV="1">
            <a:off x="6855905" y="4121426"/>
            <a:ext cx="1877278" cy="96891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Connecteur droit avec flèche 155"/>
          <p:cNvCxnSpPr>
            <a:stCxn id="154" idx="1"/>
          </p:cNvCxnSpPr>
          <p:nvPr/>
        </p:nvCxnSpPr>
        <p:spPr>
          <a:xfrm flipH="1" flipV="1">
            <a:off x="5459896" y="4161183"/>
            <a:ext cx="1129879" cy="92915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" name="ZoneTexte 10"/>
          <p:cNvSpPr txBox="1">
            <a:spLocks noChangeArrowheads="1"/>
          </p:cNvSpPr>
          <p:nvPr/>
        </p:nvSpPr>
        <p:spPr bwMode="auto">
          <a:xfrm>
            <a:off x="7651055" y="2389703"/>
            <a:ext cx="8188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400" b="1" dirty="0" smtClean="0">
                <a:solidFill>
                  <a:srgbClr val="C00000"/>
                </a:solidFill>
              </a:rPr>
              <a:t>19 23</a:t>
            </a:r>
            <a:endParaRPr lang="fr-CA" sz="1400" b="1" dirty="0">
              <a:solidFill>
                <a:srgbClr val="C00000"/>
              </a:solidFill>
            </a:endParaRPr>
          </a:p>
        </p:txBody>
      </p:sp>
      <p:grpSp>
        <p:nvGrpSpPr>
          <p:cNvPr id="3" name="Groupe 183"/>
          <p:cNvGrpSpPr/>
          <p:nvPr/>
        </p:nvGrpSpPr>
        <p:grpSpPr>
          <a:xfrm>
            <a:off x="5049672" y="3496101"/>
            <a:ext cx="166621" cy="573206"/>
            <a:chOff x="5049672" y="4715301"/>
            <a:chExt cx="166621" cy="573206"/>
          </a:xfrm>
        </p:grpSpPr>
        <p:cxnSp>
          <p:nvCxnSpPr>
            <p:cNvPr id="165" name="Connecteur droit 164"/>
            <p:cNvCxnSpPr/>
            <p:nvPr/>
          </p:nvCxnSpPr>
          <p:spPr>
            <a:xfrm>
              <a:off x="5052520" y="4715302"/>
              <a:ext cx="163773" cy="0"/>
            </a:xfrm>
            <a:prstGeom prst="line">
              <a:avLst/>
            </a:prstGeom>
            <a:ln w="28575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Connecteur droit 165"/>
            <p:cNvCxnSpPr/>
            <p:nvPr/>
          </p:nvCxnSpPr>
          <p:spPr>
            <a:xfrm flipV="1">
              <a:off x="5049672" y="4715301"/>
              <a:ext cx="143302" cy="573206"/>
            </a:xfrm>
            <a:prstGeom prst="line">
              <a:avLst/>
            </a:prstGeom>
            <a:ln w="28575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Connecteur droit 169"/>
            <p:cNvCxnSpPr/>
            <p:nvPr/>
          </p:nvCxnSpPr>
          <p:spPr>
            <a:xfrm flipH="1" flipV="1">
              <a:off x="5068955" y="4727050"/>
              <a:ext cx="143125" cy="540688"/>
            </a:xfrm>
            <a:prstGeom prst="line">
              <a:avLst/>
            </a:prstGeom>
            <a:ln w="28575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oupe 185"/>
          <p:cNvGrpSpPr/>
          <p:nvPr/>
        </p:nvGrpSpPr>
        <p:grpSpPr>
          <a:xfrm>
            <a:off x="5394960" y="2731274"/>
            <a:ext cx="143123" cy="1333168"/>
            <a:chOff x="5394960" y="3950474"/>
            <a:chExt cx="143123" cy="1333168"/>
          </a:xfrm>
        </p:grpSpPr>
        <p:cxnSp>
          <p:nvCxnSpPr>
            <p:cNvPr id="178" name="Connecteur droit 177"/>
            <p:cNvCxnSpPr/>
            <p:nvPr/>
          </p:nvCxnSpPr>
          <p:spPr>
            <a:xfrm flipH="1" flipV="1">
              <a:off x="5397611" y="3950474"/>
              <a:ext cx="140472" cy="1333168"/>
            </a:xfrm>
            <a:prstGeom prst="line">
              <a:avLst/>
            </a:prstGeom>
            <a:ln w="28575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Connecteur droit 180"/>
            <p:cNvCxnSpPr/>
            <p:nvPr/>
          </p:nvCxnSpPr>
          <p:spPr>
            <a:xfrm flipV="1">
              <a:off x="5394960" y="3951801"/>
              <a:ext cx="123247" cy="1323889"/>
            </a:xfrm>
            <a:prstGeom prst="line">
              <a:avLst/>
            </a:prstGeom>
            <a:ln w="28575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e 184"/>
          <p:cNvGrpSpPr/>
          <p:nvPr/>
        </p:nvGrpSpPr>
        <p:grpSpPr>
          <a:xfrm>
            <a:off x="5229307" y="2729947"/>
            <a:ext cx="157702" cy="1334495"/>
            <a:chOff x="5229307" y="3949147"/>
            <a:chExt cx="157702" cy="1334495"/>
          </a:xfrm>
        </p:grpSpPr>
        <p:cxnSp>
          <p:nvCxnSpPr>
            <p:cNvPr id="176" name="Connecteur droit 175"/>
            <p:cNvCxnSpPr/>
            <p:nvPr/>
          </p:nvCxnSpPr>
          <p:spPr>
            <a:xfrm flipH="1" flipV="1">
              <a:off x="5229307" y="3949147"/>
              <a:ext cx="157702" cy="1334495"/>
            </a:xfrm>
            <a:prstGeom prst="line">
              <a:avLst/>
            </a:prstGeom>
            <a:ln w="28575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Connecteur droit 182"/>
            <p:cNvCxnSpPr/>
            <p:nvPr/>
          </p:nvCxnSpPr>
          <p:spPr>
            <a:xfrm flipV="1">
              <a:off x="5253161" y="3949152"/>
              <a:ext cx="123247" cy="1323889"/>
            </a:xfrm>
            <a:prstGeom prst="line">
              <a:avLst/>
            </a:prstGeom>
            <a:ln w="28575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e 186"/>
          <p:cNvGrpSpPr/>
          <p:nvPr/>
        </p:nvGrpSpPr>
        <p:grpSpPr>
          <a:xfrm>
            <a:off x="8736330" y="2727464"/>
            <a:ext cx="143123" cy="1333168"/>
            <a:chOff x="5394960" y="3950474"/>
            <a:chExt cx="143123" cy="1333168"/>
          </a:xfrm>
        </p:grpSpPr>
        <p:cxnSp>
          <p:nvCxnSpPr>
            <p:cNvPr id="188" name="Connecteur droit 187"/>
            <p:cNvCxnSpPr/>
            <p:nvPr/>
          </p:nvCxnSpPr>
          <p:spPr>
            <a:xfrm flipH="1" flipV="1">
              <a:off x="5397611" y="3950474"/>
              <a:ext cx="140472" cy="1333168"/>
            </a:xfrm>
            <a:prstGeom prst="line">
              <a:avLst/>
            </a:prstGeom>
            <a:ln w="28575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Connecteur droit 188"/>
            <p:cNvCxnSpPr/>
            <p:nvPr/>
          </p:nvCxnSpPr>
          <p:spPr>
            <a:xfrm flipV="1">
              <a:off x="5394960" y="3951801"/>
              <a:ext cx="123247" cy="1323889"/>
            </a:xfrm>
            <a:prstGeom prst="line">
              <a:avLst/>
            </a:prstGeom>
            <a:ln w="28575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e 195"/>
          <p:cNvGrpSpPr/>
          <p:nvPr/>
        </p:nvGrpSpPr>
        <p:grpSpPr>
          <a:xfrm>
            <a:off x="8557720" y="2844591"/>
            <a:ext cx="163773" cy="1201629"/>
            <a:chOff x="8557720" y="4063791"/>
            <a:chExt cx="163773" cy="1201629"/>
          </a:xfrm>
        </p:grpSpPr>
        <p:cxnSp>
          <p:nvCxnSpPr>
            <p:cNvPr id="191" name="Connecteur droit 190"/>
            <p:cNvCxnSpPr/>
            <p:nvPr/>
          </p:nvCxnSpPr>
          <p:spPr>
            <a:xfrm>
              <a:off x="8557720" y="4063792"/>
              <a:ext cx="163773" cy="0"/>
            </a:xfrm>
            <a:prstGeom prst="line">
              <a:avLst/>
            </a:prstGeom>
            <a:ln w="28575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Connecteur droit 191"/>
            <p:cNvCxnSpPr/>
            <p:nvPr/>
          </p:nvCxnSpPr>
          <p:spPr>
            <a:xfrm flipV="1">
              <a:off x="8564880" y="4063791"/>
              <a:ext cx="133294" cy="1201629"/>
            </a:xfrm>
            <a:prstGeom prst="line">
              <a:avLst/>
            </a:prstGeom>
            <a:ln w="28575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Connecteur droit 192"/>
            <p:cNvCxnSpPr/>
            <p:nvPr/>
          </p:nvCxnSpPr>
          <p:spPr>
            <a:xfrm flipH="1" flipV="1">
              <a:off x="8574155" y="4074351"/>
              <a:ext cx="143125" cy="1187368"/>
            </a:xfrm>
            <a:prstGeom prst="line">
              <a:avLst/>
            </a:prstGeom>
            <a:ln w="28575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7" name="Ellipse 196"/>
          <p:cNvSpPr/>
          <p:nvPr/>
        </p:nvSpPr>
        <p:spPr>
          <a:xfrm>
            <a:off x="3070915" y="4049102"/>
            <a:ext cx="304800" cy="306998"/>
          </a:xfrm>
          <a:prstGeom prst="ellipse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98" name="Ellipse 197"/>
          <p:cNvSpPr/>
          <p:nvPr/>
        </p:nvSpPr>
        <p:spPr>
          <a:xfrm>
            <a:off x="6864143" y="4056143"/>
            <a:ext cx="304800" cy="306998"/>
          </a:xfrm>
          <a:prstGeom prst="ellipse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39" name="ZoneTexte 3"/>
          <p:cNvSpPr txBox="1">
            <a:spLocks noChangeArrowheads="1"/>
          </p:cNvSpPr>
          <p:nvPr/>
        </p:nvSpPr>
        <p:spPr bwMode="auto">
          <a:xfrm>
            <a:off x="457200" y="5301378"/>
            <a:ext cx="84010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 startAt="5"/>
            </a:pPr>
            <a:r>
              <a:rPr lang="fr-CA" sz="2000" dirty="0" smtClean="0"/>
              <a:t>Retranscrire les informations dans la section « Résultats »</a:t>
            </a:r>
            <a:br>
              <a:rPr lang="fr-CA" sz="2000" dirty="0" smtClean="0"/>
            </a:br>
            <a:r>
              <a:rPr lang="fr-CA" sz="2000" dirty="0" smtClean="0"/>
              <a:t>(voir Fin de match)</a:t>
            </a: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43132" y="5729501"/>
            <a:ext cx="3441217" cy="736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4" name="ZoneTexte 10"/>
          <p:cNvSpPr txBox="1">
            <a:spLocks noChangeArrowheads="1"/>
          </p:cNvSpPr>
          <p:nvPr/>
        </p:nvSpPr>
        <p:spPr bwMode="auto">
          <a:xfrm>
            <a:off x="5203517" y="4441440"/>
            <a:ext cx="441910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9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140" name="ZoneTexte 10"/>
          <p:cNvSpPr txBox="1">
            <a:spLocks noChangeArrowheads="1"/>
          </p:cNvSpPr>
          <p:nvPr/>
        </p:nvSpPr>
        <p:spPr bwMode="auto">
          <a:xfrm>
            <a:off x="8509935" y="4448066"/>
            <a:ext cx="441910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18</a:t>
            </a:r>
            <a:endParaRPr lang="fr-CA" sz="17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/>
          <p:cNvSpPr txBox="1">
            <a:spLocks noChangeArrowheads="1"/>
          </p:cNvSpPr>
          <p:nvPr/>
        </p:nvSpPr>
        <p:spPr bwMode="auto">
          <a:xfrm>
            <a:off x="457200" y="1700213"/>
            <a:ext cx="836295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fr-CA" sz="2000" dirty="0" smtClean="0"/>
              <a:t>Le 1</a:t>
            </a:r>
            <a:r>
              <a:rPr lang="fr-CA" sz="2000" baseline="30000" dirty="0" smtClean="0"/>
              <a:t>er</a:t>
            </a:r>
            <a:r>
              <a:rPr lang="fr-CA" sz="2000" dirty="0" smtClean="0"/>
              <a:t> arbitre informera le marqueur du résultat du tirage au sort :</a:t>
            </a:r>
          </a:p>
          <a:p>
            <a:r>
              <a:rPr lang="fr-CA" sz="2000" dirty="0" smtClean="0"/>
              <a:t>	- De quel côté sera chaque équipe (CAN à gauche)</a:t>
            </a:r>
          </a:p>
          <a:p>
            <a:r>
              <a:rPr lang="fr-CA" sz="2000" dirty="0" smtClean="0"/>
              <a:t>	- Qui aura le premier service (CAN)</a:t>
            </a:r>
          </a:p>
          <a:p>
            <a:endParaRPr lang="fr-CA" sz="2000" dirty="0" smtClean="0"/>
          </a:p>
          <a:p>
            <a:pPr>
              <a:buFont typeface="Wingdings" pitchFamily="2" charset="2"/>
              <a:buChar char="Ø"/>
            </a:pPr>
            <a:r>
              <a:rPr lang="fr-CA" sz="2000" dirty="0" smtClean="0"/>
              <a:t>Inscrire les alignements de départ des deux équipes</a:t>
            </a:r>
          </a:p>
          <a:p>
            <a:pPr>
              <a:buFont typeface="Wingdings" pitchFamily="2" charset="2"/>
              <a:buChar char="Ø"/>
            </a:pPr>
            <a:r>
              <a:rPr lang="fr-CA" sz="2000" dirty="0" smtClean="0"/>
              <a:t>Retranscrire l’alignement « CAN » à droite complètement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9.1 - Set décisif (3</a:t>
            </a:r>
            <a:r>
              <a:rPr lang="fr-CA" baseline="30000" dirty="0" smtClean="0"/>
              <a:t>e</a:t>
            </a:r>
            <a:r>
              <a:rPr lang="fr-CA" dirty="0" smtClean="0"/>
              <a:t> ou 5</a:t>
            </a:r>
            <a:r>
              <a:rPr lang="fr-CA" baseline="30000" dirty="0" smtClean="0"/>
              <a:t>e</a:t>
            </a:r>
            <a:r>
              <a:rPr lang="fr-CA" dirty="0" smtClean="0"/>
              <a:t>)</a:t>
            </a:r>
            <a:endParaRPr lang="fr-CA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539" y="4138440"/>
            <a:ext cx="8666922" cy="17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ZoneTexte 10"/>
          <p:cNvSpPr txBox="1">
            <a:spLocks noChangeArrowheads="1"/>
          </p:cNvSpPr>
          <p:nvPr/>
        </p:nvSpPr>
        <p:spPr bwMode="auto">
          <a:xfrm>
            <a:off x="3235568" y="4551195"/>
            <a:ext cx="271506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600" b="1" dirty="0" smtClean="0">
                <a:solidFill>
                  <a:srgbClr val="C00000"/>
                </a:solidFill>
              </a:rPr>
              <a:t>4    16   2    5    1   18</a:t>
            </a:r>
            <a:endParaRPr lang="fr-CA" sz="1600" b="1" dirty="0">
              <a:solidFill>
                <a:srgbClr val="C00000"/>
              </a:solidFill>
            </a:endParaRPr>
          </a:p>
        </p:txBody>
      </p:sp>
      <p:sp>
        <p:nvSpPr>
          <p:cNvPr id="9" name="ZoneTexte 10"/>
          <p:cNvSpPr txBox="1">
            <a:spLocks noChangeArrowheads="1"/>
          </p:cNvSpPr>
          <p:nvPr/>
        </p:nvSpPr>
        <p:spPr bwMode="auto">
          <a:xfrm>
            <a:off x="3616264" y="4130484"/>
            <a:ext cx="818862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500" b="1" dirty="0" smtClean="0">
                <a:solidFill>
                  <a:srgbClr val="C00000"/>
                </a:solidFill>
              </a:rPr>
              <a:t>U S A</a:t>
            </a:r>
            <a:endParaRPr lang="fr-CA" sz="1500" b="1" dirty="0">
              <a:solidFill>
                <a:srgbClr val="C00000"/>
              </a:solidFill>
            </a:endParaRPr>
          </a:p>
        </p:txBody>
      </p:sp>
      <p:sp>
        <p:nvSpPr>
          <p:cNvPr id="10" name="ZoneTexte 10"/>
          <p:cNvSpPr txBox="1">
            <a:spLocks noChangeArrowheads="1"/>
          </p:cNvSpPr>
          <p:nvPr/>
        </p:nvSpPr>
        <p:spPr bwMode="auto">
          <a:xfrm>
            <a:off x="1610735" y="4119508"/>
            <a:ext cx="818862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500" b="1" dirty="0" smtClean="0">
                <a:solidFill>
                  <a:srgbClr val="C00000"/>
                </a:solidFill>
              </a:rPr>
              <a:t>C A N</a:t>
            </a:r>
            <a:endParaRPr lang="fr-CA" sz="1500" b="1" dirty="0">
              <a:solidFill>
                <a:srgbClr val="C00000"/>
              </a:solidFill>
            </a:endParaRPr>
          </a:p>
        </p:txBody>
      </p:sp>
      <p:sp>
        <p:nvSpPr>
          <p:cNvPr id="11" name="ZoneTexte 10"/>
          <p:cNvSpPr txBox="1">
            <a:spLocks noChangeArrowheads="1"/>
          </p:cNvSpPr>
          <p:nvPr/>
        </p:nvSpPr>
        <p:spPr bwMode="auto">
          <a:xfrm>
            <a:off x="2428612" y="4082127"/>
            <a:ext cx="32527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</a:rPr>
              <a:t>X</a:t>
            </a:r>
            <a:endParaRPr lang="fr-CA" sz="1200" b="1" dirty="0">
              <a:solidFill>
                <a:srgbClr val="C00000"/>
              </a:solidFill>
            </a:endParaRPr>
          </a:p>
        </p:txBody>
      </p:sp>
      <p:sp>
        <p:nvSpPr>
          <p:cNvPr id="12" name="ZoneTexte 10"/>
          <p:cNvSpPr txBox="1">
            <a:spLocks noChangeArrowheads="1"/>
          </p:cNvSpPr>
          <p:nvPr/>
        </p:nvSpPr>
        <p:spPr bwMode="auto">
          <a:xfrm>
            <a:off x="3173404" y="4199322"/>
            <a:ext cx="21915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</a:rPr>
              <a:t>X</a:t>
            </a:r>
            <a:endParaRPr lang="fr-CA" sz="1200" b="1" dirty="0">
              <a:solidFill>
                <a:srgbClr val="C00000"/>
              </a:solidFill>
            </a:endParaRPr>
          </a:p>
        </p:txBody>
      </p:sp>
      <p:sp>
        <p:nvSpPr>
          <p:cNvPr id="13" name="ZoneTexte 10"/>
          <p:cNvSpPr txBox="1">
            <a:spLocks noChangeArrowheads="1"/>
          </p:cNvSpPr>
          <p:nvPr/>
        </p:nvSpPr>
        <p:spPr bwMode="auto">
          <a:xfrm>
            <a:off x="506945" y="4564447"/>
            <a:ext cx="271506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600" b="1" dirty="0" smtClean="0">
                <a:solidFill>
                  <a:srgbClr val="C00000"/>
                </a:solidFill>
              </a:rPr>
              <a:t>13   17   9    3    7    5</a:t>
            </a:r>
            <a:endParaRPr lang="fr-CA" sz="1600" b="1" dirty="0">
              <a:solidFill>
                <a:srgbClr val="C00000"/>
              </a:solidFill>
            </a:endParaRPr>
          </a:p>
        </p:txBody>
      </p:sp>
      <p:sp>
        <p:nvSpPr>
          <p:cNvPr id="14" name="ZoneTexte 10"/>
          <p:cNvSpPr txBox="1">
            <a:spLocks noChangeArrowheads="1"/>
          </p:cNvSpPr>
          <p:nvPr/>
        </p:nvSpPr>
        <p:spPr bwMode="auto">
          <a:xfrm>
            <a:off x="3351006" y="4109851"/>
            <a:ext cx="325486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500" b="1" dirty="0" smtClean="0">
                <a:solidFill>
                  <a:srgbClr val="C00000"/>
                </a:solidFill>
              </a:rPr>
              <a:t>A</a:t>
            </a:r>
            <a:endParaRPr lang="fr-CA" sz="1500" b="1" dirty="0">
              <a:solidFill>
                <a:srgbClr val="C00000"/>
              </a:solidFill>
            </a:endParaRPr>
          </a:p>
        </p:txBody>
      </p:sp>
      <p:sp>
        <p:nvSpPr>
          <p:cNvPr id="15" name="ZoneTexte 10"/>
          <p:cNvSpPr txBox="1">
            <a:spLocks noChangeArrowheads="1"/>
          </p:cNvSpPr>
          <p:nvPr/>
        </p:nvSpPr>
        <p:spPr bwMode="auto">
          <a:xfrm>
            <a:off x="2210626" y="4112125"/>
            <a:ext cx="325486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500" b="1" dirty="0" smtClean="0">
                <a:solidFill>
                  <a:srgbClr val="C00000"/>
                </a:solidFill>
              </a:rPr>
              <a:t>B</a:t>
            </a:r>
            <a:endParaRPr lang="fr-CA" sz="1500" b="1" dirty="0">
              <a:solidFill>
                <a:srgbClr val="C00000"/>
              </a:solidFill>
            </a:endParaRPr>
          </a:p>
        </p:txBody>
      </p:sp>
      <p:sp>
        <p:nvSpPr>
          <p:cNvPr id="16" name="ZoneTexte 10"/>
          <p:cNvSpPr txBox="1">
            <a:spLocks noChangeArrowheads="1"/>
          </p:cNvSpPr>
          <p:nvPr/>
        </p:nvSpPr>
        <p:spPr bwMode="auto">
          <a:xfrm>
            <a:off x="6590470" y="4132004"/>
            <a:ext cx="325486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500" b="1" dirty="0" smtClean="0">
                <a:solidFill>
                  <a:srgbClr val="C00000"/>
                </a:solidFill>
              </a:rPr>
              <a:t>B</a:t>
            </a:r>
            <a:endParaRPr lang="fr-CA" sz="1500" b="1" dirty="0">
              <a:solidFill>
                <a:srgbClr val="C00000"/>
              </a:solidFill>
            </a:endParaRPr>
          </a:p>
        </p:txBody>
      </p:sp>
      <p:sp>
        <p:nvSpPr>
          <p:cNvPr id="17" name="ZoneTexte 10"/>
          <p:cNvSpPr txBox="1">
            <a:spLocks noChangeArrowheads="1"/>
          </p:cNvSpPr>
          <p:nvPr/>
        </p:nvSpPr>
        <p:spPr bwMode="auto">
          <a:xfrm>
            <a:off x="6185502" y="4571072"/>
            <a:ext cx="271506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600" b="1" dirty="0" smtClean="0">
                <a:solidFill>
                  <a:srgbClr val="0070C0"/>
                </a:solidFill>
              </a:rPr>
              <a:t>13   17   9    3    7    5</a:t>
            </a:r>
            <a:endParaRPr lang="fr-CA" sz="1600" b="1" dirty="0">
              <a:solidFill>
                <a:srgbClr val="0070C0"/>
              </a:solidFill>
            </a:endParaRPr>
          </a:p>
        </p:txBody>
      </p:sp>
      <p:sp>
        <p:nvSpPr>
          <p:cNvPr id="18" name="ZoneTexte 10"/>
          <p:cNvSpPr txBox="1">
            <a:spLocks noChangeArrowheads="1"/>
          </p:cNvSpPr>
          <p:nvPr/>
        </p:nvSpPr>
        <p:spPr bwMode="auto">
          <a:xfrm>
            <a:off x="5587825" y="5594364"/>
            <a:ext cx="441910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500" b="1" dirty="0" smtClean="0">
                <a:solidFill>
                  <a:srgbClr val="C00000"/>
                </a:solidFill>
              </a:rPr>
              <a:t>9</a:t>
            </a:r>
            <a:endParaRPr lang="fr-CA" sz="1500" b="1" dirty="0">
              <a:solidFill>
                <a:srgbClr val="C00000"/>
              </a:solidFill>
            </a:endParaRPr>
          </a:p>
        </p:txBody>
      </p:sp>
      <p:sp>
        <p:nvSpPr>
          <p:cNvPr id="19" name="ZoneTexte 10"/>
          <p:cNvSpPr txBox="1">
            <a:spLocks noChangeArrowheads="1"/>
          </p:cNvSpPr>
          <p:nvPr/>
        </p:nvSpPr>
        <p:spPr bwMode="auto">
          <a:xfrm>
            <a:off x="8523187" y="5600990"/>
            <a:ext cx="441910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500" b="1" dirty="0" smtClean="0">
                <a:solidFill>
                  <a:srgbClr val="0070C0"/>
                </a:solidFill>
              </a:rPr>
              <a:t>18</a:t>
            </a:r>
            <a:endParaRPr lang="fr-CA" sz="1500" b="1" dirty="0">
              <a:solidFill>
                <a:srgbClr val="0070C0"/>
              </a:solidFill>
            </a:endParaRPr>
          </a:p>
        </p:txBody>
      </p:sp>
      <p:sp>
        <p:nvSpPr>
          <p:cNvPr id="20" name="ZoneTexte 10"/>
          <p:cNvSpPr txBox="1">
            <a:spLocks noChangeArrowheads="1"/>
          </p:cNvSpPr>
          <p:nvPr/>
        </p:nvSpPr>
        <p:spPr bwMode="auto">
          <a:xfrm>
            <a:off x="2831378" y="5594363"/>
            <a:ext cx="441910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500" b="1" dirty="0" smtClean="0">
                <a:solidFill>
                  <a:srgbClr val="C00000"/>
                </a:solidFill>
              </a:rPr>
              <a:t>18</a:t>
            </a:r>
            <a:endParaRPr lang="fr-CA" sz="1500" b="1" dirty="0">
              <a:solidFill>
                <a:srgbClr val="C00000"/>
              </a:solidFill>
            </a:endParaRPr>
          </a:p>
        </p:txBody>
      </p:sp>
      <p:sp>
        <p:nvSpPr>
          <p:cNvPr id="21" name="ZoneTexte 10"/>
          <p:cNvSpPr txBox="1">
            <a:spLocks noChangeArrowheads="1"/>
          </p:cNvSpPr>
          <p:nvPr/>
        </p:nvSpPr>
        <p:spPr bwMode="auto">
          <a:xfrm>
            <a:off x="793054" y="4145616"/>
            <a:ext cx="81886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</a:rPr>
              <a:t>20 05</a:t>
            </a:r>
            <a:endParaRPr lang="fr-CA" sz="1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"/>
                            </p:stCondLst>
                            <p:childTnLst>
                              <p:par>
                                <p:cTn id="9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539" y="2415658"/>
            <a:ext cx="8666922" cy="17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7"/>
          <p:cNvSpPr txBox="1">
            <a:spLocks noChangeArrowheads="1"/>
          </p:cNvSpPr>
          <p:nvPr/>
        </p:nvSpPr>
        <p:spPr bwMode="auto">
          <a:xfrm>
            <a:off x="457200" y="1700213"/>
            <a:ext cx="83629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/>
            <a:r>
              <a:rPr lang="fr-CA" dirty="0" smtClean="0"/>
              <a:t>Quand l’équipe de gauche atteint en premier 8 points, il faut :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9.2 - Set décisif (3</a:t>
            </a:r>
            <a:r>
              <a:rPr lang="fr-CA" baseline="30000" dirty="0" smtClean="0"/>
              <a:t>e</a:t>
            </a:r>
            <a:r>
              <a:rPr lang="fr-CA" dirty="0" smtClean="0"/>
              <a:t> ou 5</a:t>
            </a:r>
            <a:r>
              <a:rPr lang="fr-CA" baseline="30000" dirty="0" smtClean="0"/>
              <a:t>e</a:t>
            </a:r>
            <a:r>
              <a:rPr lang="fr-CA" dirty="0" smtClean="0"/>
              <a:t>)</a:t>
            </a:r>
            <a:endParaRPr lang="fr-CA" dirty="0"/>
          </a:p>
        </p:txBody>
      </p:sp>
      <p:sp>
        <p:nvSpPr>
          <p:cNvPr id="6" name="ZoneTexte 10"/>
          <p:cNvSpPr txBox="1">
            <a:spLocks noChangeArrowheads="1"/>
          </p:cNvSpPr>
          <p:nvPr/>
        </p:nvSpPr>
        <p:spPr bwMode="auto">
          <a:xfrm>
            <a:off x="3235568" y="2828413"/>
            <a:ext cx="271506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600" b="1" dirty="0" smtClean="0">
                <a:solidFill>
                  <a:srgbClr val="C00000"/>
                </a:solidFill>
              </a:rPr>
              <a:t>4    16   2    5    1   18</a:t>
            </a:r>
            <a:endParaRPr lang="fr-CA" sz="1600" b="1" dirty="0">
              <a:solidFill>
                <a:srgbClr val="C00000"/>
              </a:solidFill>
            </a:endParaRPr>
          </a:p>
        </p:txBody>
      </p:sp>
      <p:sp>
        <p:nvSpPr>
          <p:cNvPr id="9" name="ZoneTexte 10"/>
          <p:cNvSpPr txBox="1">
            <a:spLocks noChangeArrowheads="1"/>
          </p:cNvSpPr>
          <p:nvPr/>
        </p:nvSpPr>
        <p:spPr bwMode="auto">
          <a:xfrm>
            <a:off x="3616264" y="2407702"/>
            <a:ext cx="818862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500" b="1" dirty="0" smtClean="0">
                <a:solidFill>
                  <a:srgbClr val="C00000"/>
                </a:solidFill>
              </a:rPr>
              <a:t>U S A</a:t>
            </a:r>
            <a:endParaRPr lang="fr-CA" sz="1500" b="1" dirty="0">
              <a:solidFill>
                <a:srgbClr val="C00000"/>
              </a:solidFill>
            </a:endParaRPr>
          </a:p>
        </p:txBody>
      </p:sp>
      <p:sp>
        <p:nvSpPr>
          <p:cNvPr id="10" name="ZoneTexte 10"/>
          <p:cNvSpPr txBox="1">
            <a:spLocks noChangeArrowheads="1"/>
          </p:cNvSpPr>
          <p:nvPr/>
        </p:nvSpPr>
        <p:spPr bwMode="auto">
          <a:xfrm>
            <a:off x="1610735" y="2396726"/>
            <a:ext cx="818862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500" b="1" dirty="0" smtClean="0">
                <a:solidFill>
                  <a:srgbClr val="C00000"/>
                </a:solidFill>
              </a:rPr>
              <a:t>C A N</a:t>
            </a:r>
            <a:endParaRPr lang="fr-CA" sz="1500" b="1" dirty="0">
              <a:solidFill>
                <a:srgbClr val="C00000"/>
              </a:solidFill>
            </a:endParaRPr>
          </a:p>
        </p:txBody>
      </p:sp>
      <p:sp>
        <p:nvSpPr>
          <p:cNvPr id="11" name="ZoneTexte 10"/>
          <p:cNvSpPr txBox="1">
            <a:spLocks noChangeArrowheads="1"/>
          </p:cNvSpPr>
          <p:nvPr/>
        </p:nvSpPr>
        <p:spPr bwMode="auto">
          <a:xfrm>
            <a:off x="2428612" y="2359345"/>
            <a:ext cx="32527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</a:rPr>
              <a:t>X</a:t>
            </a:r>
            <a:endParaRPr lang="fr-CA" sz="1200" b="1" dirty="0">
              <a:solidFill>
                <a:srgbClr val="C00000"/>
              </a:solidFill>
            </a:endParaRPr>
          </a:p>
        </p:txBody>
      </p:sp>
      <p:sp>
        <p:nvSpPr>
          <p:cNvPr id="12" name="ZoneTexte 10"/>
          <p:cNvSpPr txBox="1">
            <a:spLocks noChangeArrowheads="1"/>
          </p:cNvSpPr>
          <p:nvPr/>
        </p:nvSpPr>
        <p:spPr bwMode="auto">
          <a:xfrm>
            <a:off x="3173404" y="2476540"/>
            <a:ext cx="21915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</a:rPr>
              <a:t>X</a:t>
            </a:r>
            <a:endParaRPr lang="fr-CA" sz="1200" b="1" dirty="0">
              <a:solidFill>
                <a:srgbClr val="C00000"/>
              </a:solidFill>
            </a:endParaRPr>
          </a:p>
        </p:txBody>
      </p:sp>
      <p:sp>
        <p:nvSpPr>
          <p:cNvPr id="13" name="ZoneTexte 10"/>
          <p:cNvSpPr txBox="1">
            <a:spLocks noChangeArrowheads="1"/>
          </p:cNvSpPr>
          <p:nvPr/>
        </p:nvSpPr>
        <p:spPr bwMode="auto">
          <a:xfrm>
            <a:off x="506945" y="2841665"/>
            <a:ext cx="271506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600" b="1" dirty="0" smtClean="0">
                <a:solidFill>
                  <a:srgbClr val="C00000"/>
                </a:solidFill>
              </a:rPr>
              <a:t>13   17   9    3    7    5</a:t>
            </a:r>
            <a:endParaRPr lang="fr-CA" sz="1600" b="1" dirty="0">
              <a:solidFill>
                <a:srgbClr val="C00000"/>
              </a:solidFill>
            </a:endParaRPr>
          </a:p>
        </p:txBody>
      </p:sp>
      <p:sp>
        <p:nvSpPr>
          <p:cNvPr id="14" name="ZoneTexte 10"/>
          <p:cNvSpPr txBox="1">
            <a:spLocks noChangeArrowheads="1"/>
          </p:cNvSpPr>
          <p:nvPr/>
        </p:nvSpPr>
        <p:spPr bwMode="auto">
          <a:xfrm>
            <a:off x="3351006" y="2387069"/>
            <a:ext cx="325486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500" b="1" dirty="0" smtClean="0">
                <a:solidFill>
                  <a:srgbClr val="C00000"/>
                </a:solidFill>
              </a:rPr>
              <a:t>A</a:t>
            </a:r>
            <a:endParaRPr lang="fr-CA" sz="1500" b="1" dirty="0">
              <a:solidFill>
                <a:srgbClr val="C00000"/>
              </a:solidFill>
            </a:endParaRPr>
          </a:p>
        </p:txBody>
      </p:sp>
      <p:sp>
        <p:nvSpPr>
          <p:cNvPr id="15" name="ZoneTexte 10"/>
          <p:cNvSpPr txBox="1">
            <a:spLocks noChangeArrowheads="1"/>
          </p:cNvSpPr>
          <p:nvPr/>
        </p:nvSpPr>
        <p:spPr bwMode="auto">
          <a:xfrm>
            <a:off x="2210626" y="2389343"/>
            <a:ext cx="325486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500" b="1" dirty="0" smtClean="0">
                <a:solidFill>
                  <a:srgbClr val="C00000"/>
                </a:solidFill>
              </a:rPr>
              <a:t>B</a:t>
            </a:r>
            <a:endParaRPr lang="fr-CA" sz="1500" b="1" dirty="0">
              <a:solidFill>
                <a:srgbClr val="C00000"/>
              </a:solidFill>
            </a:endParaRPr>
          </a:p>
        </p:txBody>
      </p:sp>
      <p:sp>
        <p:nvSpPr>
          <p:cNvPr id="16" name="ZoneTexte 10"/>
          <p:cNvSpPr txBox="1">
            <a:spLocks noChangeArrowheads="1"/>
          </p:cNvSpPr>
          <p:nvPr/>
        </p:nvSpPr>
        <p:spPr bwMode="auto">
          <a:xfrm>
            <a:off x="6590470" y="2409222"/>
            <a:ext cx="325486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500" b="1" dirty="0" smtClean="0">
                <a:solidFill>
                  <a:srgbClr val="C00000"/>
                </a:solidFill>
              </a:rPr>
              <a:t>B</a:t>
            </a:r>
            <a:endParaRPr lang="fr-CA" sz="1500" b="1" dirty="0">
              <a:solidFill>
                <a:srgbClr val="C00000"/>
              </a:solidFill>
            </a:endParaRPr>
          </a:p>
        </p:txBody>
      </p:sp>
      <p:sp>
        <p:nvSpPr>
          <p:cNvPr id="17" name="ZoneTexte 10"/>
          <p:cNvSpPr txBox="1">
            <a:spLocks noChangeArrowheads="1"/>
          </p:cNvSpPr>
          <p:nvPr/>
        </p:nvSpPr>
        <p:spPr bwMode="auto">
          <a:xfrm>
            <a:off x="6185502" y="2848290"/>
            <a:ext cx="271506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600" b="1" dirty="0" smtClean="0">
                <a:solidFill>
                  <a:srgbClr val="0070C0"/>
                </a:solidFill>
              </a:rPr>
              <a:t>13   17   9    3    7    5</a:t>
            </a:r>
            <a:endParaRPr lang="fr-CA" sz="1600" b="1" dirty="0">
              <a:solidFill>
                <a:srgbClr val="0070C0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819216" y="2664121"/>
            <a:ext cx="21993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21" name="Rectangle 20"/>
          <p:cNvSpPr/>
          <p:nvPr/>
        </p:nvSpPr>
        <p:spPr>
          <a:xfrm>
            <a:off x="2819216" y="2765721"/>
            <a:ext cx="21993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22" name="Rectangle 21"/>
          <p:cNvSpPr/>
          <p:nvPr/>
        </p:nvSpPr>
        <p:spPr>
          <a:xfrm>
            <a:off x="2819216" y="2867321"/>
            <a:ext cx="21993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23" name="Rectangle 22"/>
          <p:cNvSpPr/>
          <p:nvPr/>
        </p:nvSpPr>
        <p:spPr>
          <a:xfrm>
            <a:off x="2819216" y="2968921"/>
            <a:ext cx="21993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24" name="Rectangle 23"/>
          <p:cNvSpPr/>
          <p:nvPr/>
        </p:nvSpPr>
        <p:spPr>
          <a:xfrm>
            <a:off x="2819216" y="3070521"/>
            <a:ext cx="21993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25" name="Rectangle 24"/>
          <p:cNvSpPr/>
          <p:nvPr/>
        </p:nvSpPr>
        <p:spPr>
          <a:xfrm>
            <a:off x="2819216" y="3172121"/>
            <a:ext cx="21993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/</a:t>
            </a:r>
          </a:p>
        </p:txBody>
      </p:sp>
      <p:grpSp>
        <p:nvGrpSpPr>
          <p:cNvPr id="71" name="Groupe 70"/>
          <p:cNvGrpSpPr/>
          <p:nvPr/>
        </p:nvGrpSpPr>
        <p:grpSpPr>
          <a:xfrm>
            <a:off x="3530601" y="3540424"/>
            <a:ext cx="1092200" cy="305318"/>
            <a:chOff x="3530601" y="5263206"/>
            <a:chExt cx="1092200" cy="305318"/>
          </a:xfrm>
        </p:grpSpPr>
        <p:sp>
          <p:nvSpPr>
            <p:cNvPr id="26" name="ZoneTexte 10"/>
            <p:cNvSpPr txBox="1">
              <a:spLocks noChangeArrowheads="1"/>
            </p:cNvSpPr>
            <p:nvPr/>
          </p:nvSpPr>
          <p:spPr bwMode="auto">
            <a:xfrm>
              <a:off x="3575051" y="5263206"/>
              <a:ext cx="1047750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fr-CA" sz="1000" b="1" dirty="0" smtClean="0">
                  <a:solidFill>
                    <a:srgbClr val="C00000"/>
                  </a:solidFill>
                  <a:latin typeface="Wingdings" pitchFamily="2" charset="2"/>
                  <a:sym typeface="Wingdings"/>
                </a:rPr>
                <a:t>  </a:t>
              </a:r>
              <a:endParaRPr lang="fr-CA" sz="1000" b="1" dirty="0">
                <a:solidFill>
                  <a:srgbClr val="C00000"/>
                </a:solidFill>
                <a:latin typeface="Wingdings" pitchFamily="2" charset="2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3530601" y="5322303"/>
              <a:ext cx="723900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fr-CA" sz="1000" b="1" dirty="0" smtClean="0">
                  <a:solidFill>
                    <a:srgbClr val="FF0000"/>
                  </a:solidFill>
                </a:rPr>
                <a:t>2        5</a:t>
              </a:r>
              <a:endParaRPr lang="fr-CA" sz="1000" dirty="0"/>
            </a:p>
          </p:txBody>
        </p:sp>
      </p:grpSp>
      <p:sp>
        <p:nvSpPr>
          <p:cNvPr id="29" name="ZoneTexte 10"/>
          <p:cNvSpPr txBox="1">
            <a:spLocks noChangeArrowheads="1"/>
          </p:cNvSpPr>
          <p:nvPr/>
        </p:nvSpPr>
        <p:spPr bwMode="auto">
          <a:xfrm>
            <a:off x="3144293" y="3528790"/>
            <a:ext cx="322994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X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34" name="ZoneTexte 10"/>
          <p:cNvSpPr txBox="1">
            <a:spLocks noChangeArrowheads="1"/>
          </p:cNvSpPr>
          <p:nvPr/>
        </p:nvSpPr>
        <p:spPr bwMode="auto">
          <a:xfrm>
            <a:off x="6920211" y="3546774"/>
            <a:ext cx="23624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0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0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35" name="ZoneTexte 10"/>
          <p:cNvSpPr txBox="1">
            <a:spLocks noChangeArrowheads="1"/>
          </p:cNvSpPr>
          <p:nvPr/>
        </p:nvSpPr>
        <p:spPr bwMode="auto">
          <a:xfrm>
            <a:off x="7993768" y="2402067"/>
            <a:ext cx="325486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500" b="1" dirty="0" smtClean="0">
                <a:solidFill>
                  <a:srgbClr val="C00000"/>
                </a:solidFill>
              </a:rPr>
              <a:t>8</a:t>
            </a:r>
            <a:endParaRPr lang="fr-CA" sz="1500" b="1" dirty="0">
              <a:solidFill>
                <a:srgbClr val="C00000"/>
              </a:solidFill>
            </a:endParaRPr>
          </a:p>
        </p:txBody>
      </p:sp>
      <p:sp>
        <p:nvSpPr>
          <p:cNvPr id="36" name="Rectangle à coins arrondis 35"/>
          <p:cNvSpPr/>
          <p:nvPr/>
        </p:nvSpPr>
        <p:spPr>
          <a:xfrm>
            <a:off x="7908368" y="2148287"/>
            <a:ext cx="266130" cy="271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fr-CA" sz="1600" b="1" dirty="0" smtClean="0">
                <a:latin typeface="Arial" pitchFamily="34" charset="0"/>
                <a:cs typeface="Arial" pitchFamily="34" charset="0"/>
              </a:rPr>
              <a:t>1</a:t>
            </a:r>
            <a:endParaRPr lang="fr-CA" sz="16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Groupe 44"/>
          <p:cNvGrpSpPr/>
          <p:nvPr/>
        </p:nvGrpSpPr>
        <p:grpSpPr>
          <a:xfrm>
            <a:off x="454594" y="3521374"/>
            <a:ext cx="2218755" cy="324368"/>
            <a:chOff x="454594" y="5244156"/>
            <a:chExt cx="2218755" cy="324368"/>
          </a:xfrm>
        </p:grpSpPr>
        <p:sp>
          <p:nvSpPr>
            <p:cNvPr id="27" name="Rectangle 26"/>
            <p:cNvSpPr/>
            <p:nvPr/>
          </p:nvSpPr>
          <p:spPr>
            <a:xfrm>
              <a:off x="454594" y="5322303"/>
              <a:ext cx="2218755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fr-CA" sz="1000" b="1" dirty="0" smtClean="0">
                  <a:solidFill>
                    <a:srgbClr val="FF0000"/>
                  </a:solidFill>
                </a:rPr>
                <a:t> 1         3       </a:t>
              </a:r>
              <a:endParaRPr lang="fr-CA" sz="1000" dirty="0"/>
            </a:p>
          </p:txBody>
        </p:sp>
        <p:sp>
          <p:nvSpPr>
            <p:cNvPr id="18" name="ZoneTexte 10"/>
            <p:cNvSpPr txBox="1">
              <a:spLocks noChangeArrowheads="1"/>
            </p:cNvSpPr>
            <p:nvPr/>
          </p:nvSpPr>
          <p:spPr bwMode="auto">
            <a:xfrm>
              <a:off x="570210" y="5244156"/>
              <a:ext cx="2096789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fr-CA" sz="1000" b="1" dirty="0" smtClean="0">
                  <a:solidFill>
                    <a:srgbClr val="C00000"/>
                  </a:solidFill>
                  <a:latin typeface="Wingdings" pitchFamily="2" charset="2"/>
                  <a:sym typeface="Wingdings"/>
                </a:rPr>
                <a:t>    </a:t>
              </a:r>
              <a:endParaRPr lang="fr-CA" sz="1000" b="1" dirty="0">
                <a:solidFill>
                  <a:srgbClr val="C00000"/>
                </a:solidFill>
                <a:latin typeface="Wingdings" pitchFamily="2" charset="2"/>
              </a:endParaRPr>
            </a:p>
          </p:txBody>
        </p:sp>
      </p:grpSp>
      <p:sp>
        <p:nvSpPr>
          <p:cNvPr id="39" name="Rectangle 38"/>
          <p:cNvSpPr/>
          <p:nvPr/>
        </p:nvSpPr>
        <p:spPr>
          <a:xfrm>
            <a:off x="5314766" y="2638721"/>
            <a:ext cx="21993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40" name="Rectangle 39"/>
          <p:cNvSpPr/>
          <p:nvPr/>
        </p:nvSpPr>
        <p:spPr>
          <a:xfrm>
            <a:off x="5314766" y="2733971"/>
            <a:ext cx="21993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41" name="Rectangle 40"/>
          <p:cNvSpPr/>
          <p:nvPr/>
        </p:nvSpPr>
        <p:spPr>
          <a:xfrm>
            <a:off x="5314766" y="2829221"/>
            <a:ext cx="21993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42" name="Rectangle 41"/>
          <p:cNvSpPr/>
          <p:nvPr/>
        </p:nvSpPr>
        <p:spPr>
          <a:xfrm>
            <a:off x="5314766" y="2905421"/>
            <a:ext cx="21993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43" name="Rectangle 42"/>
          <p:cNvSpPr/>
          <p:nvPr/>
        </p:nvSpPr>
        <p:spPr>
          <a:xfrm>
            <a:off x="5314766" y="2994321"/>
            <a:ext cx="21993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63" name="ZoneTexte 10"/>
          <p:cNvSpPr txBox="1">
            <a:spLocks noChangeArrowheads="1"/>
          </p:cNvSpPr>
          <p:nvPr/>
        </p:nvSpPr>
        <p:spPr bwMode="auto">
          <a:xfrm>
            <a:off x="1234394" y="3016997"/>
            <a:ext cx="47165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600" b="1" dirty="0" smtClean="0">
                <a:solidFill>
                  <a:srgbClr val="C00000"/>
                </a:solidFill>
              </a:rPr>
              <a:t> 1</a:t>
            </a:r>
            <a:endParaRPr lang="fr-CA" sz="1600" b="1" dirty="0">
              <a:solidFill>
                <a:srgbClr val="C00000"/>
              </a:solidFill>
            </a:endParaRPr>
          </a:p>
        </p:txBody>
      </p:sp>
      <p:sp>
        <p:nvSpPr>
          <p:cNvPr id="64" name="ZoneTexte 10"/>
          <p:cNvSpPr txBox="1">
            <a:spLocks noChangeArrowheads="1"/>
          </p:cNvSpPr>
          <p:nvPr/>
        </p:nvSpPr>
        <p:spPr bwMode="auto">
          <a:xfrm>
            <a:off x="1129676" y="3211183"/>
            <a:ext cx="81886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</a:rPr>
              <a:t>  4  5</a:t>
            </a:r>
          </a:p>
        </p:txBody>
      </p:sp>
      <p:sp>
        <p:nvSpPr>
          <p:cNvPr id="66" name="ZoneTexte 10"/>
          <p:cNvSpPr txBox="1">
            <a:spLocks noChangeArrowheads="1"/>
          </p:cNvSpPr>
          <p:nvPr/>
        </p:nvSpPr>
        <p:spPr bwMode="auto">
          <a:xfrm>
            <a:off x="5280921" y="3586939"/>
            <a:ext cx="81886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</a:rPr>
              <a:t>  5  7</a:t>
            </a:r>
            <a:endParaRPr lang="fr-CA" sz="1200" b="1" dirty="0">
              <a:solidFill>
                <a:srgbClr val="C00000"/>
              </a:solidFill>
            </a:endParaRPr>
          </a:p>
        </p:txBody>
      </p:sp>
      <p:sp>
        <p:nvSpPr>
          <p:cNvPr id="80" name="ZoneTexte 79"/>
          <p:cNvSpPr txBox="1">
            <a:spLocks noChangeArrowheads="1"/>
          </p:cNvSpPr>
          <p:nvPr/>
        </p:nvSpPr>
        <p:spPr bwMode="auto">
          <a:xfrm>
            <a:off x="457200" y="4426225"/>
            <a:ext cx="822297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fr-CA" dirty="0" smtClean="0"/>
              <a:t>Écrire le pointage de l’équipe à gauche dans la case à l’extrême droite.</a:t>
            </a:r>
          </a:p>
          <a:p>
            <a:pPr marL="457200" indent="-457200">
              <a:buFont typeface="+mj-lt"/>
              <a:buAutoNum type="arabicPeriod"/>
            </a:pPr>
            <a:r>
              <a:rPr lang="fr-CA" dirty="0" smtClean="0"/>
              <a:t>Ouvrir la case du serveur en cours à droite et on laisse la case à gauche ouverte pour indiquer que le serveur a débuté à gauche.</a:t>
            </a:r>
          </a:p>
          <a:p>
            <a:pPr marL="457200" indent="-457200">
              <a:buFont typeface="+mj-lt"/>
              <a:buAutoNum type="arabicPeriod"/>
            </a:pPr>
            <a:r>
              <a:rPr lang="fr-CA" dirty="0" smtClean="0"/>
              <a:t>Après le changement de côté, les points gagnés par l’équipe qui est maintenant à droite seront inscrits à droite en débutant avec le point suivant le pointage inscrit en haut « Points au changement »</a:t>
            </a:r>
          </a:p>
          <a:p>
            <a:pPr marL="457200" indent="-457200">
              <a:buFont typeface="+mj-lt"/>
              <a:buAutoNum type="arabicPeriod"/>
            </a:pPr>
            <a:r>
              <a:rPr lang="fr-CA" b="1" i="1" dirty="0" smtClean="0"/>
              <a:t>Ne pas retranscrire les informations des serveurs ayant servis</a:t>
            </a:r>
            <a:br>
              <a:rPr lang="fr-CA" b="1" i="1" dirty="0" smtClean="0"/>
            </a:br>
            <a:r>
              <a:rPr lang="fr-CA" b="1" i="1" dirty="0" smtClean="0"/>
              <a:t>pendant qu’ils étaient à gauche.</a:t>
            </a:r>
          </a:p>
        </p:txBody>
      </p:sp>
      <p:cxnSp>
        <p:nvCxnSpPr>
          <p:cNvPr id="81" name="Connecteur droit avec flèche 80"/>
          <p:cNvCxnSpPr>
            <a:stCxn id="87" idx="0"/>
            <a:endCxn id="35" idx="3"/>
          </p:cNvCxnSpPr>
          <p:nvPr/>
        </p:nvCxnSpPr>
        <p:spPr>
          <a:xfrm flipH="1" flipV="1">
            <a:off x="8319254" y="2563650"/>
            <a:ext cx="278769" cy="1625471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Rectangle 81"/>
          <p:cNvSpPr/>
          <p:nvPr/>
        </p:nvSpPr>
        <p:spPr>
          <a:xfrm>
            <a:off x="2812866" y="3292771"/>
            <a:ext cx="21993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83" name="Rectangle 82"/>
          <p:cNvSpPr/>
          <p:nvPr/>
        </p:nvSpPr>
        <p:spPr>
          <a:xfrm>
            <a:off x="2812866" y="3400721"/>
            <a:ext cx="21993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86" name="Rectangle à coins arrondis 85"/>
          <p:cNvSpPr/>
          <p:nvPr/>
        </p:nvSpPr>
        <p:spPr>
          <a:xfrm>
            <a:off x="6960837" y="3824687"/>
            <a:ext cx="266130" cy="271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fr-CA" sz="1600" b="1" dirty="0" smtClean="0">
                <a:latin typeface="Arial" pitchFamily="34" charset="0"/>
                <a:cs typeface="Arial" pitchFamily="34" charset="0"/>
              </a:rPr>
              <a:t>2</a:t>
            </a:r>
            <a:endParaRPr lang="fr-CA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7" name="Rectangle à coins arrondis 86"/>
          <p:cNvSpPr/>
          <p:nvPr/>
        </p:nvSpPr>
        <p:spPr>
          <a:xfrm>
            <a:off x="8464958" y="4189121"/>
            <a:ext cx="266130" cy="271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fr-CA" sz="1600" b="1" dirty="0" smtClean="0">
                <a:latin typeface="Arial" pitchFamily="34" charset="0"/>
                <a:cs typeface="Arial" pitchFamily="34" charset="0"/>
              </a:rPr>
              <a:t>3</a:t>
            </a:r>
            <a:endParaRPr lang="fr-CA" sz="16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08" name="Groupe 107"/>
          <p:cNvGrpSpPr/>
          <p:nvPr/>
        </p:nvGrpSpPr>
        <p:grpSpPr>
          <a:xfrm>
            <a:off x="1855304" y="2040340"/>
            <a:ext cx="914400" cy="345053"/>
            <a:chOff x="1855304" y="2040340"/>
            <a:chExt cx="914400" cy="345053"/>
          </a:xfrm>
        </p:grpSpPr>
        <p:cxnSp>
          <p:nvCxnSpPr>
            <p:cNvPr id="97" name="Connecteur en angle 96"/>
            <p:cNvCxnSpPr/>
            <p:nvPr/>
          </p:nvCxnSpPr>
          <p:spPr>
            <a:xfrm rot="10800000" flipV="1">
              <a:off x="1855304" y="2213113"/>
              <a:ext cx="914400" cy="172280"/>
            </a:xfrm>
            <a:prstGeom prst="bentConnector3">
              <a:avLst>
                <a:gd name="adj1" fmla="val 99979"/>
              </a:avLst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Connecteur droit 104"/>
            <p:cNvCxnSpPr/>
            <p:nvPr/>
          </p:nvCxnSpPr>
          <p:spPr>
            <a:xfrm flipV="1">
              <a:off x="2756056" y="2040340"/>
              <a:ext cx="0" cy="163773"/>
            </a:xfrm>
            <a:prstGeom prst="line">
              <a:avLst/>
            </a:prstGeom>
            <a:ln w="28575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ZoneTexte 10"/>
          <p:cNvSpPr txBox="1">
            <a:spLocks noChangeArrowheads="1"/>
          </p:cNvSpPr>
          <p:nvPr/>
        </p:nvSpPr>
        <p:spPr bwMode="auto">
          <a:xfrm>
            <a:off x="5601076" y="3871582"/>
            <a:ext cx="441910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500" b="1" dirty="0" smtClean="0">
                <a:solidFill>
                  <a:srgbClr val="C00000"/>
                </a:solidFill>
              </a:rPr>
              <a:t>9</a:t>
            </a:r>
            <a:endParaRPr lang="fr-CA" sz="1500" b="1" dirty="0">
              <a:solidFill>
                <a:srgbClr val="C00000"/>
              </a:solidFill>
            </a:endParaRPr>
          </a:p>
        </p:txBody>
      </p:sp>
      <p:sp>
        <p:nvSpPr>
          <p:cNvPr id="51" name="ZoneTexte 10"/>
          <p:cNvSpPr txBox="1">
            <a:spLocks noChangeArrowheads="1"/>
          </p:cNvSpPr>
          <p:nvPr/>
        </p:nvSpPr>
        <p:spPr bwMode="auto">
          <a:xfrm>
            <a:off x="8536438" y="3878208"/>
            <a:ext cx="441910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500" b="1" dirty="0" smtClean="0">
                <a:solidFill>
                  <a:srgbClr val="0070C0"/>
                </a:solidFill>
              </a:rPr>
              <a:t>18</a:t>
            </a:r>
            <a:endParaRPr lang="fr-CA" sz="1500" b="1" dirty="0">
              <a:solidFill>
                <a:srgbClr val="0070C0"/>
              </a:solidFill>
            </a:endParaRPr>
          </a:p>
        </p:txBody>
      </p:sp>
      <p:sp>
        <p:nvSpPr>
          <p:cNvPr id="52" name="ZoneTexte 10"/>
          <p:cNvSpPr txBox="1">
            <a:spLocks noChangeArrowheads="1"/>
          </p:cNvSpPr>
          <p:nvPr/>
        </p:nvSpPr>
        <p:spPr bwMode="auto">
          <a:xfrm>
            <a:off x="2844629" y="3871581"/>
            <a:ext cx="441910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500" b="1" dirty="0" smtClean="0">
                <a:solidFill>
                  <a:srgbClr val="C00000"/>
                </a:solidFill>
              </a:rPr>
              <a:t>18</a:t>
            </a:r>
            <a:endParaRPr lang="fr-CA" sz="1500" b="1" dirty="0">
              <a:solidFill>
                <a:srgbClr val="C00000"/>
              </a:solidFill>
            </a:endParaRPr>
          </a:p>
        </p:txBody>
      </p:sp>
      <p:sp>
        <p:nvSpPr>
          <p:cNvPr id="53" name="ZoneTexte 10"/>
          <p:cNvSpPr txBox="1">
            <a:spLocks noChangeArrowheads="1"/>
          </p:cNvSpPr>
          <p:nvPr/>
        </p:nvSpPr>
        <p:spPr bwMode="auto">
          <a:xfrm>
            <a:off x="793053" y="2422833"/>
            <a:ext cx="81886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</a:rPr>
              <a:t>20 05</a:t>
            </a:r>
            <a:endParaRPr lang="fr-CA" sz="1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 animBg="1"/>
      <p:bldP spid="86" grpId="0" animBg="1"/>
      <p:bldP spid="8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CA" dirty="0" smtClean="0"/>
              <a:t>Quand faire quoi</a:t>
            </a:r>
            <a:endParaRPr lang="fr-CA" dirty="0"/>
          </a:p>
        </p:txBody>
      </p:sp>
      <p:sp>
        <p:nvSpPr>
          <p:cNvPr id="4099" name="ZoneTexte 3"/>
          <p:cNvSpPr txBox="1">
            <a:spLocks noChangeArrowheads="1"/>
          </p:cNvSpPr>
          <p:nvPr/>
        </p:nvSpPr>
        <p:spPr bwMode="auto">
          <a:xfrm>
            <a:off x="4500563" y="1657350"/>
            <a:ext cx="4392612" cy="4478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Trebuchet MS" pitchFamily="34" charset="0"/>
              <a:buAutoNum type="arabicPeriod"/>
            </a:pPr>
            <a:r>
              <a:rPr lang="fr-CA" sz="2400" dirty="0"/>
              <a:t>Avant le match</a:t>
            </a:r>
          </a:p>
          <a:p>
            <a:pPr marL="342900" indent="-342900">
              <a:spcAft>
                <a:spcPts val="600"/>
              </a:spcAft>
              <a:buFont typeface="Trebuchet MS" pitchFamily="34" charset="0"/>
              <a:buAutoNum type="arabicPeriod"/>
            </a:pPr>
            <a:r>
              <a:rPr lang="fr-CA" sz="2400" dirty="0"/>
              <a:t>Après le tirage au sort</a:t>
            </a:r>
          </a:p>
          <a:p>
            <a:pPr marL="342900" indent="-342900">
              <a:spcAft>
                <a:spcPts val="600"/>
              </a:spcAft>
              <a:buFont typeface="Trebuchet MS" pitchFamily="34" charset="0"/>
              <a:buAutoNum type="arabicPeriod"/>
            </a:pPr>
            <a:r>
              <a:rPr lang="fr-CA" sz="2400" dirty="0"/>
              <a:t>Début du match (ou set</a:t>
            </a:r>
            <a:r>
              <a:rPr lang="fr-CA" sz="2400" dirty="0" smtClean="0"/>
              <a:t>)</a:t>
            </a:r>
          </a:p>
          <a:p>
            <a:pPr marL="342900" indent="-342900">
              <a:spcAft>
                <a:spcPts val="600"/>
              </a:spcAft>
              <a:buFont typeface="Trebuchet MS" pitchFamily="34" charset="0"/>
              <a:buAutoNum type="arabicPeriod"/>
            </a:pPr>
            <a:r>
              <a:rPr lang="fr-CA" sz="2400" dirty="0" smtClean="0"/>
              <a:t>Faire un point</a:t>
            </a:r>
            <a:endParaRPr lang="fr-CA" sz="2400" dirty="0"/>
          </a:p>
          <a:p>
            <a:pPr marL="342900" indent="-342900">
              <a:spcAft>
                <a:spcPts val="600"/>
              </a:spcAft>
              <a:buFont typeface="Trebuchet MS" pitchFamily="34" charset="0"/>
              <a:buAutoNum type="arabicPeriod"/>
            </a:pPr>
            <a:r>
              <a:rPr lang="fr-CA" sz="2400" dirty="0"/>
              <a:t>Remplacement</a:t>
            </a:r>
          </a:p>
          <a:p>
            <a:pPr marL="342900" indent="-342900">
              <a:spcAft>
                <a:spcPts val="600"/>
              </a:spcAft>
              <a:buFont typeface="Trebuchet MS" pitchFamily="34" charset="0"/>
              <a:buAutoNum type="arabicPeriod"/>
            </a:pPr>
            <a:r>
              <a:rPr lang="fr-CA" sz="2400" dirty="0"/>
              <a:t>Temps-mort</a:t>
            </a:r>
          </a:p>
          <a:p>
            <a:pPr marL="342900" indent="-342900">
              <a:spcAft>
                <a:spcPts val="600"/>
              </a:spcAft>
              <a:buFont typeface="Trebuchet MS" pitchFamily="34" charset="0"/>
              <a:buAutoNum type="arabicPeriod"/>
            </a:pPr>
            <a:r>
              <a:rPr lang="fr-CA" sz="2400" dirty="0"/>
              <a:t>Sanctions</a:t>
            </a:r>
          </a:p>
          <a:p>
            <a:pPr marL="342900" indent="-342900">
              <a:spcAft>
                <a:spcPts val="600"/>
              </a:spcAft>
              <a:buFont typeface="Trebuchet MS" pitchFamily="34" charset="0"/>
              <a:buAutoNum type="arabicPeriod"/>
            </a:pPr>
            <a:r>
              <a:rPr lang="fr-CA" sz="2400" dirty="0"/>
              <a:t>Fin de set</a:t>
            </a:r>
          </a:p>
          <a:p>
            <a:pPr marL="342900" indent="-342900">
              <a:spcAft>
                <a:spcPts val="600"/>
              </a:spcAft>
              <a:buFont typeface="Trebuchet MS" pitchFamily="34" charset="0"/>
              <a:buAutoNum type="arabicPeriod"/>
            </a:pPr>
            <a:r>
              <a:rPr lang="fr-CA" sz="2400" dirty="0"/>
              <a:t>Set décisif (3</a:t>
            </a:r>
            <a:r>
              <a:rPr lang="fr-CA" sz="2400" baseline="30000" dirty="0"/>
              <a:t>e</a:t>
            </a:r>
            <a:r>
              <a:rPr lang="fr-CA" sz="2400" dirty="0"/>
              <a:t> ou 5</a:t>
            </a:r>
            <a:r>
              <a:rPr lang="fr-CA" sz="2400" baseline="30000" dirty="0"/>
              <a:t>e</a:t>
            </a:r>
            <a:r>
              <a:rPr lang="fr-CA" sz="2400" dirty="0"/>
              <a:t>)</a:t>
            </a:r>
          </a:p>
          <a:p>
            <a:pPr marL="342900" indent="-342900">
              <a:spcAft>
                <a:spcPts val="600"/>
              </a:spcAft>
              <a:buFont typeface="Trebuchet MS" pitchFamily="34" charset="0"/>
              <a:buAutoNum type="arabicPeriod"/>
            </a:pPr>
            <a:r>
              <a:rPr lang="fr-CA" sz="2400" dirty="0"/>
              <a:t>Fin de match</a:t>
            </a:r>
          </a:p>
        </p:txBody>
      </p:sp>
      <p:pic>
        <p:nvPicPr>
          <p:cNvPr id="4100" name="Picture 2" descr="C:\Program Files (x86)\Microsoft Office\MEDIA\CAGCAT10\j0301480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2060575"/>
            <a:ext cx="1798638" cy="133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6" descr="C:\Users\rmarechal\AppData\Local\Microsoft\Windows\Temporary Internet Files\Content.IE5\M9K9ETSF\MC900230382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1872228">
            <a:off x="1300163" y="3513138"/>
            <a:ext cx="2928937" cy="236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1000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1000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1000"/>
                                        <p:tgtEl>
                                          <p:spTgt spid="40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1000"/>
                                        <p:tgtEl>
                                          <p:spTgt spid="40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539" y="2415658"/>
            <a:ext cx="8666922" cy="17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ZoneTexte 7"/>
          <p:cNvSpPr txBox="1">
            <a:spLocks noChangeArrowheads="1"/>
          </p:cNvSpPr>
          <p:nvPr/>
        </p:nvSpPr>
        <p:spPr bwMode="auto">
          <a:xfrm>
            <a:off x="457200" y="1700213"/>
            <a:ext cx="83629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/>
            <a:r>
              <a:rPr lang="fr-CA" dirty="0" smtClean="0"/>
              <a:t>Quand l’équipe du milieu atteint en premier 8 points, il faut :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9.3 - Set décisif (3</a:t>
            </a:r>
            <a:r>
              <a:rPr lang="fr-CA" baseline="30000" dirty="0" smtClean="0"/>
              <a:t>e</a:t>
            </a:r>
            <a:r>
              <a:rPr lang="fr-CA" dirty="0" smtClean="0"/>
              <a:t> ou 5</a:t>
            </a:r>
            <a:r>
              <a:rPr lang="fr-CA" baseline="30000" dirty="0" smtClean="0"/>
              <a:t>e</a:t>
            </a:r>
            <a:r>
              <a:rPr lang="fr-CA" dirty="0" smtClean="0"/>
              <a:t>)</a:t>
            </a:r>
            <a:endParaRPr lang="fr-CA" dirty="0"/>
          </a:p>
        </p:txBody>
      </p:sp>
      <p:sp>
        <p:nvSpPr>
          <p:cNvPr id="6" name="ZoneTexte 10"/>
          <p:cNvSpPr txBox="1">
            <a:spLocks noChangeArrowheads="1"/>
          </p:cNvSpPr>
          <p:nvPr/>
        </p:nvSpPr>
        <p:spPr bwMode="auto">
          <a:xfrm>
            <a:off x="3235568" y="2828413"/>
            <a:ext cx="271506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600" b="1" dirty="0" smtClean="0">
                <a:solidFill>
                  <a:srgbClr val="C00000"/>
                </a:solidFill>
              </a:rPr>
              <a:t>4    16   2    5    1   18</a:t>
            </a:r>
            <a:endParaRPr lang="fr-CA" sz="1600" b="1" dirty="0">
              <a:solidFill>
                <a:srgbClr val="C00000"/>
              </a:solidFill>
            </a:endParaRPr>
          </a:p>
        </p:txBody>
      </p:sp>
      <p:sp>
        <p:nvSpPr>
          <p:cNvPr id="9" name="ZoneTexte 10"/>
          <p:cNvSpPr txBox="1">
            <a:spLocks noChangeArrowheads="1"/>
          </p:cNvSpPr>
          <p:nvPr/>
        </p:nvSpPr>
        <p:spPr bwMode="auto">
          <a:xfrm>
            <a:off x="3616264" y="2407702"/>
            <a:ext cx="818862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500" b="1" dirty="0" smtClean="0">
                <a:solidFill>
                  <a:srgbClr val="C00000"/>
                </a:solidFill>
              </a:rPr>
              <a:t>U S A</a:t>
            </a:r>
            <a:endParaRPr lang="fr-CA" sz="1500" b="1" dirty="0">
              <a:solidFill>
                <a:srgbClr val="C00000"/>
              </a:solidFill>
            </a:endParaRPr>
          </a:p>
        </p:txBody>
      </p:sp>
      <p:sp>
        <p:nvSpPr>
          <p:cNvPr id="10" name="ZoneTexte 10"/>
          <p:cNvSpPr txBox="1">
            <a:spLocks noChangeArrowheads="1"/>
          </p:cNvSpPr>
          <p:nvPr/>
        </p:nvSpPr>
        <p:spPr bwMode="auto">
          <a:xfrm>
            <a:off x="1610735" y="2396726"/>
            <a:ext cx="818862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500" b="1" dirty="0" smtClean="0">
                <a:solidFill>
                  <a:srgbClr val="C00000"/>
                </a:solidFill>
              </a:rPr>
              <a:t>C A N</a:t>
            </a:r>
            <a:endParaRPr lang="fr-CA" sz="1500" b="1" dirty="0">
              <a:solidFill>
                <a:srgbClr val="C00000"/>
              </a:solidFill>
            </a:endParaRPr>
          </a:p>
        </p:txBody>
      </p:sp>
      <p:sp>
        <p:nvSpPr>
          <p:cNvPr id="11" name="ZoneTexte 10"/>
          <p:cNvSpPr txBox="1">
            <a:spLocks noChangeArrowheads="1"/>
          </p:cNvSpPr>
          <p:nvPr/>
        </p:nvSpPr>
        <p:spPr bwMode="auto">
          <a:xfrm>
            <a:off x="2428612" y="2359345"/>
            <a:ext cx="32527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</a:rPr>
              <a:t>X</a:t>
            </a:r>
            <a:endParaRPr lang="fr-CA" sz="1200" b="1" dirty="0">
              <a:solidFill>
                <a:srgbClr val="C00000"/>
              </a:solidFill>
            </a:endParaRPr>
          </a:p>
        </p:txBody>
      </p:sp>
      <p:sp>
        <p:nvSpPr>
          <p:cNvPr id="12" name="ZoneTexte 10"/>
          <p:cNvSpPr txBox="1">
            <a:spLocks noChangeArrowheads="1"/>
          </p:cNvSpPr>
          <p:nvPr/>
        </p:nvSpPr>
        <p:spPr bwMode="auto">
          <a:xfrm>
            <a:off x="3173404" y="2476540"/>
            <a:ext cx="21915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</a:rPr>
              <a:t>X</a:t>
            </a:r>
            <a:endParaRPr lang="fr-CA" sz="1200" b="1" dirty="0">
              <a:solidFill>
                <a:srgbClr val="C00000"/>
              </a:solidFill>
            </a:endParaRPr>
          </a:p>
        </p:txBody>
      </p:sp>
      <p:sp>
        <p:nvSpPr>
          <p:cNvPr id="13" name="ZoneTexte 10"/>
          <p:cNvSpPr txBox="1">
            <a:spLocks noChangeArrowheads="1"/>
          </p:cNvSpPr>
          <p:nvPr/>
        </p:nvSpPr>
        <p:spPr bwMode="auto">
          <a:xfrm>
            <a:off x="506945" y="2841665"/>
            <a:ext cx="271506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600" b="1" dirty="0" smtClean="0">
                <a:solidFill>
                  <a:srgbClr val="C00000"/>
                </a:solidFill>
              </a:rPr>
              <a:t>13   17   9    3    7    5</a:t>
            </a:r>
            <a:endParaRPr lang="fr-CA" sz="1600" b="1" dirty="0">
              <a:solidFill>
                <a:srgbClr val="C00000"/>
              </a:solidFill>
            </a:endParaRPr>
          </a:p>
        </p:txBody>
      </p:sp>
      <p:sp>
        <p:nvSpPr>
          <p:cNvPr id="14" name="ZoneTexte 10"/>
          <p:cNvSpPr txBox="1">
            <a:spLocks noChangeArrowheads="1"/>
          </p:cNvSpPr>
          <p:nvPr/>
        </p:nvSpPr>
        <p:spPr bwMode="auto">
          <a:xfrm>
            <a:off x="3351006" y="2387069"/>
            <a:ext cx="325486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500" b="1" dirty="0" smtClean="0">
                <a:solidFill>
                  <a:srgbClr val="C00000"/>
                </a:solidFill>
              </a:rPr>
              <a:t>A</a:t>
            </a:r>
            <a:endParaRPr lang="fr-CA" sz="1500" b="1" dirty="0">
              <a:solidFill>
                <a:srgbClr val="C00000"/>
              </a:solidFill>
            </a:endParaRPr>
          </a:p>
        </p:txBody>
      </p:sp>
      <p:sp>
        <p:nvSpPr>
          <p:cNvPr id="15" name="ZoneTexte 10"/>
          <p:cNvSpPr txBox="1">
            <a:spLocks noChangeArrowheads="1"/>
          </p:cNvSpPr>
          <p:nvPr/>
        </p:nvSpPr>
        <p:spPr bwMode="auto">
          <a:xfrm>
            <a:off x="2210626" y="2389343"/>
            <a:ext cx="325486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500" b="1" dirty="0" smtClean="0">
                <a:solidFill>
                  <a:srgbClr val="C00000"/>
                </a:solidFill>
              </a:rPr>
              <a:t>B</a:t>
            </a:r>
            <a:endParaRPr lang="fr-CA" sz="1500" b="1" dirty="0">
              <a:solidFill>
                <a:srgbClr val="C00000"/>
              </a:solidFill>
            </a:endParaRPr>
          </a:p>
        </p:txBody>
      </p:sp>
      <p:sp>
        <p:nvSpPr>
          <p:cNvPr id="16" name="ZoneTexte 10"/>
          <p:cNvSpPr txBox="1">
            <a:spLocks noChangeArrowheads="1"/>
          </p:cNvSpPr>
          <p:nvPr/>
        </p:nvSpPr>
        <p:spPr bwMode="auto">
          <a:xfrm>
            <a:off x="6590470" y="2409222"/>
            <a:ext cx="325486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500" b="1" dirty="0" smtClean="0">
                <a:solidFill>
                  <a:srgbClr val="C00000"/>
                </a:solidFill>
              </a:rPr>
              <a:t>B</a:t>
            </a:r>
            <a:endParaRPr lang="fr-CA" sz="1500" b="1" dirty="0">
              <a:solidFill>
                <a:srgbClr val="C00000"/>
              </a:solidFill>
            </a:endParaRPr>
          </a:p>
        </p:txBody>
      </p:sp>
      <p:sp>
        <p:nvSpPr>
          <p:cNvPr id="17" name="ZoneTexte 10"/>
          <p:cNvSpPr txBox="1">
            <a:spLocks noChangeArrowheads="1"/>
          </p:cNvSpPr>
          <p:nvPr/>
        </p:nvSpPr>
        <p:spPr bwMode="auto">
          <a:xfrm>
            <a:off x="6185502" y="2848290"/>
            <a:ext cx="271506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600" b="1" dirty="0" smtClean="0">
                <a:solidFill>
                  <a:srgbClr val="0070C0"/>
                </a:solidFill>
              </a:rPr>
              <a:t>13   17   9    3    7    5</a:t>
            </a:r>
            <a:endParaRPr lang="fr-CA" sz="1600" b="1" dirty="0">
              <a:solidFill>
                <a:srgbClr val="0070C0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819216" y="2664121"/>
            <a:ext cx="21993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21" name="Rectangle 20"/>
          <p:cNvSpPr/>
          <p:nvPr/>
        </p:nvSpPr>
        <p:spPr>
          <a:xfrm>
            <a:off x="2819216" y="2765721"/>
            <a:ext cx="21993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22" name="Rectangle 21"/>
          <p:cNvSpPr/>
          <p:nvPr/>
        </p:nvSpPr>
        <p:spPr>
          <a:xfrm>
            <a:off x="2819216" y="2867321"/>
            <a:ext cx="21993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23" name="Rectangle 22"/>
          <p:cNvSpPr/>
          <p:nvPr/>
        </p:nvSpPr>
        <p:spPr>
          <a:xfrm>
            <a:off x="2819216" y="2968921"/>
            <a:ext cx="21993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24" name="Rectangle 23"/>
          <p:cNvSpPr/>
          <p:nvPr/>
        </p:nvSpPr>
        <p:spPr>
          <a:xfrm>
            <a:off x="2819216" y="3070521"/>
            <a:ext cx="21993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25" name="Rectangle 24"/>
          <p:cNvSpPr/>
          <p:nvPr/>
        </p:nvSpPr>
        <p:spPr>
          <a:xfrm>
            <a:off x="2819216" y="3172121"/>
            <a:ext cx="21993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/</a:t>
            </a:r>
          </a:p>
        </p:txBody>
      </p:sp>
      <p:grpSp>
        <p:nvGrpSpPr>
          <p:cNvPr id="3" name="Groupe 70"/>
          <p:cNvGrpSpPr/>
          <p:nvPr/>
        </p:nvGrpSpPr>
        <p:grpSpPr>
          <a:xfrm>
            <a:off x="3530601" y="3540424"/>
            <a:ext cx="1092200" cy="305318"/>
            <a:chOff x="3530601" y="5263206"/>
            <a:chExt cx="1092200" cy="305318"/>
          </a:xfrm>
        </p:grpSpPr>
        <p:sp>
          <p:nvSpPr>
            <p:cNvPr id="26" name="ZoneTexte 10"/>
            <p:cNvSpPr txBox="1">
              <a:spLocks noChangeArrowheads="1"/>
            </p:cNvSpPr>
            <p:nvPr/>
          </p:nvSpPr>
          <p:spPr bwMode="auto">
            <a:xfrm>
              <a:off x="3575051" y="5263206"/>
              <a:ext cx="1047750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fr-CA" sz="1000" b="1" dirty="0" smtClean="0">
                  <a:solidFill>
                    <a:srgbClr val="C00000"/>
                  </a:solidFill>
                  <a:latin typeface="Wingdings" pitchFamily="2" charset="2"/>
                  <a:sym typeface="Wingdings"/>
                </a:rPr>
                <a:t>    </a:t>
              </a:r>
              <a:endParaRPr lang="fr-CA" sz="1000" b="1" dirty="0">
                <a:solidFill>
                  <a:srgbClr val="C00000"/>
                </a:solidFill>
                <a:latin typeface="Wingdings" pitchFamily="2" charset="2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3530601" y="5322303"/>
              <a:ext cx="723900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fr-CA" sz="1000" b="1" dirty="0" smtClean="0">
                  <a:solidFill>
                    <a:srgbClr val="FF0000"/>
                  </a:solidFill>
                </a:rPr>
                <a:t>2        5</a:t>
              </a:r>
              <a:endParaRPr lang="fr-CA" sz="1000" dirty="0"/>
            </a:p>
          </p:txBody>
        </p:sp>
      </p:grpSp>
      <p:sp>
        <p:nvSpPr>
          <p:cNvPr id="29" name="ZoneTexte 10"/>
          <p:cNvSpPr txBox="1">
            <a:spLocks noChangeArrowheads="1"/>
          </p:cNvSpPr>
          <p:nvPr/>
        </p:nvSpPr>
        <p:spPr bwMode="auto">
          <a:xfrm>
            <a:off x="3144293" y="3528790"/>
            <a:ext cx="322994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X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35" name="ZoneTexte 10"/>
          <p:cNvSpPr txBox="1">
            <a:spLocks noChangeArrowheads="1"/>
          </p:cNvSpPr>
          <p:nvPr/>
        </p:nvSpPr>
        <p:spPr bwMode="auto">
          <a:xfrm>
            <a:off x="7993768" y="2402067"/>
            <a:ext cx="325486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500" b="1" dirty="0" smtClean="0">
                <a:solidFill>
                  <a:srgbClr val="C00000"/>
                </a:solidFill>
              </a:rPr>
              <a:t>6</a:t>
            </a:r>
            <a:endParaRPr lang="fr-CA" sz="1500" b="1" dirty="0">
              <a:solidFill>
                <a:srgbClr val="C00000"/>
              </a:solidFill>
            </a:endParaRPr>
          </a:p>
        </p:txBody>
      </p:sp>
      <p:sp>
        <p:nvSpPr>
          <p:cNvPr id="36" name="Rectangle à coins arrondis 35"/>
          <p:cNvSpPr/>
          <p:nvPr/>
        </p:nvSpPr>
        <p:spPr>
          <a:xfrm>
            <a:off x="7908368" y="2148287"/>
            <a:ext cx="266130" cy="271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fr-CA" sz="1600" b="1" dirty="0" smtClean="0">
                <a:latin typeface="Arial" pitchFamily="34" charset="0"/>
                <a:cs typeface="Arial" pitchFamily="34" charset="0"/>
              </a:rPr>
              <a:t>1</a:t>
            </a:r>
            <a:endParaRPr lang="fr-CA" sz="16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Groupe 44"/>
          <p:cNvGrpSpPr/>
          <p:nvPr/>
        </p:nvGrpSpPr>
        <p:grpSpPr>
          <a:xfrm>
            <a:off x="454594" y="3521374"/>
            <a:ext cx="2218755" cy="324368"/>
            <a:chOff x="454594" y="5244156"/>
            <a:chExt cx="2218755" cy="324368"/>
          </a:xfrm>
        </p:grpSpPr>
        <p:sp>
          <p:nvSpPr>
            <p:cNvPr id="27" name="Rectangle 26"/>
            <p:cNvSpPr/>
            <p:nvPr/>
          </p:nvSpPr>
          <p:spPr>
            <a:xfrm>
              <a:off x="454594" y="5322303"/>
              <a:ext cx="2218755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fr-CA" sz="1000" b="1" dirty="0" smtClean="0">
                  <a:solidFill>
                    <a:srgbClr val="FF0000"/>
                  </a:solidFill>
                </a:rPr>
                <a:t> 1         3        6</a:t>
              </a:r>
              <a:endParaRPr lang="fr-CA" sz="1000" dirty="0"/>
            </a:p>
          </p:txBody>
        </p:sp>
        <p:sp>
          <p:nvSpPr>
            <p:cNvPr id="18" name="ZoneTexte 10"/>
            <p:cNvSpPr txBox="1">
              <a:spLocks noChangeArrowheads="1"/>
            </p:cNvSpPr>
            <p:nvPr/>
          </p:nvSpPr>
          <p:spPr bwMode="auto">
            <a:xfrm>
              <a:off x="570210" y="5244156"/>
              <a:ext cx="2096789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fr-CA" sz="1000" b="1" dirty="0" smtClean="0">
                  <a:solidFill>
                    <a:srgbClr val="C00000"/>
                  </a:solidFill>
                  <a:latin typeface="Wingdings" pitchFamily="2" charset="2"/>
                  <a:sym typeface="Wingdings"/>
                </a:rPr>
                <a:t>    </a:t>
              </a:r>
              <a:endParaRPr lang="fr-CA" sz="1000" b="1" dirty="0">
                <a:solidFill>
                  <a:srgbClr val="C00000"/>
                </a:solidFill>
                <a:latin typeface="Wingdings" pitchFamily="2" charset="2"/>
              </a:endParaRPr>
            </a:p>
          </p:txBody>
        </p:sp>
      </p:grpSp>
      <p:sp>
        <p:nvSpPr>
          <p:cNvPr id="39" name="Rectangle 38"/>
          <p:cNvSpPr/>
          <p:nvPr/>
        </p:nvSpPr>
        <p:spPr>
          <a:xfrm>
            <a:off x="5314766" y="2638721"/>
            <a:ext cx="21993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40" name="Rectangle 39"/>
          <p:cNvSpPr/>
          <p:nvPr/>
        </p:nvSpPr>
        <p:spPr>
          <a:xfrm>
            <a:off x="5314766" y="2733971"/>
            <a:ext cx="21993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41" name="Rectangle 40"/>
          <p:cNvSpPr/>
          <p:nvPr/>
        </p:nvSpPr>
        <p:spPr>
          <a:xfrm>
            <a:off x="5314766" y="2829221"/>
            <a:ext cx="21993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42" name="Rectangle 41"/>
          <p:cNvSpPr/>
          <p:nvPr/>
        </p:nvSpPr>
        <p:spPr>
          <a:xfrm>
            <a:off x="5314766" y="2905421"/>
            <a:ext cx="21993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43" name="Rectangle 42"/>
          <p:cNvSpPr/>
          <p:nvPr/>
        </p:nvSpPr>
        <p:spPr>
          <a:xfrm>
            <a:off x="5314766" y="2994321"/>
            <a:ext cx="21993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63" name="ZoneTexte 10"/>
          <p:cNvSpPr txBox="1">
            <a:spLocks noChangeArrowheads="1"/>
          </p:cNvSpPr>
          <p:nvPr/>
        </p:nvSpPr>
        <p:spPr bwMode="auto">
          <a:xfrm>
            <a:off x="1234394" y="3016997"/>
            <a:ext cx="47165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600" b="1" dirty="0" smtClean="0">
                <a:solidFill>
                  <a:srgbClr val="C00000"/>
                </a:solidFill>
              </a:rPr>
              <a:t> 1</a:t>
            </a:r>
            <a:endParaRPr lang="fr-CA" sz="1600" b="1" dirty="0">
              <a:solidFill>
                <a:srgbClr val="C00000"/>
              </a:solidFill>
            </a:endParaRPr>
          </a:p>
        </p:txBody>
      </p:sp>
      <p:sp>
        <p:nvSpPr>
          <p:cNvPr id="64" name="ZoneTexte 10"/>
          <p:cNvSpPr txBox="1">
            <a:spLocks noChangeArrowheads="1"/>
          </p:cNvSpPr>
          <p:nvPr/>
        </p:nvSpPr>
        <p:spPr bwMode="auto">
          <a:xfrm>
            <a:off x="1129676" y="3211183"/>
            <a:ext cx="81886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</a:rPr>
              <a:t>  4  5</a:t>
            </a:r>
          </a:p>
        </p:txBody>
      </p:sp>
      <p:sp>
        <p:nvSpPr>
          <p:cNvPr id="66" name="ZoneTexte 10"/>
          <p:cNvSpPr txBox="1">
            <a:spLocks noChangeArrowheads="1"/>
          </p:cNvSpPr>
          <p:nvPr/>
        </p:nvSpPr>
        <p:spPr bwMode="auto">
          <a:xfrm>
            <a:off x="5280921" y="3586939"/>
            <a:ext cx="81886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</a:rPr>
              <a:t>  5  7</a:t>
            </a:r>
            <a:endParaRPr lang="fr-CA" sz="1200" b="1" dirty="0">
              <a:solidFill>
                <a:srgbClr val="C00000"/>
              </a:solidFill>
            </a:endParaRPr>
          </a:p>
        </p:txBody>
      </p:sp>
      <p:sp>
        <p:nvSpPr>
          <p:cNvPr id="80" name="ZoneTexte 79"/>
          <p:cNvSpPr txBox="1">
            <a:spLocks noChangeArrowheads="1"/>
          </p:cNvSpPr>
          <p:nvPr/>
        </p:nvSpPr>
        <p:spPr bwMode="auto">
          <a:xfrm>
            <a:off x="457200" y="4426225"/>
            <a:ext cx="8222974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fr-CA" dirty="0" smtClean="0"/>
              <a:t>Écrire le pointage de l’équipe à gauche dans la case à l’extrême droite.</a:t>
            </a:r>
          </a:p>
          <a:p>
            <a:pPr marL="457200" indent="-457200">
              <a:buFont typeface="+mj-lt"/>
              <a:buAutoNum type="arabicPeriod"/>
            </a:pPr>
            <a:r>
              <a:rPr lang="fr-CA" dirty="0" smtClean="0"/>
              <a:t>Après le changement de côté, les points gagnés par l’équipe qui est maintenant à droite seront inscrits à droite en débutant avec le point suivant le pointage inscrit en haut « Points au changement »</a:t>
            </a:r>
          </a:p>
          <a:p>
            <a:pPr marL="457200" indent="-457200">
              <a:buFont typeface="+mj-lt"/>
              <a:buAutoNum type="arabicPeriod"/>
            </a:pPr>
            <a:r>
              <a:rPr lang="fr-CA" dirty="0" smtClean="0"/>
              <a:t>On ouvrira le prochain serveur à droite lorsque l’équipe aura gagné le service </a:t>
            </a:r>
            <a:r>
              <a:rPr lang="fr-CA" b="1" dirty="0" smtClean="0"/>
              <a:t>SANS</a:t>
            </a:r>
            <a:r>
              <a:rPr lang="fr-CA" dirty="0" smtClean="0"/>
              <a:t> retranscrire les informations des serveurs pendant qu’ils étaient à gauche.</a:t>
            </a:r>
          </a:p>
        </p:txBody>
      </p:sp>
      <p:cxnSp>
        <p:nvCxnSpPr>
          <p:cNvPr id="81" name="Connecteur droit avec flèche 80"/>
          <p:cNvCxnSpPr>
            <a:stCxn id="87" idx="0"/>
            <a:endCxn id="35" idx="3"/>
          </p:cNvCxnSpPr>
          <p:nvPr/>
        </p:nvCxnSpPr>
        <p:spPr>
          <a:xfrm flipH="1" flipV="1">
            <a:off x="8319254" y="2563650"/>
            <a:ext cx="278769" cy="1625471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Rectangle à coins arrondis 86"/>
          <p:cNvSpPr/>
          <p:nvPr/>
        </p:nvSpPr>
        <p:spPr>
          <a:xfrm>
            <a:off x="8464958" y="4189121"/>
            <a:ext cx="266130" cy="271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fr-CA" sz="1600" b="1" dirty="0" smtClean="0">
                <a:latin typeface="Arial" pitchFamily="34" charset="0"/>
                <a:cs typeface="Arial" pitchFamily="34" charset="0"/>
              </a:rPr>
              <a:t>2</a:t>
            </a:r>
            <a:endParaRPr lang="fr-CA" sz="16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" name="Groupe 107"/>
          <p:cNvGrpSpPr/>
          <p:nvPr/>
        </p:nvGrpSpPr>
        <p:grpSpPr>
          <a:xfrm flipH="1">
            <a:off x="2955235" y="2040340"/>
            <a:ext cx="914400" cy="345053"/>
            <a:chOff x="1855304" y="2040340"/>
            <a:chExt cx="914400" cy="345053"/>
          </a:xfrm>
        </p:grpSpPr>
        <p:cxnSp>
          <p:nvCxnSpPr>
            <p:cNvPr id="97" name="Connecteur en angle 96"/>
            <p:cNvCxnSpPr/>
            <p:nvPr/>
          </p:nvCxnSpPr>
          <p:spPr>
            <a:xfrm rot="10800000" flipV="1">
              <a:off x="1855304" y="2213113"/>
              <a:ext cx="914400" cy="172280"/>
            </a:xfrm>
            <a:prstGeom prst="bentConnector3">
              <a:avLst>
                <a:gd name="adj1" fmla="val 99979"/>
              </a:avLst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Connecteur droit 104"/>
            <p:cNvCxnSpPr/>
            <p:nvPr/>
          </p:nvCxnSpPr>
          <p:spPr>
            <a:xfrm flipV="1">
              <a:off x="2756056" y="2040340"/>
              <a:ext cx="0" cy="163773"/>
            </a:xfrm>
            <a:prstGeom prst="line">
              <a:avLst/>
            </a:prstGeom>
            <a:ln w="28575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Rectangle 48"/>
          <p:cNvSpPr/>
          <p:nvPr/>
        </p:nvSpPr>
        <p:spPr>
          <a:xfrm>
            <a:off x="5321116" y="3076871"/>
            <a:ext cx="21993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50" name="Rectangle 49"/>
          <p:cNvSpPr/>
          <p:nvPr/>
        </p:nvSpPr>
        <p:spPr>
          <a:xfrm>
            <a:off x="5321116" y="3159421"/>
            <a:ext cx="21993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51" name="Rectangle à coins arrondis 50"/>
          <p:cNvSpPr/>
          <p:nvPr/>
        </p:nvSpPr>
        <p:spPr>
          <a:xfrm>
            <a:off x="7649949" y="4142739"/>
            <a:ext cx="266130" cy="271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fr-CA" sz="1600" b="1" dirty="0" smtClean="0">
                <a:latin typeface="Arial" pitchFamily="34" charset="0"/>
                <a:cs typeface="Arial" pitchFamily="34" charset="0"/>
              </a:rPr>
              <a:t>3</a:t>
            </a:r>
            <a:endParaRPr lang="fr-CA" sz="16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2" name="Connecteur droit avec flèche 51"/>
          <p:cNvCxnSpPr>
            <a:stCxn id="51" idx="0"/>
          </p:cNvCxnSpPr>
          <p:nvPr/>
        </p:nvCxnSpPr>
        <p:spPr>
          <a:xfrm flipH="1" flipV="1">
            <a:off x="7407965" y="3737113"/>
            <a:ext cx="375049" cy="40562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ZoneTexte 10"/>
          <p:cNvSpPr txBox="1">
            <a:spLocks noChangeArrowheads="1"/>
          </p:cNvSpPr>
          <p:nvPr/>
        </p:nvSpPr>
        <p:spPr bwMode="auto">
          <a:xfrm>
            <a:off x="5601076" y="3871582"/>
            <a:ext cx="441910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500" b="1" dirty="0" smtClean="0">
                <a:solidFill>
                  <a:srgbClr val="C00000"/>
                </a:solidFill>
              </a:rPr>
              <a:t>9</a:t>
            </a:r>
            <a:endParaRPr lang="fr-CA" sz="1500" b="1" dirty="0">
              <a:solidFill>
                <a:srgbClr val="C00000"/>
              </a:solidFill>
            </a:endParaRPr>
          </a:p>
        </p:txBody>
      </p:sp>
      <p:sp>
        <p:nvSpPr>
          <p:cNvPr id="53" name="ZoneTexte 10"/>
          <p:cNvSpPr txBox="1">
            <a:spLocks noChangeArrowheads="1"/>
          </p:cNvSpPr>
          <p:nvPr/>
        </p:nvSpPr>
        <p:spPr bwMode="auto">
          <a:xfrm>
            <a:off x="8536438" y="3878208"/>
            <a:ext cx="441910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500" b="1" dirty="0" smtClean="0">
                <a:solidFill>
                  <a:srgbClr val="0070C0"/>
                </a:solidFill>
              </a:rPr>
              <a:t>18</a:t>
            </a:r>
            <a:endParaRPr lang="fr-CA" sz="1500" b="1" dirty="0">
              <a:solidFill>
                <a:srgbClr val="0070C0"/>
              </a:solidFill>
            </a:endParaRPr>
          </a:p>
        </p:txBody>
      </p:sp>
      <p:sp>
        <p:nvSpPr>
          <p:cNvPr id="54" name="ZoneTexte 10"/>
          <p:cNvSpPr txBox="1">
            <a:spLocks noChangeArrowheads="1"/>
          </p:cNvSpPr>
          <p:nvPr/>
        </p:nvSpPr>
        <p:spPr bwMode="auto">
          <a:xfrm>
            <a:off x="2844629" y="3871581"/>
            <a:ext cx="441910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500" b="1" dirty="0" smtClean="0">
                <a:solidFill>
                  <a:srgbClr val="C00000"/>
                </a:solidFill>
              </a:rPr>
              <a:t>18</a:t>
            </a:r>
            <a:endParaRPr lang="fr-CA" sz="1500" b="1" dirty="0">
              <a:solidFill>
                <a:srgbClr val="C00000"/>
              </a:solidFill>
            </a:endParaRPr>
          </a:p>
        </p:txBody>
      </p:sp>
      <p:sp>
        <p:nvSpPr>
          <p:cNvPr id="55" name="ZoneTexte 10"/>
          <p:cNvSpPr txBox="1">
            <a:spLocks noChangeArrowheads="1"/>
          </p:cNvSpPr>
          <p:nvPr/>
        </p:nvSpPr>
        <p:spPr bwMode="auto">
          <a:xfrm>
            <a:off x="793053" y="2422833"/>
            <a:ext cx="81886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</a:rPr>
              <a:t>20 05</a:t>
            </a:r>
            <a:endParaRPr lang="fr-CA" sz="1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 animBg="1"/>
      <p:bldP spid="87" grpId="0" animBg="1"/>
      <p:bldP spid="5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539" y="4191449"/>
            <a:ext cx="8666922" cy="176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" name="Rectangle 72"/>
          <p:cNvSpPr/>
          <p:nvPr/>
        </p:nvSpPr>
        <p:spPr>
          <a:xfrm>
            <a:off x="6122968" y="5553589"/>
            <a:ext cx="32959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15</a:t>
            </a:r>
            <a:endParaRPr lang="fr-CA" sz="1000" dirty="0"/>
          </a:p>
        </p:txBody>
      </p:sp>
      <p:sp>
        <p:nvSpPr>
          <p:cNvPr id="71" name="ZoneTexte 10"/>
          <p:cNvSpPr txBox="1">
            <a:spLocks noChangeArrowheads="1"/>
          </p:cNvSpPr>
          <p:nvPr/>
        </p:nvSpPr>
        <p:spPr bwMode="auto">
          <a:xfrm>
            <a:off x="7289063" y="5298546"/>
            <a:ext cx="106753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0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    </a:t>
            </a:r>
            <a:endParaRPr lang="fr-CA" sz="10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80" name="ZoneTexte 79"/>
          <p:cNvSpPr txBox="1">
            <a:spLocks noChangeArrowheads="1"/>
          </p:cNvSpPr>
          <p:nvPr/>
        </p:nvSpPr>
        <p:spPr bwMode="auto">
          <a:xfrm>
            <a:off x="457200" y="1700213"/>
            <a:ext cx="822297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fr-CA" dirty="0" smtClean="0"/>
              <a:t>S’il y a eu un changement pour l’équipe de gauche avant le 8</a:t>
            </a:r>
            <a:r>
              <a:rPr lang="fr-CA" baseline="30000" dirty="0" smtClean="0"/>
              <a:t>e</a:t>
            </a:r>
            <a:r>
              <a:rPr lang="fr-CA" dirty="0" smtClean="0"/>
              <a:t> point qui n’est pas complété, on retranscrit le numéro du joueur à droite.</a:t>
            </a:r>
          </a:p>
          <a:p>
            <a:pPr marL="457200" indent="-457200">
              <a:buFont typeface="+mj-lt"/>
              <a:buAutoNum type="arabicPeriod"/>
            </a:pPr>
            <a:r>
              <a:rPr lang="fr-CA" dirty="0" smtClean="0"/>
              <a:t>Si le changement a débuté à gauche et se complète à droite, on doit inscrire le pointage sur la 2</a:t>
            </a:r>
            <a:r>
              <a:rPr lang="fr-CA" baseline="30000" dirty="0" smtClean="0"/>
              <a:t>e</a:t>
            </a:r>
            <a:r>
              <a:rPr lang="fr-CA" dirty="0" smtClean="0"/>
              <a:t> ligne et encercler le joueur à droite.</a:t>
            </a:r>
          </a:p>
          <a:p>
            <a:pPr marL="457200" indent="-457200">
              <a:buFont typeface="+mj-lt"/>
              <a:buAutoNum type="arabicPeriod"/>
            </a:pPr>
            <a:r>
              <a:rPr lang="fr-CA" dirty="0" smtClean="0"/>
              <a:t>Si l’équipe qui était à gauche avait demandé un TM avant le 8</a:t>
            </a:r>
            <a:r>
              <a:rPr lang="fr-CA" baseline="30000" dirty="0" smtClean="0"/>
              <a:t>e</a:t>
            </a:r>
            <a:r>
              <a:rPr lang="fr-CA" dirty="0" smtClean="0"/>
              <a:t> point et qu’elle en demande un autre après le changement de côté, il faut l’inscrire sur la deuxième ligne des TM.</a:t>
            </a:r>
          </a:p>
          <a:p>
            <a:pPr marL="457200" indent="-457200">
              <a:buFont typeface="+mj-lt"/>
              <a:buAutoNum type="arabicPeriod"/>
            </a:pPr>
            <a:r>
              <a:rPr lang="fr-CA" dirty="0" smtClean="0"/>
              <a:t>La fin de set se fait comme les autres sets.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9.4 - Set décisif (3</a:t>
            </a:r>
            <a:r>
              <a:rPr lang="fr-CA" baseline="30000" dirty="0" smtClean="0"/>
              <a:t>e</a:t>
            </a:r>
            <a:r>
              <a:rPr lang="fr-CA" dirty="0" smtClean="0"/>
              <a:t> ou 5</a:t>
            </a:r>
            <a:r>
              <a:rPr lang="fr-CA" baseline="30000" dirty="0" smtClean="0"/>
              <a:t>e</a:t>
            </a:r>
            <a:r>
              <a:rPr lang="fr-CA" dirty="0" smtClean="0"/>
              <a:t>)</a:t>
            </a:r>
            <a:endParaRPr lang="fr-CA" dirty="0"/>
          </a:p>
        </p:txBody>
      </p:sp>
      <p:sp>
        <p:nvSpPr>
          <p:cNvPr id="6" name="ZoneTexte 10"/>
          <p:cNvSpPr txBox="1">
            <a:spLocks noChangeArrowheads="1"/>
          </p:cNvSpPr>
          <p:nvPr/>
        </p:nvSpPr>
        <p:spPr bwMode="auto">
          <a:xfrm>
            <a:off x="3235568" y="4604204"/>
            <a:ext cx="271506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600" b="1" dirty="0" smtClean="0">
                <a:solidFill>
                  <a:srgbClr val="C00000"/>
                </a:solidFill>
              </a:rPr>
              <a:t>4    16   2    5    1   18</a:t>
            </a:r>
            <a:endParaRPr lang="fr-CA" sz="1600" b="1" dirty="0">
              <a:solidFill>
                <a:srgbClr val="C00000"/>
              </a:solidFill>
            </a:endParaRPr>
          </a:p>
        </p:txBody>
      </p:sp>
      <p:sp>
        <p:nvSpPr>
          <p:cNvPr id="9" name="ZoneTexte 10"/>
          <p:cNvSpPr txBox="1">
            <a:spLocks noChangeArrowheads="1"/>
          </p:cNvSpPr>
          <p:nvPr/>
        </p:nvSpPr>
        <p:spPr bwMode="auto">
          <a:xfrm>
            <a:off x="3616264" y="4183493"/>
            <a:ext cx="818862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500" b="1" dirty="0" smtClean="0">
                <a:solidFill>
                  <a:srgbClr val="C00000"/>
                </a:solidFill>
              </a:rPr>
              <a:t>U S A</a:t>
            </a:r>
            <a:endParaRPr lang="fr-CA" sz="1500" b="1" dirty="0">
              <a:solidFill>
                <a:srgbClr val="C00000"/>
              </a:solidFill>
            </a:endParaRPr>
          </a:p>
        </p:txBody>
      </p:sp>
      <p:sp>
        <p:nvSpPr>
          <p:cNvPr id="10" name="ZoneTexte 10"/>
          <p:cNvSpPr txBox="1">
            <a:spLocks noChangeArrowheads="1"/>
          </p:cNvSpPr>
          <p:nvPr/>
        </p:nvSpPr>
        <p:spPr bwMode="auto">
          <a:xfrm>
            <a:off x="1610735" y="4172517"/>
            <a:ext cx="818862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500" b="1" dirty="0" smtClean="0">
                <a:solidFill>
                  <a:srgbClr val="C00000"/>
                </a:solidFill>
              </a:rPr>
              <a:t>C A N</a:t>
            </a:r>
            <a:endParaRPr lang="fr-CA" sz="1500" b="1" dirty="0">
              <a:solidFill>
                <a:srgbClr val="C00000"/>
              </a:solidFill>
            </a:endParaRPr>
          </a:p>
        </p:txBody>
      </p:sp>
      <p:sp>
        <p:nvSpPr>
          <p:cNvPr id="11" name="ZoneTexte 10"/>
          <p:cNvSpPr txBox="1">
            <a:spLocks noChangeArrowheads="1"/>
          </p:cNvSpPr>
          <p:nvPr/>
        </p:nvSpPr>
        <p:spPr bwMode="auto">
          <a:xfrm>
            <a:off x="2428612" y="4135136"/>
            <a:ext cx="32527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</a:rPr>
              <a:t>X</a:t>
            </a:r>
            <a:endParaRPr lang="fr-CA" sz="1200" b="1" dirty="0">
              <a:solidFill>
                <a:srgbClr val="C00000"/>
              </a:solidFill>
            </a:endParaRPr>
          </a:p>
        </p:txBody>
      </p:sp>
      <p:sp>
        <p:nvSpPr>
          <p:cNvPr id="12" name="ZoneTexte 10"/>
          <p:cNvSpPr txBox="1">
            <a:spLocks noChangeArrowheads="1"/>
          </p:cNvSpPr>
          <p:nvPr/>
        </p:nvSpPr>
        <p:spPr bwMode="auto">
          <a:xfrm>
            <a:off x="3173404" y="4252331"/>
            <a:ext cx="21915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</a:rPr>
              <a:t>X</a:t>
            </a:r>
            <a:endParaRPr lang="fr-CA" sz="1200" b="1" dirty="0">
              <a:solidFill>
                <a:srgbClr val="C00000"/>
              </a:solidFill>
            </a:endParaRPr>
          </a:p>
        </p:txBody>
      </p:sp>
      <p:sp>
        <p:nvSpPr>
          <p:cNvPr id="13" name="ZoneTexte 10"/>
          <p:cNvSpPr txBox="1">
            <a:spLocks noChangeArrowheads="1"/>
          </p:cNvSpPr>
          <p:nvPr/>
        </p:nvSpPr>
        <p:spPr bwMode="auto">
          <a:xfrm>
            <a:off x="506945" y="4617456"/>
            <a:ext cx="271506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600" b="1" dirty="0" smtClean="0">
                <a:solidFill>
                  <a:srgbClr val="C00000"/>
                </a:solidFill>
              </a:rPr>
              <a:t>13   17   9    3    7    5</a:t>
            </a:r>
            <a:endParaRPr lang="fr-CA" sz="1600" b="1" dirty="0">
              <a:solidFill>
                <a:srgbClr val="C00000"/>
              </a:solidFill>
            </a:endParaRPr>
          </a:p>
        </p:txBody>
      </p:sp>
      <p:sp>
        <p:nvSpPr>
          <p:cNvPr id="14" name="ZoneTexte 10"/>
          <p:cNvSpPr txBox="1">
            <a:spLocks noChangeArrowheads="1"/>
          </p:cNvSpPr>
          <p:nvPr/>
        </p:nvSpPr>
        <p:spPr bwMode="auto">
          <a:xfrm>
            <a:off x="3351006" y="4162860"/>
            <a:ext cx="325486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500" b="1" dirty="0" smtClean="0">
                <a:solidFill>
                  <a:srgbClr val="C00000"/>
                </a:solidFill>
              </a:rPr>
              <a:t>A</a:t>
            </a:r>
            <a:endParaRPr lang="fr-CA" sz="1500" b="1" dirty="0">
              <a:solidFill>
                <a:srgbClr val="C00000"/>
              </a:solidFill>
            </a:endParaRPr>
          </a:p>
        </p:txBody>
      </p:sp>
      <p:sp>
        <p:nvSpPr>
          <p:cNvPr id="15" name="ZoneTexte 10"/>
          <p:cNvSpPr txBox="1">
            <a:spLocks noChangeArrowheads="1"/>
          </p:cNvSpPr>
          <p:nvPr/>
        </p:nvSpPr>
        <p:spPr bwMode="auto">
          <a:xfrm>
            <a:off x="2210626" y="4165134"/>
            <a:ext cx="325486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500" b="1" dirty="0" smtClean="0">
                <a:solidFill>
                  <a:srgbClr val="C00000"/>
                </a:solidFill>
              </a:rPr>
              <a:t>B</a:t>
            </a:r>
            <a:endParaRPr lang="fr-CA" sz="1500" b="1" dirty="0">
              <a:solidFill>
                <a:srgbClr val="C00000"/>
              </a:solidFill>
            </a:endParaRPr>
          </a:p>
        </p:txBody>
      </p:sp>
      <p:sp>
        <p:nvSpPr>
          <p:cNvPr id="16" name="ZoneTexte 10"/>
          <p:cNvSpPr txBox="1">
            <a:spLocks noChangeArrowheads="1"/>
          </p:cNvSpPr>
          <p:nvPr/>
        </p:nvSpPr>
        <p:spPr bwMode="auto">
          <a:xfrm>
            <a:off x="6590470" y="4185013"/>
            <a:ext cx="325486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500" b="1" dirty="0" smtClean="0">
                <a:solidFill>
                  <a:srgbClr val="C00000"/>
                </a:solidFill>
              </a:rPr>
              <a:t>B</a:t>
            </a:r>
            <a:endParaRPr lang="fr-CA" sz="1500" b="1" dirty="0">
              <a:solidFill>
                <a:srgbClr val="C00000"/>
              </a:solidFill>
            </a:endParaRPr>
          </a:p>
        </p:txBody>
      </p:sp>
      <p:sp>
        <p:nvSpPr>
          <p:cNvPr id="17" name="ZoneTexte 10"/>
          <p:cNvSpPr txBox="1">
            <a:spLocks noChangeArrowheads="1"/>
          </p:cNvSpPr>
          <p:nvPr/>
        </p:nvSpPr>
        <p:spPr bwMode="auto">
          <a:xfrm>
            <a:off x="6185502" y="4624081"/>
            <a:ext cx="271506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600" b="1" dirty="0" smtClean="0">
                <a:solidFill>
                  <a:srgbClr val="0070C0"/>
                </a:solidFill>
              </a:rPr>
              <a:t>13   17   9    3    7    5</a:t>
            </a:r>
            <a:endParaRPr lang="fr-CA" sz="1600" b="1" dirty="0">
              <a:solidFill>
                <a:srgbClr val="0070C0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819216" y="4439912"/>
            <a:ext cx="21993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21" name="Rectangle 20"/>
          <p:cNvSpPr/>
          <p:nvPr/>
        </p:nvSpPr>
        <p:spPr>
          <a:xfrm>
            <a:off x="2819216" y="4541512"/>
            <a:ext cx="21993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22" name="Rectangle 21"/>
          <p:cNvSpPr/>
          <p:nvPr/>
        </p:nvSpPr>
        <p:spPr>
          <a:xfrm>
            <a:off x="2819216" y="4643112"/>
            <a:ext cx="21993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23" name="Rectangle 22"/>
          <p:cNvSpPr/>
          <p:nvPr/>
        </p:nvSpPr>
        <p:spPr>
          <a:xfrm>
            <a:off x="2819216" y="4744712"/>
            <a:ext cx="21993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24" name="Rectangle 23"/>
          <p:cNvSpPr/>
          <p:nvPr/>
        </p:nvSpPr>
        <p:spPr>
          <a:xfrm>
            <a:off x="2819216" y="4846312"/>
            <a:ext cx="21993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25" name="Rectangle 24"/>
          <p:cNvSpPr/>
          <p:nvPr/>
        </p:nvSpPr>
        <p:spPr>
          <a:xfrm>
            <a:off x="2819216" y="4947912"/>
            <a:ext cx="21993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26" name="ZoneTexte 10"/>
          <p:cNvSpPr txBox="1">
            <a:spLocks noChangeArrowheads="1"/>
          </p:cNvSpPr>
          <p:nvPr/>
        </p:nvSpPr>
        <p:spPr bwMode="auto">
          <a:xfrm>
            <a:off x="3577066" y="5308900"/>
            <a:ext cx="178497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0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        </a:t>
            </a:r>
            <a:endParaRPr lang="fr-CA" sz="10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3537915" y="5375312"/>
            <a:ext cx="180218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2        5        8       10      11</a:t>
            </a:r>
            <a:endParaRPr lang="fr-CA" sz="1000" dirty="0"/>
          </a:p>
        </p:txBody>
      </p:sp>
      <p:sp>
        <p:nvSpPr>
          <p:cNvPr id="29" name="ZoneTexte 10"/>
          <p:cNvSpPr txBox="1">
            <a:spLocks noChangeArrowheads="1"/>
          </p:cNvSpPr>
          <p:nvPr/>
        </p:nvSpPr>
        <p:spPr bwMode="auto">
          <a:xfrm>
            <a:off x="3144293" y="5304581"/>
            <a:ext cx="322994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700" b="1" dirty="0" smtClean="0">
                <a:solidFill>
                  <a:srgbClr val="C00000"/>
                </a:solidFill>
              </a:rPr>
              <a:t>X</a:t>
            </a:r>
            <a:endParaRPr lang="fr-CA" sz="1700" b="1" dirty="0">
              <a:solidFill>
                <a:srgbClr val="C00000"/>
              </a:solidFill>
            </a:endParaRPr>
          </a:p>
        </p:txBody>
      </p:sp>
      <p:sp>
        <p:nvSpPr>
          <p:cNvPr id="35" name="ZoneTexte 10"/>
          <p:cNvSpPr txBox="1">
            <a:spLocks noChangeArrowheads="1"/>
          </p:cNvSpPr>
          <p:nvPr/>
        </p:nvSpPr>
        <p:spPr bwMode="auto">
          <a:xfrm>
            <a:off x="7993768" y="4177858"/>
            <a:ext cx="325486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500" b="1" dirty="0" smtClean="0">
                <a:solidFill>
                  <a:srgbClr val="C00000"/>
                </a:solidFill>
              </a:rPr>
              <a:t>6</a:t>
            </a:r>
            <a:endParaRPr lang="fr-CA" sz="1500" b="1" dirty="0">
              <a:solidFill>
                <a:srgbClr val="C00000"/>
              </a:solidFill>
            </a:endParaRPr>
          </a:p>
        </p:txBody>
      </p:sp>
      <p:sp>
        <p:nvSpPr>
          <p:cNvPr id="36" name="Rectangle à coins arrondis 35"/>
          <p:cNvSpPr/>
          <p:nvPr/>
        </p:nvSpPr>
        <p:spPr>
          <a:xfrm>
            <a:off x="7303394" y="3923578"/>
            <a:ext cx="266130" cy="271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fr-CA" sz="1600" b="1" dirty="0" smtClean="0">
                <a:latin typeface="Arial" pitchFamily="34" charset="0"/>
                <a:cs typeface="Arial" pitchFamily="34" charset="0"/>
              </a:rPr>
              <a:t>1</a:t>
            </a:r>
            <a:endParaRPr lang="fr-CA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54594" y="5375312"/>
            <a:ext cx="221875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 1         3        6</a:t>
            </a:r>
            <a:endParaRPr lang="fr-CA" sz="1000" dirty="0"/>
          </a:p>
        </p:txBody>
      </p:sp>
      <p:sp>
        <p:nvSpPr>
          <p:cNvPr id="18" name="ZoneTexte 10"/>
          <p:cNvSpPr txBox="1">
            <a:spLocks noChangeArrowheads="1"/>
          </p:cNvSpPr>
          <p:nvPr/>
        </p:nvSpPr>
        <p:spPr bwMode="auto">
          <a:xfrm>
            <a:off x="570210" y="5297165"/>
            <a:ext cx="209678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0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    </a:t>
            </a:r>
            <a:endParaRPr lang="fr-CA" sz="10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5314766" y="4414512"/>
            <a:ext cx="21993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40" name="Rectangle 39"/>
          <p:cNvSpPr/>
          <p:nvPr/>
        </p:nvSpPr>
        <p:spPr>
          <a:xfrm>
            <a:off x="5314766" y="4509762"/>
            <a:ext cx="21993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41" name="Rectangle 40"/>
          <p:cNvSpPr/>
          <p:nvPr/>
        </p:nvSpPr>
        <p:spPr>
          <a:xfrm>
            <a:off x="5314766" y="4605012"/>
            <a:ext cx="21993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42" name="Rectangle 41"/>
          <p:cNvSpPr/>
          <p:nvPr/>
        </p:nvSpPr>
        <p:spPr>
          <a:xfrm>
            <a:off x="5314766" y="4681212"/>
            <a:ext cx="21993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43" name="Rectangle 42"/>
          <p:cNvSpPr/>
          <p:nvPr/>
        </p:nvSpPr>
        <p:spPr>
          <a:xfrm>
            <a:off x="5314766" y="4770112"/>
            <a:ext cx="21993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63" name="ZoneTexte 10"/>
          <p:cNvSpPr txBox="1">
            <a:spLocks noChangeArrowheads="1"/>
          </p:cNvSpPr>
          <p:nvPr/>
        </p:nvSpPr>
        <p:spPr bwMode="auto">
          <a:xfrm>
            <a:off x="1234394" y="4792788"/>
            <a:ext cx="47165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600" b="1" dirty="0" smtClean="0">
                <a:solidFill>
                  <a:srgbClr val="C00000"/>
                </a:solidFill>
              </a:rPr>
              <a:t> 1</a:t>
            </a:r>
            <a:endParaRPr lang="fr-CA" sz="1600" b="1" dirty="0">
              <a:solidFill>
                <a:srgbClr val="C00000"/>
              </a:solidFill>
            </a:endParaRPr>
          </a:p>
        </p:txBody>
      </p:sp>
      <p:sp>
        <p:nvSpPr>
          <p:cNvPr id="64" name="ZoneTexte 10"/>
          <p:cNvSpPr txBox="1">
            <a:spLocks noChangeArrowheads="1"/>
          </p:cNvSpPr>
          <p:nvPr/>
        </p:nvSpPr>
        <p:spPr bwMode="auto">
          <a:xfrm>
            <a:off x="1129676" y="4986974"/>
            <a:ext cx="81886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</a:rPr>
              <a:t>  4  5</a:t>
            </a:r>
          </a:p>
        </p:txBody>
      </p:sp>
      <p:sp>
        <p:nvSpPr>
          <p:cNvPr id="66" name="ZoneTexte 10"/>
          <p:cNvSpPr txBox="1">
            <a:spLocks noChangeArrowheads="1"/>
          </p:cNvSpPr>
          <p:nvPr/>
        </p:nvSpPr>
        <p:spPr bwMode="auto">
          <a:xfrm>
            <a:off x="5280921" y="5362730"/>
            <a:ext cx="81886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</a:rPr>
              <a:t>  5  7</a:t>
            </a:r>
            <a:endParaRPr lang="fr-CA" sz="1200" b="1" dirty="0">
              <a:solidFill>
                <a:srgbClr val="C00000"/>
              </a:solidFill>
            </a:endParaRPr>
          </a:p>
        </p:txBody>
      </p:sp>
      <p:cxnSp>
        <p:nvCxnSpPr>
          <p:cNvPr id="81" name="Connecteur droit avec flèche 80"/>
          <p:cNvCxnSpPr>
            <a:stCxn id="87" idx="0"/>
          </p:cNvCxnSpPr>
          <p:nvPr/>
        </p:nvCxnSpPr>
        <p:spPr>
          <a:xfrm flipV="1">
            <a:off x="6819856" y="5426015"/>
            <a:ext cx="262431" cy="63053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Rectangle à coins arrondis 86"/>
          <p:cNvSpPr/>
          <p:nvPr/>
        </p:nvSpPr>
        <p:spPr>
          <a:xfrm>
            <a:off x="6686791" y="6056551"/>
            <a:ext cx="266130" cy="271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fr-CA" sz="1600" b="1" dirty="0" smtClean="0">
                <a:latin typeface="Arial" pitchFamily="34" charset="0"/>
                <a:cs typeface="Arial" pitchFamily="34" charset="0"/>
              </a:rPr>
              <a:t>2</a:t>
            </a:r>
            <a:endParaRPr lang="fr-CA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5321116" y="4852662"/>
            <a:ext cx="21993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50" name="Rectangle 49"/>
          <p:cNvSpPr/>
          <p:nvPr/>
        </p:nvSpPr>
        <p:spPr>
          <a:xfrm>
            <a:off x="5321116" y="4935212"/>
            <a:ext cx="21993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51" name="Rectangle à coins arrondis 50"/>
          <p:cNvSpPr/>
          <p:nvPr/>
        </p:nvSpPr>
        <p:spPr>
          <a:xfrm>
            <a:off x="7649949" y="6090808"/>
            <a:ext cx="266130" cy="2718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fr-CA" sz="1600" b="1" dirty="0" smtClean="0">
                <a:latin typeface="Arial" pitchFamily="34" charset="0"/>
                <a:cs typeface="Arial" pitchFamily="34" charset="0"/>
              </a:rPr>
              <a:t>3</a:t>
            </a:r>
            <a:endParaRPr lang="fr-CA" sz="16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2" name="Connecteur droit avec flèche 51"/>
          <p:cNvCxnSpPr>
            <a:stCxn id="51" idx="0"/>
            <a:endCxn id="92" idx="1"/>
          </p:cNvCxnSpPr>
          <p:nvPr/>
        </p:nvCxnSpPr>
        <p:spPr>
          <a:xfrm flipV="1">
            <a:off x="7783014" y="5668007"/>
            <a:ext cx="507620" cy="422801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Ellipse 47"/>
          <p:cNvSpPr/>
          <p:nvPr/>
        </p:nvSpPr>
        <p:spPr>
          <a:xfrm>
            <a:off x="6948550" y="4859108"/>
            <a:ext cx="304800" cy="23910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cxnSp>
        <p:nvCxnSpPr>
          <p:cNvPr id="55" name="Connecteur droit avec flèche 54"/>
          <p:cNvCxnSpPr>
            <a:stCxn id="36" idx="2"/>
          </p:cNvCxnSpPr>
          <p:nvPr/>
        </p:nvCxnSpPr>
        <p:spPr>
          <a:xfrm flipH="1">
            <a:off x="7237562" y="4195394"/>
            <a:ext cx="198897" cy="66990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Rectangle 69"/>
          <p:cNvSpPr/>
          <p:nvPr/>
        </p:nvSpPr>
        <p:spPr>
          <a:xfrm>
            <a:off x="7173446" y="5376693"/>
            <a:ext cx="112963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 9        11      13</a:t>
            </a:r>
            <a:endParaRPr lang="fr-CA" sz="1000" dirty="0"/>
          </a:p>
        </p:txBody>
      </p:sp>
      <p:sp>
        <p:nvSpPr>
          <p:cNvPr id="72" name="ZoneTexte 10"/>
          <p:cNvSpPr txBox="1">
            <a:spLocks noChangeArrowheads="1"/>
          </p:cNvSpPr>
          <p:nvPr/>
        </p:nvSpPr>
        <p:spPr bwMode="auto">
          <a:xfrm>
            <a:off x="6222500" y="5487179"/>
            <a:ext cx="25593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0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0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3135353" y="5550711"/>
            <a:ext cx="32959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13</a:t>
            </a:r>
            <a:endParaRPr lang="fr-CA" sz="1000" dirty="0"/>
          </a:p>
        </p:txBody>
      </p:sp>
      <p:sp>
        <p:nvSpPr>
          <p:cNvPr id="75" name="ZoneTexte 10"/>
          <p:cNvSpPr txBox="1">
            <a:spLocks noChangeArrowheads="1"/>
          </p:cNvSpPr>
          <p:nvPr/>
        </p:nvSpPr>
        <p:spPr bwMode="auto">
          <a:xfrm>
            <a:off x="3234887" y="5475675"/>
            <a:ext cx="25593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000" b="1" dirty="0" smtClean="0">
                <a:solidFill>
                  <a:srgbClr val="C00000"/>
                </a:solidFill>
                <a:latin typeface="Wingdings" pitchFamily="2" charset="2"/>
                <a:sym typeface="Wingdings"/>
              </a:rPr>
              <a:t></a:t>
            </a:r>
            <a:endParaRPr lang="fr-CA" sz="1000" b="1" dirty="0">
              <a:solidFill>
                <a:srgbClr val="C00000"/>
              </a:solidFill>
              <a:latin typeface="Wingdings" pitchFamily="2" charset="2"/>
            </a:endParaRPr>
          </a:p>
        </p:txBody>
      </p:sp>
      <p:sp>
        <p:nvSpPr>
          <p:cNvPr id="76" name="ZoneTexte 10"/>
          <p:cNvSpPr txBox="1">
            <a:spLocks noChangeArrowheads="1"/>
          </p:cNvSpPr>
          <p:nvPr/>
        </p:nvSpPr>
        <p:spPr bwMode="auto">
          <a:xfrm>
            <a:off x="6916324" y="4789914"/>
            <a:ext cx="47165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600" b="1" dirty="0" smtClean="0">
                <a:solidFill>
                  <a:srgbClr val="0070C0"/>
                </a:solidFill>
              </a:rPr>
              <a:t> 1</a:t>
            </a:r>
            <a:endParaRPr lang="fr-CA" sz="1600" b="1" dirty="0">
              <a:solidFill>
                <a:srgbClr val="0070C0"/>
              </a:solidFill>
            </a:endParaRPr>
          </a:p>
        </p:txBody>
      </p:sp>
      <p:sp>
        <p:nvSpPr>
          <p:cNvPr id="82" name="ZoneTexte 10"/>
          <p:cNvSpPr txBox="1">
            <a:spLocks noChangeArrowheads="1"/>
          </p:cNvSpPr>
          <p:nvPr/>
        </p:nvSpPr>
        <p:spPr bwMode="auto">
          <a:xfrm>
            <a:off x="6802982" y="5165252"/>
            <a:ext cx="81886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</a:rPr>
              <a:t> 11 </a:t>
            </a:r>
            <a:r>
              <a:rPr lang="fr-CA" sz="1200" b="1" dirty="0" err="1" smtClean="0">
                <a:solidFill>
                  <a:srgbClr val="C00000"/>
                </a:solidFill>
              </a:rPr>
              <a:t>11</a:t>
            </a:r>
            <a:endParaRPr lang="fr-CA" sz="1200" b="1" dirty="0" smtClean="0">
              <a:solidFill>
                <a:srgbClr val="C00000"/>
              </a:solidFill>
            </a:endParaRPr>
          </a:p>
        </p:txBody>
      </p:sp>
      <p:cxnSp>
        <p:nvCxnSpPr>
          <p:cNvPr id="88" name="Connecteur droit avec flèche 87"/>
          <p:cNvCxnSpPr>
            <a:stCxn id="87" idx="0"/>
          </p:cNvCxnSpPr>
          <p:nvPr/>
        </p:nvCxnSpPr>
        <p:spPr>
          <a:xfrm flipV="1">
            <a:off x="6819856" y="5072332"/>
            <a:ext cx="72650" cy="98421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ZoneTexte 10"/>
          <p:cNvSpPr txBox="1">
            <a:spLocks noChangeArrowheads="1"/>
          </p:cNvSpPr>
          <p:nvPr/>
        </p:nvSpPr>
        <p:spPr bwMode="auto">
          <a:xfrm>
            <a:off x="2621112" y="5351228"/>
            <a:ext cx="81886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</a:rPr>
              <a:t>  3  5</a:t>
            </a:r>
            <a:endParaRPr lang="fr-CA" sz="1200" b="1" dirty="0">
              <a:solidFill>
                <a:srgbClr val="C00000"/>
              </a:solidFill>
            </a:endParaRPr>
          </a:p>
        </p:txBody>
      </p:sp>
      <p:sp>
        <p:nvSpPr>
          <p:cNvPr id="92" name="ZoneTexte 10"/>
          <p:cNvSpPr txBox="1">
            <a:spLocks noChangeArrowheads="1"/>
          </p:cNvSpPr>
          <p:nvPr/>
        </p:nvSpPr>
        <p:spPr bwMode="auto">
          <a:xfrm>
            <a:off x="8290634" y="5529507"/>
            <a:ext cx="81886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</a:rPr>
              <a:t>13  </a:t>
            </a:r>
            <a:r>
              <a:rPr lang="fr-CA" sz="1200" b="1" dirty="0" err="1" smtClean="0">
                <a:solidFill>
                  <a:srgbClr val="C00000"/>
                </a:solidFill>
              </a:rPr>
              <a:t>13</a:t>
            </a:r>
            <a:endParaRPr lang="fr-CA" sz="1200" b="1" dirty="0">
              <a:solidFill>
                <a:srgbClr val="C00000"/>
              </a:solidFill>
            </a:endParaRPr>
          </a:p>
        </p:txBody>
      </p:sp>
      <p:sp>
        <p:nvSpPr>
          <p:cNvPr id="94" name="ZoneTexte 10"/>
          <p:cNvSpPr txBox="1">
            <a:spLocks noChangeArrowheads="1"/>
          </p:cNvSpPr>
          <p:nvPr/>
        </p:nvSpPr>
        <p:spPr bwMode="auto">
          <a:xfrm>
            <a:off x="5601076" y="5660625"/>
            <a:ext cx="441910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500" b="1" dirty="0" smtClean="0">
                <a:solidFill>
                  <a:srgbClr val="C00000"/>
                </a:solidFill>
              </a:rPr>
              <a:t>9</a:t>
            </a:r>
            <a:endParaRPr lang="fr-CA" sz="1500" b="1" dirty="0">
              <a:solidFill>
                <a:srgbClr val="C00000"/>
              </a:solidFill>
            </a:endParaRPr>
          </a:p>
        </p:txBody>
      </p:sp>
      <p:sp>
        <p:nvSpPr>
          <p:cNvPr id="95" name="ZoneTexte 10"/>
          <p:cNvSpPr txBox="1">
            <a:spLocks noChangeArrowheads="1"/>
          </p:cNvSpPr>
          <p:nvPr/>
        </p:nvSpPr>
        <p:spPr bwMode="auto">
          <a:xfrm>
            <a:off x="8536438" y="5667251"/>
            <a:ext cx="441910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500" b="1" dirty="0" smtClean="0">
                <a:solidFill>
                  <a:srgbClr val="0070C0"/>
                </a:solidFill>
              </a:rPr>
              <a:t>18</a:t>
            </a:r>
            <a:endParaRPr lang="fr-CA" sz="1500" b="1" dirty="0">
              <a:solidFill>
                <a:srgbClr val="0070C0"/>
              </a:solidFill>
            </a:endParaRPr>
          </a:p>
        </p:txBody>
      </p:sp>
      <p:sp>
        <p:nvSpPr>
          <p:cNvPr id="96" name="ZoneTexte 10"/>
          <p:cNvSpPr txBox="1">
            <a:spLocks noChangeArrowheads="1"/>
          </p:cNvSpPr>
          <p:nvPr/>
        </p:nvSpPr>
        <p:spPr bwMode="auto">
          <a:xfrm>
            <a:off x="2844629" y="5660624"/>
            <a:ext cx="441910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500" b="1" dirty="0" smtClean="0">
                <a:solidFill>
                  <a:srgbClr val="C00000"/>
                </a:solidFill>
              </a:rPr>
              <a:t>18</a:t>
            </a:r>
            <a:endParaRPr lang="fr-CA" sz="1500" b="1" dirty="0">
              <a:solidFill>
                <a:srgbClr val="C00000"/>
              </a:solidFill>
            </a:endParaRPr>
          </a:p>
        </p:txBody>
      </p:sp>
      <p:sp>
        <p:nvSpPr>
          <p:cNvPr id="58" name="Ellipse 57"/>
          <p:cNvSpPr/>
          <p:nvPr/>
        </p:nvSpPr>
        <p:spPr>
          <a:xfrm>
            <a:off x="6160046" y="5541594"/>
            <a:ext cx="304800" cy="239103"/>
          </a:xfrm>
          <a:prstGeom prst="ellipse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59" name="Ellipse 58"/>
          <p:cNvSpPr/>
          <p:nvPr/>
        </p:nvSpPr>
        <p:spPr>
          <a:xfrm>
            <a:off x="3171681" y="5548219"/>
            <a:ext cx="304800" cy="239103"/>
          </a:xfrm>
          <a:prstGeom prst="ellipse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65" name="Rectangle 64"/>
          <p:cNvSpPr/>
          <p:nvPr/>
        </p:nvSpPr>
        <p:spPr>
          <a:xfrm>
            <a:off x="5321116" y="5019032"/>
            <a:ext cx="21993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67" name="Rectangle 66"/>
          <p:cNvSpPr/>
          <p:nvPr/>
        </p:nvSpPr>
        <p:spPr>
          <a:xfrm>
            <a:off x="5321116" y="5102852"/>
            <a:ext cx="21993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68" name="Rectangle 67"/>
          <p:cNvSpPr/>
          <p:nvPr/>
        </p:nvSpPr>
        <p:spPr>
          <a:xfrm>
            <a:off x="5321116" y="5186672"/>
            <a:ext cx="21993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69" name="Rectangle 68"/>
          <p:cNvSpPr/>
          <p:nvPr/>
        </p:nvSpPr>
        <p:spPr>
          <a:xfrm>
            <a:off x="5496376" y="4409432"/>
            <a:ext cx="21993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77" name="Rectangle 76"/>
          <p:cNvSpPr/>
          <p:nvPr/>
        </p:nvSpPr>
        <p:spPr>
          <a:xfrm>
            <a:off x="5496376" y="4485632"/>
            <a:ext cx="21993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78" name="Rectangle 77"/>
          <p:cNvSpPr/>
          <p:nvPr/>
        </p:nvSpPr>
        <p:spPr>
          <a:xfrm>
            <a:off x="5496376" y="4584692"/>
            <a:ext cx="21993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79" name="Rectangle 78"/>
          <p:cNvSpPr/>
          <p:nvPr/>
        </p:nvSpPr>
        <p:spPr>
          <a:xfrm>
            <a:off x="8315776" y="4935212"/>
            <a:ext cx="21993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83" name="Rectangle 82"/>
          <p:cNvSpPr/>
          <p:nvPr/>
        </p:nvSpPr>
        <p:spPr>
          <a:xfrm>
            <a:off x="8315776" y="5019032"/>
            <a:ext cx="21993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84" name="Rectangle 83"/>
          <p:cNvSpPr/>
          <p:nvPr/>
        </p:nvSpPr>
        <p:spPr>
          <a:xfrm>
            <a:off x="8315776" y="5102852"/>
            <a:ext cx="21993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85" name="Rectangle 84"/>
          <p:cNvSpPr/>
          <p:nvPr/>
        </p:nvSpPr>
        <p:spPr>
          <a:xfrm>
            <a:off x="8315776" y="5186672"/>
            <a:ext cx="21993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86" name="Rectangle 85"/>
          <p:cNvSpPr/>
          <p:nvPr/>
        </p:nvSpPr>
        <p:spPr>
          <a:xfrm>
            <a:off x="8491036" y="4411980"/>
            <a:ext cx="21993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89" name="Rectangle 88"/>
          <p:cNvSpPr/>
          <p:nvPr/>
        </p:nvSpPr>
        <p:spPr>
          <a:xfrm>
            <a:off x="8491036" y="4498348"/>
            <a:ext cx="21993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90" name="Rectangle 89"/>
          <p:cNvSpPr/>
          <p:nvPr/>
        </p:nvSpPr>
        <p:spPr>
          <a:xfrm>
            <a:off x="8491036" y="4584716"/>
            <a:ext cx="21993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93" name="Rectangle 92"/>
          <p:cNvSpPr/>
          <p:nvPr/>
        </p:nvSpPr>
        <p:spPr>
          <a:xfrm>
            <a:off x="8491036" y="4671084"/>
            <a:ext cx="21993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/</a:t>
            </a:r>
          </a:p>
        </p:txBody>
      </p:sp>
      <p:sp>
        <p:nvSpPr>
          <p:cNvPr id="97" name="Rectangle 96"/>
          <p:cNvSpPr/>
          <p:nvPr/>
        </p:nvSpPr>
        <p:spPr>
          <a:xfrm>
            <a:off x="8491036" y="4757452"/>
            <a:ext cx="21993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CA" sz="1000" b="1" dirty="0" smtClean="0">
                <a:solidFill>
                  <a:srgbClr val="FF0000"/>
                </a:solidFill>
              </a:rPr>
              <a:t>/</a:t>
            </a:r>
          </a:p>
        </p:txBody>
      </p:sp>
      <p:grpSp>
        <p:nvGrpSpPr>
          <p:cNvPr id="98" name="Groupe 184"/>
          <p:cNvGrpSpPr/>
          <p:nvPr/>
        </p:nvGrpSpPr>
        <p:grpSpPr>
          <a:xfrm>
            <a:off x="5707381" y="4487185"/>
            <a:ext cx="152399" cy="907775"/>
            <a:chOff x="5229307" y="3949147"/>
            <a:chExt cx="157702" cy="1334495"/>
          </a:xfrm>
        </p:grpSpPr>
        <p:cxnSp>
          <p:nvCxnSpPr>
            <p:cNvPr id="99" name="Connecteur droit 98"/>
            <p:cNvCxnSpPr/>
            <p:nvPr/>
          </p:nvCxnSpPr>
          <p:spPr>
            <a:xfrm flipH="1" flipV="1">
              <a:off x="5229307" y="3949147"/>
              <a:ext cx="157702" cy="1334495"/>
            </a:xfrm>
            <a:prstGeom prst="line">
              <a:avLst/>
            </a:prstGeom>
            <a:ln w="2857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Connecteur droit 99"/>
            <p:cNvCxnSpPr/>
            <p:nvPr/>
          </p:nvCxnSpPr>
          <p:spPr>
            <a:xfrm flipV="1">
              <a:off x="5253161" y="3949152"/>
              <a:ext cx="123247" cy="1323889"/>
            </a:xfrm>
            <a:prstGeom prst="line">
              <a:avLst/>
            </a:prstGeom>
            <a:ln w="2857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1" name="Groupe 184"/>
          <p:cNvGrpSpPr/>
          <p:nvPr/>
        </p:nvGrpSpPr>
        <p:grpSpPr>
          <a:xfrm>
            <a:off x="8709661" y="4487185"/>
            <a:ext cx="152399" cy="907775"/>
            <a:chOff x="5229307" y="3949147"/>
            <a:chExt cx="157702" cy="1334495"/>
          </a:xfrm>
        </p:grpSpPr>
        <p:cxnSp>
          <p:nvCxnSpPr>
            <p:cNvPr id="102" name="Connecteur droit 101"/>
            <p:cNvCxnSpPr/>
            <p:nvPr/>
          </p:nvCxnSpPr>
          <p:spPr>
            <a:xfrm flipH="1" flipV="1">
              <a:off x="5229307" y="3949147"/>
              <a:ext cx="157702" cy="1334495"/>
            </a:xfrm>
            <a:prstGeom prst="line">
              <a:avLst/>
            </a:prstGeom>
            <a:ln w="2857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Connecteur droit 102"/>
            <p:cNvCxnSpPr/>
            <p:nvPr/>
          </p:nvCxnSpPr>
          <p:spPr>
            <a:xfrm flipV="1">
              <a:off x="5253161" y="3949152"/>
              <a:ext cx="123247" cy="1323889"/>
            </a:xfrm>
            <a:prstGeom prst="line">
              <a:avLst/>
            </a:prstGeom>
            <a:ln w="2857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8" name="Connecteur droit 107"/>
          <p:cNvCxnSpPr>
            <a:stCxn id="77" idx="2"/>
            <a:endCxn id="77" idx="2"/>
          </p:cNvCxnSpPr>
          <p:nvPr/>
        </p:nvCxnSpPr>
        <p:spPr>
          <a:xfrm>
            <a:off x="5606342" y="4731853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6" name="Groupe 115"/>
          <p:cNvGrpSpPr/>
          <p:nvPr/>
        </p:nvGrpSpPr>
        <p:grpSpPr>
          <a:xfrm>
            <a:off x="5528685" y="4749065"/>
            <a:ext cx="161210" cy="639551"/>
            <a:chOff x="5391260" y="6038435"/>
            <a:chExt cx="168359" cy="656315"/>
          </a:xfrm>
        </p:grpSpPr>
        <p:cxnSp>
          <p:nvCxnSpPr>
            <p:cNvPr id="61" name="Connecteur droit 60"/>
            <p:cNvCxnSpPr/>
            <p:nvPr/>
          </p:nvCxnSpPr>
          <p:spPr>
            <a:xfrm flipH="1" flipV="1">
              <a:off x="5391979" y="6038435"/>
              <a:ext cx="167640" cy="656315"/>
            </a:xfrm>
            <a:prstGeom prst="line">
              <a:avLst/>
            </a:prstGeom>
            <a:ln w="2857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/>
            <p:cNvCxnSpPr/>
            <p:nvPr/>
          </p:nvCxnSpPr>
          <p:spPr>
            <a:xfrm flipV="1">
              <a:off x="5417336" y="6038437"/>
              <a:ext cx="131014" cy="651099"/>
            </a:xfrm>
            <a:prstGeom prst="line">
              <a:avLst/>
            </a:prstGeom>
            <a:ln w="2857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Connecteur droit 110"/>
            <p:cNvCxnSpPr/>
            <p:nvPr/>
          </p:nvCxnSpPr>
          <p:spPr>
            <a:xfrm flipH="1">
              <a:off x="5391260" y="6051551"/>
              <a:ext cx="152290" cy="403"/>
            </a:xfrm>
            <a:prstGeom prst="line">
              <a:avLst/>
            </a:prstGeom>
            <a:ln w="2857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7" name="Groupe 116"/>
          <p:cNvGrpSpPr/>
          <p:nvPr/>
        </p:nvGrpSpPr>
        <p:grpSpPr>
          <a:xfrm>
            <a:off x="8523400" y="4907589"/>
            <a:ext cx="144350" cy="477212"/>
            <a:chOff x="5391260" y="6038435"/>
            <a:chExt cx="168359" cy="656315"/>
          </a:xfrm>
        </p:grpSpPr>
        <p:cxnSp>
          <p:nvCxnSpPr>
            <p:cNvPr id="118" name="Connecteur droit 117"/>
            <p:cNvCxnSpPr/>
            <p:nvPr/>
          </p:nvCxnSpPr>
          <p:spPr>
            <a:xfrm flipH="1" flipV="1">
              <a:off x="5391979" y="6038435"/>
              <a:ext cx="167640" cy="656315"/>
            </a:xfrm>
            <a:prstGeom prst="line">
              <a:avLst/>
            </a:prstGeom>
            <a:ln w="2857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Connecteur droit 118"/>
            <p:cNvCxnSpPr/>
            <p:nvPr/>
          </p:nvCxnSpPr>
          <p:spPr>
            <a:xfrm flipV="1">
              <a:off x="5417336" y="6038437"/>
              <a:ext cx="131014" cy="651099"/>
            </a:xfrm>
            <a:prstGeom prst="line">
              <a:avLst/>
            </a:prstGeom>
            <a:ln w="2857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Connecteur droit 119"/>
            <p:cNvCxnSpPr/>
            <p:nvPr/>
          </p:nvCxnSpPr>
          <p:spPr>
            <a:xfrm flipH="1">
              <a:off x="5391260" y="6051551"/>
              <a:ext cx="152290" cy="403"/>
            </a:xfrm>
            <a:prstGeom prst="line">
              <a:avLst/>
            </a:prstGeom>
            <a:ln w="28575">
              <a:solidFill>
                <a:srgbClr val="0070C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1" name="ZoneTexte 10"/>
          <p:cNvSpPr txBox="1">
            <a:spLocks noChangeArrowheads="1"/>
          </p:cNvSpPr>
          <p:nvPr/>
        </p:nvSpPr>
        <p:spPr bwMode="auto">
          <a:xfrm>
            <a:off x="793054" y="4185372"/>
            <a:ext cx="81886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</a:rPr>
              <a:t>20 02</a:t>
            </a:r>
            <a:endParaRPr lang="fr-CA" sz="1200" b="1" dirty="0">
              <a:solidFill>
                <a:srgbClr val="C00000"/>
              </a:solidFill>
            </a:endParaRPr>
          </a:p>
        </p:txBody>
      </p:sp>
      <p:sp>
        <p:nvSpPr>
          <p:cNvPr id="122" name="ZoneTexte 10"/>
          <p:cNvSpPr txBox="1">
            <a:spLocks noChangeArrowheads="1"/>
          </p:cNvSpPr>
          <p:nvPr/>
        </p:nvSpPr>
        <p:spPr bwMode="auto">
          <a:xfrm>
            <a:off x="4854844" y="4191998"/>
            <a:ext cx="81886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</a:rPr>
              <a:t>20 22</a:t>
            </a:r>
            <a:endParaRPr lang="fr-CA" sz="1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9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900" decel="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000"/>
                            </p:stCondLst>
                            <p:childTnLst>
                              <p:par>
                                <p:cTn id="10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900" decel="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900" decel="100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900" decel="100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0"/>
                            </p:stCondLst>
                            <p:childTnLst>
                              <p:par>
                                <p:cTn id="1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900" decel="100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900" decel="100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87" grpId="0" animBg="1"/>
      <p:bldP spid="51" grpId="0" animBg="1"/>
      <p:bldP spid="48" grpId="0" animBg="1"/>
      <p:bldP spid="76" grpId="0"/>
      <p:bldP spid="82" grpId="0"/>
      <p:bldP spid="92" grpId="0"/>
      <p:bldP spid="58" grpId="0" animBg="1"/>
      <p:bldP spid="59" grpId="0" animBg="1"/>
      <p:bldP spid="12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10.1 - Fin de match</a:t>
            </a:r>
            <a:endParaRPr lang="fr-C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4901" y="3588441"/>
            <a:ext cx="3234565" cy="2423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ZoneTexte 23"/>
          <p:cNvSpPr txBox="1">
            <a:spLocks noChangeArrowheads="1"/>
          </p:cNvSpPr>
          <p:nvPr/>
        </p:nvSpPr>
        <p:spPr bwMode="auto">
          <a:xfrm>
            <a:off x="457200" y="1700213"/>
            <a:ext cx="822297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fr-CA" dirty="0" smtClean="0"/>
              <a:t>À chaque set, on doit inscrire les informations :</a:t>
            </a:r>
          </a:p>
          <a:p>
            <a:pPr marL="1371600" lvl="2" indent="-457200"/>
            <a:r>
              <a:rPr lang="fr-CA" dirty="0" smtClean="0"/>
              <a:t>T =&gt; Temps mort (on indique le nombre)</a:t>
            </a:r>
          </a:p>
          <a:p>
            <a:pPr marL="1371600" lvl="2" indent="-457200"/>
            <a:r>
              <a:rPr lang="fr-CA" dirty="0" smtClean="0"/>
              <a:t>S =&gt; Remplacement ou substitution (on indique le nombre)</a:t>
            </a:r>
          </a:p>
          <a:p>
            <a:pPr marL="1371600" lvl="2" indent="-457200"/>
            <a:r>
              <a:rPr lang="fr-CA" dirty="0" smtClean="0"/>
              <a:t>V =&gt; Victoire (on indique 1 ou 0)</a:t>
            </a:r>
          </a:p>
          <a:p>
            <a:pPr marL="1371600" lvl="2" indent="-457200"/>
            <a:r>
              <a:rPr lang="fr-CA" dirty="0" smtClean="0"/>
              <a:t>P =&gt; Points (on indique le nombre)</a:t>
            </a:r>
          </a:p>
          <a:p>
            <a:pPr marL="1371600" lvl="2" indent="-457200"/>
            <a:r>
              <a:rPr lang="fr-CA" dirty="0" smtClean="0"/>
              <a:t>Durée =&gt; on indique en minutes, la durée du set</a:t>
            </a:r>
          </a:p>
        </p:txBody>
      </p:sp>
      <p:sp>
        <p:nvSpPr>
          <p:cNvPr id="8" name="ZoneTexte 7"/>
          <p:cNvSpPr txBox="1">
            <a:spLocks noChangeArrowheads="1"/>
          </p:cNvSpPr>
          <p:nvPr/>
        </p:nvSpPr>
        <p:spPr bwMode="auto">
          <a:xfrm>
            <a:off x="457200" y="6186074"/>
            <a:ext cx="822297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/>
            <a:r>
              <a:rPr lang="fr-CA" sz="1600" b="1" i="1" dirty="0" smtClean="0"/>
              <a:t>* Note : on ne laisse aucune boîte vide pour chaque set joué.</a:t>
            </a:r>
          </a:p>
        </p:txBody>
      </p:sp>
      <p:sp>
        <p:nvSpPr>
          <p:cNvPr id="9" name="ZoneTexte 10"/>
          <p:cNvSpPr txBox="1">
            <a:spLocks noChangeArrowheads="1"/>
          </p:cNvSpPr>
          <p:nvPr/>
        </p:nvSpPr>
        <p:spPr bwMode="auto">
          <a:xfrm>
            <a:off x="2933062" y="4193386"/>
            <a:ext cx="327125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600" b="1" dirty="0" smtClean="0">
                <a:solidFill>
                  <a:srgbClr val="C00000"/>
                </a:solidFill>
              </a:rPr>
              <a:t>1   2  0   19        23     25   1   0  0</a:t>
            </a:r>
            <a:endParaRPr lang="fr-CA" sz="1600" b="1" dirty="0">
              <a:solidFill>
                <a:srgbClr val="C00000"/>
              </a:solidFill>
            </a:endParaRPr>
          </a:p>
        </p:txBody>
      </p:sp>
      <p:sp>
        <p:nvSpPr>
          <p:cNvPr id="11" name="ZoneTexte 10"/>
          <p:cNvSpPr txBox="1">
            <a:spLocks noChangeArrowheads="1"/>
          </p:cNvSpPr>
          <p:nvPr/>
        </p:nvSpPr>
        <p:spPr bwMode="auto">
          <a:xfrm>
            <a:off x="3419061" y="3762690"/>
            <a:ext cx="248376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600" b="1" dirty="0" smtClean="0">
                <a:solidFill>
                  <a:srgbClr val="C00000"/>
                </a:solidFill>
              </a:rPr>
              <a:t>USA                     CAN</a:t>
            </a:r>
            <a:endParaRPr lang="fr-CA" sz="1600" b="1" dirty="0">
              <a:solidFill>
                <a:srgbClr val="C00000"/>
              </a:solidFill>
            </a:endParaRPr>
          </a:p>
        </p:txBody>
      </p:sp>
      <p:sp>
        <p:nvSpPr>
          <p:cNvPr id="12" name="ZoneTexte 10"/>
          <p:cNvSpPr txBox="1">
            <a:spLocks noChangeArrowheads="1"/>
          </p:cNvSpPr>
          <p:nvPr/>
        </p:nvSpPr>
        <p:spPr bwMode="auto">
          <a:xfrm>
            <a:off x="2933062" y="4385542"/>
            <a:ext cx="327125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600" b="1" dirty="0" smtClean="0">
                <a:solidFill>
                  <a:srgbClr val="C00000"/>
                </a:solidFill>
              </a:rPr>
              <a:t>1   2  1   25        33     23   0   4  2</a:t>
            </a:r>
            <a:endParaRPr lang="fr-CA" sz="1600" b="1" dirty="0">
              <a:solidFill>
                <a:srgbClr val="C00000"/>
              </a:solidFill>
            </a:endParaRPr>
          </a:p>
        </p:txBody>
      </p:sp>
      <p:sp>
        <p:nvSpPr>
          <p:cNvPr id="13" name="ZoneTexte 10"/>
          <p:cNvSpPr txBox="1">
            <a:spLocks noChangeArrowheads="1"/>
          </p:cNvSpPr>
          <p:nvPr/>
        </p:nvSpPr>
        <p:spPr bwMode="auto">
          <a:xfrm>
            <a:off x="2933062" y="4564446"/>
            <a:ext cx="327125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600" b="1" dirty="0" smtClean="0">
                <a:solidFill>
                  <a:srgbClr val="C00000"/>
                </a:solidFill>
              </a:rPr>
              <a:t>1   0  0   13        20     15   1   2  2</a:t>
            </a:r>
            <a:endParaRPr lang="fr-CA" sz="1600" b="1" dirty="0">
              <a:solidFill>
                <a:srgbClr val="C00000"/>
              </a:solidFill>
            </a:endParaRPr>
          </a:p>
        </p:txBody>
      </p:sp>
      <p:cxnSp>
        <p:nvCxnSpPr>
          <p:cNvPr id="16" name="Connecteur droit avec flèche 15"/>
          <p:cNvCxnSpPr/>
          <p:nvPr/>
        </p:nvCxnSpPr>
        <p:spPr>
          <a:xfrm>
            <a:off x="2115403" y="4517409"/>
            <a:ext cx="682388" cy="218364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avec flèche 18"/>
          <p:cNvCxnSpPr/>
          <p:nvPr/>
        </p:nvCxnSpPr>
        <p:spPr>
          <a:xfrm flipH="1">
            <a:off x="6155141" y="4490113"/>
            <a:ext cx="832513" cy="27297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avec flèche 21"/>
          <p:cNvCxnSpPr/>
          <p:nvPr/>
        </p:nvCxnSpPr>
        <p:spPr>
          <a:xfrm>
            <a:off x="2074460" y="4026090"/>
            <a:ext cx="736979" cy="259307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eur droit avec flèche 25"/>
          <p:cNvCxnSpPr/>
          <p:nvPr/>
        </p:nvCxnSpPr>
        <p:spPr>
          <a:xfrm flipH="1">
            <a:off x="6168788" y="4080681"/>
            <a:ext cx="832513" cy="259307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"/>
                            </p:stCondLst>
                            <p:childTnLst>
                              <p:par>
                                <p:cTn id="7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500"/>
                            </p:stCondLst>
                            <p:childTnLst>
                              <p:par>
                                <p:cTn id="7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39066" y="3359356"/>
            <a:ext cx="3217035" cy="243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10.2 - Fin de match</a:t>
            </a:r>
            <a:endParaRPr lang="fr-CA" dirty="0"/>
          </a:p>
        </p:txBody>
      </p:sp>
      <p:sp>
        <p:nvSpPr>
          <p:cNvPr id="24" name="ZoneTexte 23"/>
          <p:cNvSpPr txBox="1">
            <a:spLocks noChangeArrowheads="1"/>
          </p:cNvSpPr>
          <p:nvPr/>
        </p:nvSpPr>
        <p:spPr bwMode="auto">
          <a:xfrm>
            <a:off x="457200" y="1700213"/>
            <a:ext cx="8222974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fr-CA" dirty="0" smtClean="0"/>
              <a:t>Compiler les totaux de chaque colonne</a:t>
            </a:r>
          </a:p>
          <a:p>
            <a:pPr marL="457200" indent="-457200">
              <a:buFont typeface="+mj-lt"/>
              <a:buAutoNum type="arabicPeriod"/>
            </a:pPr>
            <a:r>
              <a:rPr lang="fr-CA" dirty="0" smtClean="0"/>
              <a:t>Inscrire l’heure du début et l’heure de la fin et inscrire la durée totale</a:t>
            </a:r>
          </a:p>
          <a:p>
            <a:pPr marL="457200" indent="-457200">
              <a:buFont typeface="+mj-lt"/>
              <a:buAutoNum type="arabicPeriod"/>
            </a:pPr>
            <a:r>
              <a:rPr lang="fr-CA" dirty="0" smtClean="0"/>
              <a:t>Inscrire le vainqueur et combien de set à combien</a:t>
            </a:r>
            <a:br>
              <a:rPr lang="fr-CA" dirty="0" smtClean="0"/>
            </a:br>
            <a:r>
              <a:rPr lang="fr-CA" dirty="0" smtClean="0"/>
              <a:t>- dans le cas d’un 2 de 3 (2:0 ou 2:1)</a:t>
            </a:r>
            <a:br>
              <a:rPr lang="fr-CA" dirty="0" smtClean="0"/>
            </a:br>
            <a:r>
              <a:rPr lang="fr-CA" dirty="0" smtClean="0"/>
              <a:t>- dans le cas d’un 3 de 5 (3:0, 3:1 ou 3:2)</a:t>
            </a:r>
          </a:p>
        </p:txBody>
      </p:sp>
      <p:sp>
        <p:nvSpPr>
          <p:cNvPr id="26" name="Text Box 36"/>
          <p:cNvSpPr txBox="1">
            <a:spLocks noChangeArrowheads="1"/>
          </p:cNvSpPr>
          <p:nvPr/>
        </p:nvSpPr>
        <p:spPr bwMode="auto">
          <a:xfrm>
            <a:off x="457200" y="5939853"/>
            <a:ext cx="756036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defRPr/>
            </a:pPr>
            <a:r>
              <a:rPr lang="fr-CA" sz="1600" b="1" i="1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*	Si un protêt était déposé officiellement, l’information doit être dictée ou écrite par le capitane concerné et inscrite dans la case Remarque.</a:t>
            </a:r>
            <a:endParaRPr lang="en-US" sz="1600" b="1" i="1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10" name="ZoneTexte 10"/>
          <p:cNvSpPr txBox="1">
            <a:spLocks noChangeArrowheads="1"/>
          </p:cNvSpPr>
          <p:nvPr/>
        </p:nvSpPr>
        <p:spPr bwMode="auto">
          <a:xfrm>
            <a:off x="2972818" y="4543729"/>
            <a:ext cx="327125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600" b="1" dirty="0" smtClean="0">
                <a:solidFill>
                  <a:srgbClr val="0070C0"/>
                </a:solidFill>
              </a:rPr>
              <a:t>3   4  1   57      76       63   2   6  4</a:t>
            </a:r>
            <a:endParaRPr lang="fr-CA" sz="1600" b="1" dirty="0">
              <a:solidFill>
                <a:srgbClr val="0070C0"/>
              </a:solidFill>
            </a:endParaRPr>
          </a:p>
        </p:txBody>
      </p:sp>
      <p:sp>
        <p:nvSpPr>
          <p:cNvPr id="11" name="ZoneTexte 10"/>
          <p:cNvSpPr txBox="1">
            <a:spLocks noChangeArrowheads="1"/>
          </p:cNvSpPr>
          <p:nvPr/>
        </p:nvSpPr>
        <p:spPr bwMode="auto">
          <a:xfrm>
            <a:off x="3058958" y="4868407"/>
            <a:ext cx="307679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600" b="1" dirty="0" smtClean="0">
                <a:solidFill>
                  <a:srgbClr val="0070C0"/>
                </a:solidFill>
              </a:rPr>
              <a:t>19  00        20  22        1   22</a:t>
            </a:r>
            <a:endParaRPr lang="fr-CA" sz="1600" b="1" dirty="0">
              <a:solidFill>
                <a:srgbClr val="0070C0"/>
              </a:solidFill>
            </a:endParaRPr>
          </a:p>
        </p:txBody>
      </p:sp>
      <p:sp>
        <p:nvSpPr>
          <p:cNvPr id="13" name="ZoneTexte 12"/>
          <p:cNvSpPr txBox="1">
            <a:spLocks noChangeArrowheads="1"/>
          </p:cNvSpPr>
          <p:nvPr/>
        </p:nvSpPr>
        <p:spPr bwMode="auto">
          <a:xfrm>
            <a:off x="4258100" y="5321059"/>
            <a:ext cx="186974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600" b="1" dirty="0" smtClean="0">
                <a:solidFill>
                  <a:srgbClr val="0070C0"/>
                </a:solidFill>
              </a:rPr>
              <a:t>CAN                  1</a:t>
            </a:r>
            <a:endParaRPr lang="fr-CA" sz="16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utoUpdateAnimBg="0"/>
      <p:bldP spid="10" grpId="0"/>
      <p:bldP spid="11" grpId="0"/>
      <p:bldP spid="1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10.3 - Fin de match</a:t>
            </a:r>
            <a:endParaRPr lang="fr-CA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1661" y="4250755"/>
            <a:ext cx="6414052" cy="165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ZoneTexte 23"/>
          <p:cNvSpPr txBox="1">
            <a:spLocks noChangeArrowheads="1"/>
          </p:cNvSpPr>
          <p:nvPr/>
        </p:nvSpPr>
        <p:spPr bwMode="auto">
          <a:xfrm>
            <a:off x="457200" y="1700213"/>
            <a:ext cx="7526740" cy="2339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fr-CA" dirty="0" smtClean="0"/>
              <a:t>Inviter l’assistant-marqueur à vérifier </a:t>
            </a:r>
            <a:r>
              <a:rPr lang="fr-CA" smtClean="0"/>
              <a:t>et à signer </a:t>
            </a:r>
            <a:r>
              <a:rPr lang="fr-CA" dirty="0" smtClean="0"/>
              <a:t>la feuille de match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fr-CA" dirty="0" smtClean="0"/>
              <a:t>Faire une dernière vérification de la feuille et</a:t>
            </a:r>
            <a:br>
              <a:rPr lang="fr-CA" dirty="0" smtClean="0"/>
            </a:br>
            <a:r>
              <a:rPr lang="fr-CA" dirty="0" smtClean="0"/>
              <a:t>signer la feuille de match à titre de marqueur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fr-CA" dirty="0" smtClean="0"/>
              <a:t>Inviter les capitaines à signer la feuille de match</a:t>
            </a:r>
            <a:br>
              <a:rPr lang="fr-CA" dirty="0" smtClean="0"/>
            </a:br>
            <a:r>
              <a:rPr lang="fr-CA" dirty="0" smtClean="0"/>
              <a:t>et valider les résultats (demander au 2</a:t>
            </a:r>
            <a:r>
              <a:rPr lang="fr-CA" baseline="30000" dirty="0" smtClean="0"/>
              <a:t>e</a:t>
            </a:r>
            <a:r>
              <a:rPr lang="fr-CA" dirty="0" smtClean="0"/>
              <a:t> arbitre de vous soutenir)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fr-CA" dirty="0" smtClean="0"/>
              <a:t>Inviter le 2</a:t>
            </a:r>
            <a:r>
              <a:rPr lang="fr-CA" baseline="30000" dirty="0" smtClean="0"/>
              <a:t>e</a:t>
            </a:r>
            <a:r>
              <a:rPr lang="fr-CA" dirty="0" smtClean="0"/>
              <a:t> arbitre à valider la feuille de match et la signer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fr-CA" dirty="0" smtClean="0"/>
              <a:t>Inviter le 1</a:t>
            </a:r>
            <a:r>
              <a:rPr lang="fr-CA" baseline="30000" dirty="0" smtClean="0"/>
              <a:t>er</a:t>
            </a:r>
            <a:r>
              <a:rPr lang="fr-CA" dirty="0" smtClean="0"/>
              <a:t> arbitre à valider la feuille de match et la signer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14060" y="4999871"/>
            <a:ext cx="655320" cy="182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1029" y="4828875"/>
            <a:ext cx="647871" cy="193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8819" y="4693920"/>
            <a:ext cx="866775" cy="17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02568" y="5577840"/>
            <a:ext cx="1923391" cy="250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06868" y="5585460"/>
            <a:ext cx="1923391" cy="250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4274820" y="5589431"/>
            <a:ext cx="579120" cy="1931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0" name="ZoneTexte 9"/>
          <p:cNvSpPr txBox="1">
            <a:spLocks noChangeArrowheads="1"/>
          </p:cNvSpPr>
          <p:nvPr/>
        </p:nvSpPr>
        <p:spPr bwMode="auto">
          <a:xfrm>
            <a:off x="4167496" y="5572196"/>
            <a:ext cx="875764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9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Capitaines</a:t>
            </a:r>
            <a:endParaRPr lang="fr-CA" sz="9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00" decel="100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504967" y="1405721"/>
            <a:ext cx="8052179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fr-CA" sz="8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C’est FINI !</a:t>
            </a:r>
            <a:endParaRPr lang="fr-CA" sz="8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ZoneTexte 4"/>
          <p:cNvSpPr txBox="1">
            <a:spLocks noChangeArrowheads="1"/>
          </p:cNvSpPr>
          <p:nvPr/>
        </p:nvSpPr>
        <p:spPr bwMode="auto">
          <a:xfrm>
            <a:off x="457200" y="3140766"/>
            <a:ext cx="8222974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/>
            <a:r>
              <a:rPr lang="fr-CA" b="1" u="sng" dirty="0" smtClean="0"/>
              <a:t>RÉFÉRENCES</a:t>
            </a:r>
          </a:p>
          <a:p>
            <a:pPr marL="457200" indent="-457200"/>
            <a:endParaRPr lang="fr-CA" dirty="0" smtClean="0"/>
          </a:p>
          <a:p>
            <a:pPr marL="457200" indent="-457200">
              <a:buFont typeface="Wingdings" pitchFamily="2" charset="2"/>
              <a:buChar char="Ø"/>
            </a:pPr>
            <a:r>
              <a:rPr lang="fr-CA" dirty="0" smtClean="0"/>
              <a:t>Guidelines for </a:t>
            </a:r>
            <a:r>
              <a:rPr lang="fr-CA" dirty="0" err="1" smtClean="0"/>
              <a:t>completing</a:t>
            </a:r>
            <a:r>
              <a:rPr lang="fr-CA" dirty="0" smtClean="0"/>
              <a:t> </a:t>
            </a:r>
            <a:r>
              <a:rPr lang="fr-CA" dirty="0" err="1" smtClean="0"/>
              <a:t>Scoresheet</a:t>
            </a:r>
            <a:r>
              <a:rPr lang="fr-CA" dirty="0" smtClean="0"/>
              <a:t> by Mr. </a:t>
            </a:r>
            <a:r>
              <a:rPr lang="fr-CA" dirty="0" err="1" smtClean="0"/>
              <a:t>Songsak</a:t>
            </a:r>
            <a:r>
              <a:rPr lang="fr-CA" dirty="0" smtClean="0"/>
              <a:t>  CHAREONPONG</a:t>
            </a:r>
            <a:br>
              <a:rPr lang="fr-CA" dirty="0" smtClean="0"/>
            </a:br>
            <a:r>
              <a:rPr lang="fr-CA" dirty="0" smtClean="0"/>
              <a:t>FIVB / AVC. Referee Commission &amp; FIVB </a:t>
            </a:r>
            <a:r>
              <a:rPr lang="fr-CA" dirty="0" err="1" smtClean="0"/>
              <a:t>Instructor</a:t>
            </a:r>
            <a:r>
              <a:rPr lang="fr-CA" dirty="0" smtClean="0"/>
              <a:t/>
            </a:r>
            <a:br>
              <a:rPr lang="fr-CA" dirty="0" smtClean="0"/>
            </a:br>
            <a:r>
              <a:rPr lang="fr-CA" sz="1400" i="1" dirty="0" smtClean="0"/>
              <a:t>(</a:t>
            </a:r>
            <a:r>
              <a:rPr lang="fr-CA" sz="1400" i="1" dirty="0" err="1" smtClean="0"/>
              <a:t>corrected</a:t>
            </a:r>
            <a:r>
              <a:rPr lang="fr-CA" sz="1400" i="1" dirty="0" smtClean="0"/>
              <a:t> by </a:t>
            </a:r>
            <a:r>
              <a:rPr lang="fr-CA" sz="1400" i="1" dirty="0" err="1" smtClean="0"/>
              <a:t>Lassio</a:t>
            </a:r>
            <a:r>
              <a:rPr lang="fr-CA" sz="1400" i="1" dirty="0" smtClean="0"/>
              <a:t> HERPAI, FIVB RGC </a:t>
            </a:r>
            <a:r>
              <a:rPr lang="fr-CA" sz="1400" i="1" dirty="0" err="1" smtClean="0"/>
              <a:t>member</a:t>
            </a:r>
            <a:r>
              <a:rPr lang="fr-CA" sz="1400" i="1" dirty="0" smtClean="0"/>
              <a:t>)</a:t>
            </a:r>
          </a:p>
          <a:p>
            <a:pPr marL="457200" indent="-457200">
              <a:buFont typeface="Wingdings" pitchFamily="2" charset="2"/>
              <a:buChar char="Ø"/>
            </a:pPr>
            <a:endParaRPr lang="fr-CA" dirty="0" smtClean="0"/>
          </a:p>
          <a:p>
            <a:pPr marL="457200" indent="-457200">
              <a:buFont typeface="Wingdings" pitchFamily="2" charset="2"/>
              <a:buChar char="Ø"/>
            </a:pPr>
            <a:r>
              <a:rPr lang="fr-CA" dirty="0" smtClean="0"/>
              <a:t>Volleyball Canada </a:t>
            </a:r>
            <a:r>
              <a:rPr lang="fr-CA" dirty="0" err="1" smtClean="0"/>
              <a:t>Scoresheet</a:t>
            </a:r>
            <a:r>
              <a:rPr lang="fr-CA" dirty="0" smtClean="0"/>
              <a:t> – </a:t>
            </a:r>
            <a:r>
              <a:rPr lang="fr-CA" dirty="0" err="1" smtClean="0"/>
              <a:t>Presentation</a:t>
            </a:r>
            <a:r>
              <a:rPr lang="fr-CA" dirty="0" smtClean="0"/>
              <a:t/>
            </a:r>
            <a:br>
              <a:rPr lang="fr-CA" dirty="0" smtClean="0"/>
            </a:br>
            <a:r>
              <a:rPr lang="fr-CA" sz="1400" i="1" dirty="0" smtClean="0"/>
              <a:t>(last version, Ryan Bunyan, Alberta, 2009 and correct by Malcom Mousseau FVIB Referee)</a:t>
            </a:r>
          </a:p>
          <a:p>
            <a:pPr marL="457200" indent="-457200">
              <a:buFont typeface="Wingdings" pitchFamily="2" charset="2"/>
              <a:buChar char="Ø"/>
            </a:pPr>
            <a:endParaRPr lang="fr-CA" dirty="0" smtClean="0"/>
          </a:p>
          <a:p>
            <a:pPr marL="457200" indent="-457200"/>
            <a:r>
              <a:rPr lang="fr-CA" b="1" u="sng" dirty="0" smtClean="0"/>
              <a:t>MERCI</a:t>
            </a:r>
          </a:p>
          <a:p>
            <a:pPr marL="457200" indent="-457200">
              <a:buFont typeface="Wingdings" pitchFamily="2" charset="2"/>
              <a:buChar char="Ø"/>
            </a:pPr>
            <a:endParaRPr lang="fr-CA" dirty="0" smtClean="0"/>
          </a:p>
          <a:p>
            <a:pPr marL="457200" indent="-457200">
              <a:buFont typeface="Wingdings" pitchFamily="2" charset="2"/>
              <a:buChar char="Ø"/>
            </a:pPr>
            <a:r>
              <a:rPr lang="fr-CA" dirty="0" smtClean="0"/>
              <a:t>Jasmin Dubois (correction grammaticale)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412875"/>
            <a:ext cx="8086725" cy="4905375"/>
          </a:xfrm>
          <a:prstGeom prst="rect">
            <a:avLst/>
          </a:prstGeom>
          <a:noFill/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CA" dirty="0" smtClean="0"/>
              <a:t>Quand faire quoi (visuellement)</a:t>
            </a:r>
            <a:endParaRPr lang="fr-CA" dirty="0"/>
          </a:p>
        </p:txBody>
      </p:sp>
      <p:sp>
        <p:nvSpPr>
          <p:cNvPr id="5" name="ZoneTexte 4"/>
          <p:cNvSpPr txBox="1"/>
          <p:nvPr/>
        </p:nvSpPr>
        <p:spPr>
          <a:xfrm>
            <a:off x="2664902" y="1800541"/>
            <a:ext cx="2240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2800" b="1" i="1" dirty="0" smtClean="0">
                <a:solidFill>
                  <a:srgbClr val="FF0000"/>
                </a:solidFill>
              </a:rPr>
              <a:t>1</a:t>
            </a:r>
            <a:endParaRPr lang="fr-CA" sz="2800" b="1" i="1" dirty="0">
              <a:solidFill>
                <a:srgbClr val="FF0000"/>
              </a:solidFill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4135894" y="1919810"/>
            <a:ext cx="2240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2000" b="1" i="1" dirty="0" smtClean="0">
                <a:solidFill>
                  <a:srgbClr val="FF0000"/>
                </a:solidFill>
              </a:rPr>
              <a:t>2</a:t>
            </a:r>
            <a:endParaRPr lang="fr-CA" sz="2000" b="1" i="1" dirty="0">
              <a:solidFill>
                <a:srgbClr val="FF0000"/>
              </a:solidFill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7362799" y="3728731"/>
            <a:ext cx="2240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2000" b="1" i="1" dirty="0" smtClean="0">
                <a:solidFill>
                  <a:srgbClr val="FF0000"/>
                </a:solidFill>
              </a:rPr>
              <a:t>2</a:t>
            </a:r>
            <a:endParaRPr lang="fr-CA" sz="2000" b="1" i="1" dirty="0">
              <a:solidFill>
                <a:srgbClr val="FF0000"/>
              </a:solidFill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5649610" y="4992929"/>
            <a:ext cx="2240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2000" b="1" i="1" dirty="0" smtClean="0">
                <a:solidFill>
                  <a:srgbClr val="FF0000"/>
                </a:solidFill>
              </a:rPr>
              <a:t>2</a:t>
            </a:r>
            <a:endParaRPr lang="fr-CA" sz="2000" b="1" i="1" dirty="0">
              <a:solidFill>
                <a:srgbClr val="FF0000"/>
              </a:solidFill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2903442" y="2410139"/>
            <a:ext cx="2240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2000" b="1" i="1" dirty="0" smtClean="0">
                <a:solidFill>
                  <a:srgbClr val="FF0000"/>
                </a:solidFill>
              </a:rPr>
              <a:t>2</a:t>
            </a:r>
            <a:endParaRPr lang="fr-CA" sz="2000" b="1" i="1" dirty="0">
              <a:solidFill>
                <a:srgbClr val="FF0000"/>
              </a:solidFill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1889648" y="2751383"/>
            <a:ext cx="2240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2000" b="1" i="1" dirty="0" smtClean="0">
                <a:solidFill>
                  <a:srgbClr val="FF0000"/>
                </a:solidFill>
              </a:rPr>
              <a:t>3</a:t>
            </a:r>
            <a:endParaRPr lang="fr-CA" sz="2000" b="1" i="1" dirty="0">
              <a:solidFill>
                <a:srgbClr val="FF0000"/>
              </a:solidFill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3751584" y="2791139"/>
            <a:ext cx="2240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2000" b="1" i="1" dirty="0" smtClean="0">
                <a:solidFill>
                  <a:srgbClr val="FF0000"/>
                </a:solidFill>
              </a:rPr>
              <a:t>3</a:t>
            </a:r>
            <a:endParaRPr lang="fr-CA" sz="2000" b="1" i="1" dirty="0">
              <a:solidFill>
                <a:srgbClr val="FF0000"/>
              </a:solidFill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1041512" y="2907096"/>
            <a:ext cx="2240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2000" b="1" i="1" dirty="0" smtClean="0">
                <a:solidFill>
                  <a:srgbClr val="FF0000"/>
                </a:solidFill>
              </a:rPr>
              <a:t>5</a:t>
            </a:r>
            <a:endParaRPr lang="fr-CA" sz="2000" b="1" i="1" dirty="0">
              <a:solidFill>
                <a:srgbClr val="FF0000"/>
              </a:solidFill>
            </a:endParaRPr>
          </a:p>
        </p:txBody>
      </p:sp>
      <p:sp>
        <p:nvSpPr>
          <p:cNvPr id="19" name="ZoneTexte 18"/>
          <p:cNvSpPr txBox="1"/>
          <p:nvPr/>
        </p:nvSpPr>
        <p:spPr>
          <a:xfrm>
            <a:off x="2916694" y="3284784"/>
            <a:ext cx="2240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2000" b="1" i="1" dirty="0" smtClean="0">
                <a:solidFill>
                  <a:srgbClr val="FF0000"/>
                </a:solidFill>
              </a:rPr>
              <a:t>6</a:t>
            </a:r>
            <a:endParaRPr lang="fr-CA" sz="2000" b="1" i="1" dirty="0">
              <a:solidFill>
                <a:srgbClr val="FF0000"/>
              </a:solidFill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1134278" y="5342183"/>
            <a:ext cx="2240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2800" b="1" i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7</a:t>
            </a:r>
            <a:endParaRPr lang="fr-CA" sz="2800" b="1" i="1" dirty="0">
              <a:solidFill>
                <a:srgbClr val="FF0000"/>
              </a:solidFill>
              <a:latin typeface="Arial" charset="0"/>
              <a:cs typeface="Arial" charset="0"/>
            </a:endParaRPr>
          </a:p>
        </p:txBody>
      </p:sp>
      <p:sp>
        <p:nvSpPr>
          <p:cNvPr id="21" name="ZoneTexte 20"/>
          <p:cNvSpPr txBox="1"/>
          <p:nvPr/>
        </p:nvSpPr>
        <p:spPr>
          <a:xfrm>
            <a:off x="5169565" y="5256044"/>
            <a:ext cx="2240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2000" b="1" i="1" dirty="0" smtClean="0">
                <a:solidFill>
                  <a:srgbClr val="FF0000"/>
                </a:solidFill>
              </a:rPr>
              <a:t>8</a:t>
            </a:r>
            <a:endParaRPr lang="fr-CA" sz="2000" b="1" i="1" dirty="0">
              <a:solidFill>
                <a:srgbClr val="FF0000"/>
              </a:solidFill>
            </a:endParaRPr>
          </a:p>
        </p:txBody>
      </p:sp>
      <p:sp>
        <p:nvSpPr>
          <p:cNvPr id="22" name="ZoneTexte 21"/>
          <p:cNvSpPr txBox="1"/>
          <p:nvPr/>
        </p:nvSpPr>
        <p:spPr>
          <a:xfrm>
            <a:off x="3784712" y="3354359"/>
            <a:ext cx="2240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2000" b="1" i="1" dirty="0" smtClean="0">
                <a:solidFill>
                  <a:srgbClr val="FF0000"/>
                </a:solidFill>
              </a:rPr>
              <a:t>8</a:t>
            </a:r>
            <a:endParaRPr lang="fr-CA" sz="2000" b="1" i="1" dirty="0">
              <a:solidFill>
                <a:srgbClr val="FF0000"/>
              </a:solidFill>
            </a:endParaRPr>
          </a:p>
        </p:txBody>
      </p:sp>
      <p:sp>
        <p:nvSpPr>
          <p:cNvPr id="23" name="ZoneTexte 22"/>
          <p:cNvSpPr txBox="1"/>
          <p:nvPr/>
        </p:nvSpPr>
        <p:spPr>
          <a:xfrm>
            <a:off x="2095060" y="3334481"/>
            <a:ext cx="2240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2000" b="1" i="1" dirty="0" smtClean="0">
                <a:solidFill>
                  <a:srgbClr val="FF0000"/>
                </a:solidFill>
              </a:rPr>
              <a:t>8</a:t>
            </a:r>
            <a:endParaRPr lang="fr-CA" sz="2000" b="1" i="1" dirty="0">
              <a:solidFill>
                <a:srgbClr val="FF0000"/>
              </a:solidFill>
            </a:endParaRPr>
          </a:p>
        </p:txBody>
      </p:sp>
      <p:sp>
        <p:nvSpPr>
          <p:cNvPr id="24" name="ZoneTexte 23"/>
          <p:cNvSpPr txBox="1"/>
          <p:nvPr/>
        </p:nvSpPr>
        <p:spPr>
          <a:xfrm>
            <a:off x="3347389" y="4192558"/>
            <a:ext cx="588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2800" b="1" i="1" dirty="0" smtClean="0">
                <a:solidFill>
                  <a:srgbClr val="FF0000"/>
                </a:solidFill>
              </a:rPr>
              <a:t>9</a:t>
            </a:r>
            <a:endParaRPr lang="fr-CA" sz="2800" b="1" i="1" dirty="0">
              <a:solidFill>
                <a:srgbClr val="FF0000"/>
              </a:solidFill>
            </a:endParaRPr>
          </a:p>
        </p:txBody>
      </p:sp>
      <p:sp>
        <p:nvSpPr>
          <p:cNvPr id="26" name="ZoneTexte 25"/>
          <p:cNvSpPr txBox="1"/>
          <p:nvPr/>
        </p:nvSpPr>
        <p:spPr>
          <a:xfrm>
            <a:off x="5666519" y="5792757"/>
            <a:ext cx="6547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2000" b="1" i="1" dirty="0" smtClean="0">
                <a:solidFill>
                  <a:srgbClr val="FF0000"/>
                </a:solidFill>
              </a:rPr>
              <a:t>10</a:t>
            </a:r>
            <a:endParaRPr lang="fr-CA" sz="2000" b="1" i="1" dirty="0">
              <a:solidFill>
                <a:srgbClr val="FF0000"/>
              </a:solidFill>
            </a:endParaRPr>
          </a:p>
        </p:txBody>
      </p:sp>
      <p:sp>
        <p:nvSpPr>
          <p:cNvPr id="27" name="ZoneTexte 26"/>
          <p:cNvSpPr txBox="1"/>
          <p:nvPr/>
        </p:nvSpPr>
        <p:spPr>
          <a:xfrm>
            <a:off x="4162396" y="5600600"/>
            <a:ext cx="5421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2000" b="1" i="1" dirty="0" smtClean="0">
                <a:solidFill>
                  <a:srgbClr val="FF0000"/>
                </a:solidFill>
              </a:rPr>
              <a:t>10</a:t>
            </a:r>
            <a:endParaRPr lang="fr-CA" sz="2000" b="1" i="1" dirty="0">
              <a:solidFill>
                <a:srgbClr val="FF0000"/>
              </a:solidFill>
            </a:endParaRPr>
          </a:p>
        </p:txBody>
      </p:sp>
      <p:sp>
        <p:nvSpPr>
          <p:cNvPr id="28" name="ZoneTexte 27"/>
          <p:cNvSpPr txBox="1"/>
          <p:nvPr/>
        </p:nvSpPr>
        <p:spPr>
          <a:xfrm>
            <a:off x="3201613" y="6230077"/>
            <a:ext cx="5487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2000" b="1" i="1" dirty="0" smtClean="0">
                <a:solidFill>
                  <a:srgbClr val="FF0000"/>
                </a:solidFill>
              </a:rPr>
              <a:t>10</a:t>
            </a:r>
            <a:endParaRPr lang="fr-CA" sz="2000" b="1" i="1" dirty="0">
              <a:solidFill>
                <a:srgbClr val="FF0000"/>
              </a:solidFill>
            </a:endParaRPr>
          </a:p>
        </p:txBody>
      </p:sp>
      <p:sp>
        <p:nvSpPr>
          <p:cNvPr id="29" name="ZoneTexte 28"/>
          <p:cNvSpPr txBox="1"/>
          <p:nvPr/>
        </p:nvSpPr>
        <p:spPr>
          <a:xfrm>
            <a:off x="7270033" y="4351585"/>
            <a:ext cx="2240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2800" b="1" i="1" dirty="0" smtClean="0">
                <a:solidFill>
                  <a:srgbClr val="FF0000"/>
                </a:solidFill>
              </a:rPr>
              <a:t>1</a:t>
            </a:r>
            <a:endParaRPr lang="fr-CA" sz="2800" b="1" i="1" dirty="0">
              <a:solidFill>
                <a:srgbClr val="FF0000"/>
              </a:solidFill>
            </a:endParaRPr>
          </a:p>
        </p:txBody>
      </p:sp>
      <p:sp>
        <p:nvSpPr>
          <p:cNvPr id="30" name="ZoneTexte 29"/>
          <p:cNvSpPr txBox="1"/>
          <p:nvPr/>
        </p:nvSpPr>
        <p:spPr>
          <a:xfrm>
            <a:off x="2611893" y="5511151"/>
            <a:ext cx="2240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2800" b="1" i="1" dirty="0" smtClean="0">
                <a:solidFill>
                  <a:srgbClr val="FF0000"/>
                </a:solidFill>
              </a:rPr>
              <a:t>1</a:t>
            </a:r>
            <a:endParaRPr lang="fr-CA" sz="2800" b="1" i="1" dirty="0">
              <a:solidFill>
                <a:srgbClr val="FF0000"/>
              </a:solidFill>
            </a:endParaRPr>
          </a:p>
        </p:txBody>
      </p:sp>
      <p:sp>
        <p:nvSpPr>
          <p:cNvPr id="31" name="ZoneTexte 30"/>
          <p:cNvSpPr txBox="1"/>
          <p:nvPr/>
        </p:nvSpPr>
        <p:spPr>
          <a:xfrm>
            <a:off x="2876936" y="2877279"/>
            <a:ext cx="2240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2000" b="1" i="1" dirty="0" smtClean="0">
                <a:solidFill>
                  <a:srgbClr val="FF0000"/>
                </a:solidFill>
              </a:rPr>
              <a:t>4</a:t>
            </a:r>
            <a:endParaRPr lang="fr-CA" sz="2000" b="1" i="1" dirty="0">
              <a:solidFill>
                <a:srgbClr val="FF0000"/>
              </a:solidFill>
            </a:endParaRPr>
          </a:p>
        </p:txBody>
      </p:sp>
      <p:sp>
        <p:nvSpPr>
          <p:cNvPr id="32" name="ZoneTexte 31"/>
          <p:cNvSpPr txBox="1"/>
          <p:nvPr/>
        </p:nvSpPr>
        <p:spPr>
          <a:xfrm>
            <a:off x="4500329" y="2883905"/>
            <a:ext cx="2240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2000" b="1" i="1" dirty="0" smtClean="0">
                <a:solidFill>
                  <a:srgbClr val="FF0000"/>
                </a:solidFill>
              </a:rPr>
              <a:t>4</a:t>
            </a:r>
            <a:endParaRPr lang="fr-CA" sz="2000" b="1" i="1" dirty="0">
              <a:solidFill>
                <a:srgbClr val="FF0000"/>
              </a:solidFill>
            </a:endParaRPr>
          </a:p>
        </p:txBody>
      </p:sp>
      <p:sp>
        <p:nvSpPr>
          <p:cNvPr id="33" name="ZoneTexte 32"/>
          <p:cNvSpPr txBox="1"/>
          <p:nvPr/>
        </p:nvSpPr>
        <p:spPr>
          <a:xfrm>
            <a:off x="6196608" y="5315679"/>
            <a:ext cx="2240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2000" b="1" i="1" dirty="0" smtClean="0">
                <a:solidFill>
                  <a:srgbClr val="FF0000"/>
                </a:solidFill>
              </a:rPr>
              <a:t>8</a:t>
            </a:r>
            <a:endParaRPr lang="fr-CA" sz="20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 animBg="1"/>
      <p:bldP spid="21" grpId="0"/>
      <p:bldP spid="22" grpId="0"/>
      <p:bldP spid="23" grpId="0"/>
      <p:bldP spid="24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CA" dirty="0" smtClean="0"/>
              <a:t>1.1 - Avant le match</a:t>
            </a:r>
            <a:endParaRPr lang="fr-CA" dirty="0"/>
          </a:p>
        </p:txBody>
      </p:sp>
      <p:sp>
        <p:nvSpPr>
          <p:cNvPr id="6147" name="ZoneTexte 2"/>
          <p:cNvSpPr txBox="1">
            <a:spLocks noChangeArrowheads="1"/>
          </p:cNvSpPr>
          <p:nvPr/>
        </p:nvSpPr>
        <p:spPr bwMode="auto">
          <a:xfrm>
            <a:off x="457200" y="1700213"/>
            <a:ext cx="83629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CA" sz="2000" dirty="0" smtClean="0"/>
              <a:t>Remplir l’entête avec les informations adéquates 1 à 10</a:t>
            </a:r>
            <a:endParaRPr lang="fr-CA" sz="2000" dirty="0"/>
          </a:p>
        </p:txBody>
      </p:sp>
      <p:sp>
        <p:nvSpPr>
          <p:cNvPr id="6148" name="ZoneTexte 3"/>
          <p:cNvSpPr txBox="1">
            <a:spLocks noChangeArrowheads="1"/>
          </p:cNvSpPr>
          <p:nvPr/>
        </p:nvSpPr>
        <p:spPr bwMode="auto">
          <a:xfrm>
            <a:off x="457200" y="4502105"/>
            <a:ext cx="836295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Trebuchet MS" pitchFamily="34" charset="0"/>
              <a:buAutoNum type="arabicPeriod"/>
            </a:pPr>
            <a:r>
              <a:rPr lang="fr-CA" sz="2000" dirty="0"/>
              <a:t>Nom de la </a:t>
            </a:r>
            <a:r>
              <a:rPr lang="fr-CA" sz="2000" dirty="0" smtClean="0"/>
              <a:t>compétition</a:t>
            </a:r>
            <a:endParaRPr lang="fr-CA" sz="2000" dirty="0"/>
          </a:p>
          <a:p>
            <a:pPr marL="457200" indent="-457200">
              <a:buFont typeface="Trebuchet MS" pitchFamily="34" charset="0"/>
              <a:buAutoNum type="arabicPeriod"/>
            </a:pPr>
            <a:r>
              <a:rPr lang="fr-CA" sz="2000" dirty="0" smtClean="0"/>
              <a:t>Ville et gymnase </a:t>
            </a:r>
          </a:p>
          <a:p>
            <a:pPr marL="457200" indent="-457200">
              <a:buFont typeface="Trebuchet MS" pitchFamily="34" charset="0"/>
              <a:buAutoNum type="arabicPeriod"/>
            </a:pPr>
            <a:r>
              <a:rPr lang="fr-CA" sz="2000" dirty="0" smtClean="0"/>
              <a:t>Division (mettre un X à Homme ou Femme)</a:t>
            </a:r>
          </a:p>
          <a:p>
            <a:pPr marL="457200" indent="-457200">
              <a:buFont typeface="Trebuchet MS" pitchFamily="34" charset="0"/>
              <a:buAutoNum type="arabicPeriod"/>
            </a:pPr>
            <a:r>
              <a:rPr lang="fr-CA" sz="2000" dirty="0" smtClean="0"/>
              <a:t>Catégorie </a:t>
            </a:r>
            <a:r>
              <a:rPr lang="fr-CA" sz="2000" dirty="0"/>
              <a:t>(mettre un X selon le cas)</a:t>
            </a:r>
          </a:p>
          <a:p>
            <a:pPr marL="457200" indent="-457200">
              <a:buFont typeface="Trebuchet MS" pitchFamily="34" charset="0"/>
              <a:buAutoNum type="arabicPeriod"/>
            </a:pPr>
            <a:r>
              <a:rPr lang="fr-CA" sz="2000" dirty="0" smtClean="0"/>
              <a:t>Équipes (écrire le code de 3 lettres de chaque équipe)</a:t>
            </a:r>
            <a:endParaRPr lang="fr-CA" sz="2000" dirty="0"/>
          </a:p>
          <a:p>
            <a:pPr marL="457200" indent="-457200">
              <a:buFont typeface="Trebuchet MS" pitchFamily="34" charset="0"/>
              <a:buAutoNum type="arabicPeriod"/>
            </a:pPr>
            <a:endParaRPr lang="fr-CA" sz="2000" dirty="0"/>
          </a:p>
        </p:txBody>
      </p:sp>
      <p:pic>
        <p:nvPicPr>
          <p:cNvPr id="614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2341518"/>
            <a:ext cx="8702675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0" name="ZoneTexte 5"/>
          <p:cNvSpPr txBox="1">
            <a:spLocks noChangeArrowheads="1"/>
          </p:cNvSpPr>
          <p:nvPr/>
        </p:nvSpPr>
        <p:spPr bwMode="auto">
          <a:xfrm>
            <a:off x="1116013" y="2606939"/>
            <a:ext cx="287972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CA" sz="1600" b="1" dirty="0">
                <a:solidFill>
                  <a:srgbClr val="C00000"/>
                </a:solidFill>
              </a:rPr>
              <a:t>Sherbrooke</a:t>
            </a:r>
          </a:p>
        </p:txBody>
      </p:sp>
      <p:sp>
        <p:nvSpPr>
          <p:cNvPr id="6151" name="ZoneTexte 6"/>
          <p:cNvSpPr txBox="1">
            <a:spLocks noChangeArrowheads="1"/>
          </p:cNvSpPr>
          <p:nvPr/>
        </p:nvSpPr>
        <p:spPr bwMode="auto">
          <a:xfrm>
            <a:off x="1116013" y="2822839"/>
            <a:ext cx="287972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CA" sz="1600" b="1" dirty="0">
                <a:solidFill>
                  <a:srgbClr val="C00000"/>
                </a:solidFill>
              </a:rPr>
              <a:t>Cégep</a:t>
            </a:r>
          </a:p>
        </p:txBody>
      </p:sp>
      <p:sp>
        <p:nvSpPr>
          <p:cNvPr id="6152" name="ZoneTexte 7"/>
          <p:cNvSpPr txBox="1">
            <a:spLocks noChangeArrowheads="1"/>
          </p:cNvSpPr>
          <p:nvPr/>
        </p:nvSpPr>
        <p:spPr bwMode="auto">
          <a:xfrm>
            <a:off x="1979613" y="2355166"/>
            <a:ext cx="48244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CA" sz="1400" b="1" dirty="0">
                <a:solidFill>
                  <a:srgbClr val="C00000"/>
                </a:solidFill>
              </a:rPr>
              <a:t>Championnat des petites ligues</a:t>
            </a:r>
          </a:p>
        </p:txBody>
      </p:sp>
      <p:sp>
        <p:nvSpPr>
          <p:cNvPr id="6153" name="ZoneTexte 8"/>
          <p:cNvSpPr txBox="1">
            <a:spLocks noChangeArrowheads="1"/>
          </p:cNvSpPr>
          <p:nvPr/>
        </p:nvSpPr>
        <p:spPr bwMode="auto">
          <a:xfrm>
            <a:off x="1547813" y="3133680"/>
            <a:ext cx="28733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CA" sz="1600" b="1">
                <a:solidFill>
                  <a:srgbClr val="C00000"/>
                </a:solidFill>
              </a:rPr>
              <a:t>X</a:t>
            </a:r>
          </a:p>
        </p:txBody>
      </p:sp>
      <p:sp>
        <p:nvSpPr>
          <p:cNvPr id="6154" name="ZoneTexte 9"/>
          <p:cNvSpPr txBox="1">
            <a:spLocks noChangeArrowheads="1"/>
          </p:cNvSpPr>
          <p:nvPr/>
        </p:nvSpPr>
        <p:spPr bwMode="auto">
          <a:xfrm>
            <a:off x="1692275" y="3636918"/>
            <a:ext cx="287338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CA" sz="1600" b="1">
                <a:solidFill>
                  <a:srgbClr val="C00000"/>
                </a:solidFill>
              </a:rPr>
              <a:t>X</a:t>
            </a:r>
          </a:p>
        </p:txBody>
      </p:sp>
      <p:sp>
        <p:nvSpPr>
          <p:cNvPr id="6155" name="ZoneTexte 10"/>
          <p:cNvSpPr txBox="1">
            <a:spLocks noChangeArrowheads="1"/>
          </p:cNvSpPr>
          <p:nvPr/>
        </p:nvSpPr>
        <p:spPr bwMode="auto">
          <a:xfrm>
            <a:off x="6345847" y="3037027"/>
            <a:ext cx="7191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CA" sz="1600" b="1" dirty="0">
                <a:solidFill>
                  <a:srgbClr val="C00000"/>
                </a:solidFill>
              </a:rPr>
              <a:t>CAN</a:t>
            </a:r>
          </a:p>
        </p:txBody>
      </p:sp>
      <p:sp>
        <p:nvSpPr>
          <p:cNvPr id="12" name="Rectangle à coins arrondis 11"/>
          <p:cNvSpPr/>
          <p:nvPr/>
        </p:nvSpPr>
        <p:spPr>
          <a:xfrm>
            <a:off x="2442949" y="2060812"/>
            <a:ext cx="360000" cy="270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fr-CA" sz="1600" b="1" dirty="0" smtClean="0">
                <a:latin typeface="Arial" pitchFamily="34" charset="0"/>
                <a:cs typeface="Arial" pitchFamily="34" charset="0"/>
              </a:rPr>
              <a:t>1</a:t>
            </a:r>
            <a:endParaRPr lang="fr-CA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à coins arrondis 12"/>
          <p:cNvSpPr/>
          <p:nvPr/>
        </p:nvSpPr>
        <p:spPr>
          <a:xfrm>
            <a:off x="0" y="2690883"/>
            <a:ext cx="360000" cy="270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fr-CA" sz="1600" b="1" dirty="0"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14" name="Rectangle à coins arrondis 13"/>
          <p:cNvSpPr/>
          <p:nvPr/>
        </p:nvSpPr>
        <p:spPr>
          <a:xfrm>
            <a:off x="0" y="3593911"/>
            <a:ext cx="360000" cy="270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fr-CA" sz="1600" b="1" dirty="0" smtClean="0">
                <a:latin typeface="Arial" pitchFamily="34" charset="0"/>
                <a:cs typeface="Arial" pitchFamily="34" charset="0"/>
              </a:rPr>
              <a:t>4</a:t>
            </a:r>
            <a:endParaRPr lang="fr-CA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à coins arrondis 14"/>
          <p:cNvSpPr/>
          <p:nvPr/>
        </p:nvSpPr>
        <p:spPr>
          <a:xfrm>
            <a:off x="0" y="3214047"/>
            <a:ext cx="360000" cy="270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fr-CA" sz="1600" b="1" dirty="0"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16" name="Rectangle à coins arrondis 15"/>
          <p:cNvSpPr/>
          <p:nvPr/>
        </p:nvSpPr>
        <p:spPr>
          <a:xfrm>
            <a:off x="7119582" y="3557517"/>
            <a:ext cx="360000" cy="270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fr-CA" sz="1600" b="1" dirty="0">
                <a:latin typeface="Arial" pitchFamily="34" charset="0"/>
                <a:cs typeface="Arial" pitchFamily="34" charset="0"/>
              </a:rPr>
              <a:t>5</a:t>
            </a:r>
          </a:p>
        </p:txBody>
      </p:sp>
      <p:sp>
        <p:nvSpPr>
          <p:cNvPr id="17" name="ZoneTexte 10"/>
          <p:cNvSpPr txBox="1">
            <a:spLocks noChangeArrowheads="1"/>
          </p:cNvSpPr>
          <p:nvPr/>
        </p:nvSpPr>
        <p:spPr bwMode="auto">
          <a:xfrm>
            <a:off x="7549124" y="3039302"/>
            <a:ext cx="7191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CA" sz="1600" b="1" dirty="0" smtClean="0">
                <a:solidFill>
                  <a:srgbClr val="C00000"/>
                </a:solidFill>
              </a:rPr>
              <a:t>USA</a:t>
            </a:r>
            <a:endParaRPr lang="fr-CA" sz="1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1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1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uiExpand="1" build="allAtOnce"/>
      <p:bldP spid="6150" grpId="0"/>
      <p:bldP spid="6151" grpId="0"/>
      <p:bldP spid="6152" grpId="0"/>
      <p:bldP spid="6153" grpId="0"/>
      <p:bldP spid="6154" grpId="0"/>
      <p:bldP spid="6155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CA" dirty="0" smtClean="0"/>
              <a:t>1.2 - Avant le match</a:t>
            </a:r>
            <a:endParaRPr lang="fr-CA" dirty="0"/>
          </a:p>
        </p:txBody>
      </p:sp>
      <p:sp>
        <p:nvSpPr>
          <p:cNvPr id="6147" name="ZoneTexte 2"/>
          <p:cNvSpPr txBox="1">
            <a:spLocks noChangeArrowheads="1"/>
          </p:cNvSpPr>
          <p:nvPr/>
        </p:nvSpPr>
        <p:spPr bwMode="auto">
          <a:xfrm>
            <a:off x="457200" y="1700213"/>
            <a:ext cx="83629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CA" sz="2000" dirty="0"/>
              <a:t>Remplir </a:t>
            </a:r>
            <a:r>
              <a:rPr lang="fr-CA" sz="2000" dirty="0" smtClean="0"/>
              <a:t>l’entête avec les informations adéquates 1 </a:t>
            </a:r>
            <a:r>
              <a:rPr lang="fr-CA" sz="2000" dirty="0"/>
              <a:t>à 10</a:t>
            </a:r>
          </a:p>
        </p:txBody>
      </p:sp>
      <p:sp>
        <p:nvSpPr>
          <p:cNvPr id="6148" name="ZoneTexte 3"/>
          <p:cNvSpPr txBox="1">
            <a:spLocks noChangeArrowheads="1"/>
          </p:cNvSpPr>
          <p:nvPr/>
        </p:nvSpPr>
        <p:spPr bwMode="auto">
          <a:xfrm>
            <a:off x="457200" y="4502105"/>
            <a:ext cx="836295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 typeface="+mj-lt"/>
              <a:buAutoNum type="arabicPeriod" startAt="6"/>
            </a:pPr>
            <a:r>
              <a:rPr lang="fr-CA" sz="2000" dirty="0" smtClean="0"/>
              <a:t>Code du pays</a:t>
            </a:r>
            <a:endParaRPr lang="fr-CA" sz="2000" dirty="0"/>
          </a:p>
          <a:p>
            <a:pPr marL="457200" indent="-457200">
              <a:buFont typeface="+mj-lt"/>
              <a:buAutoNum type="arabicPeriod" startAt="6"/>
            </a:pPr>
            <a:r>
              <a:rPr lang="fr-CA" sz="2000" dirty="0" smtClean="0"/>
              <a:t>No de match (selon le programme)</a:t>
            </a:r>
          </a:p>
          <a:p>
            <a:pPr marL="457200" indent="-457200">
              <a:buFont typeface="+mj-lt"/>
              <a:buAutoNum type="arabicPeriod" startAt="6"/>
            </a:pPr>
            <a:r>
              <a:rPr lang="fr-CA" sz="2000" dirty="0" smtClean="0"/>
              <a:t>Section</a:t>
            </a:r>
          </a:p>
          <a:p>
            <a:pPr marL="457200" indent="-457200">
              <a:buFont typeface="+mj-lt"/>
              <a:buAutoNum type="arabicPeriod" startAt="6"/>
            </a:pPr>
            <a:r>
              <a:rPr lang="fr-CA" sz="2000" dirty="0" smtClean="0"/>
              <a:t>Date</a:t>
            </a:r>
            <a:endParaRPr lang="fr-CA" sz="2000" dirty="0"/>
          </a:p>
          <a:p>
            <a:pPr marL="457200" indent="-457200">
              <a:buFont typeface="+mj-lt"/>
              <a:buAutoNum type="arabicPeriod" startAt="6"/>
            </a:pPr>
            <a:r>
              <a:rPr lang="fr-CA" sz="2000" dirty="0" smtClean="0"/>
              <a:t>Heure (selon l’horaire officiel)</a:t>
            </a:r>
            <a:endParaRPr lang="fr-CA" sz="2000" dirty="0"/>
          </a:p>
          <a:p>
            <a:pPr marL="457200" indent="-457200">
              <a:buFont typeface="+mj-lt"/>
              <a:buAutoNum type="arabicPeriod" startAt="6"/>
            </a:pPr>
            <a:endParaRPr lang="fr-CA" sz="2000" dirty="0"/>
          </a:p>
        </p:txBody>
      </p:sp>
      <p:pic>
        <p:nvPicPr>
          <p:cNvPr id="614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2341518"/>
            <a:ext cx="8702675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0" name="ZoneTexte 5"/>
          <p:cNvSpPr txBox="1">
            <a:spLocks noChangeArrowheads="1"/>
          </p:cNvSpPr>
          <p:nvPr/>
        </p:nvSpPr>
        <p:spPr bwMode="auto">
          <a:xfrm>
            <a:off x="1116013" y="2606939"/>
            <a:ext cx="287972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CA" sz="1600" b="1" dirty="0">
                <a:solidFill>
                  <a:srgbClr val="C00000"/>
                </a:solidFill>
              </a:rPr>
              <a:t>Sherbrooke</a:t>
            </a:r>
          </a:p>
        </p:txBody>
      </p:sp>
      <p:sp>
        <p:nvSpPr>
          <p:cNvPr id="6151" name="ZoneTexte 6"/>
          <p:cNvSpPr txBox="1">
            <a:spLocks noChangeArrowheads="1"/>
          </p:cNvSpPr>
          <p:nvPr/>
        </p:nvSpPr>
        <p:spPr bwMode="auto">
          <a:xfrm>
            <a:off x="1116013" y="2822839"/>
            <a:ext cx="287972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CA" sz="1600" b="1" dirty="0">
                <a:solidFill>
                  <a:srgbClr val="C00000"/>
                </a:solidFill>
              </a:rPr>
              <a:t>Cégep</a:t>
            </a:r>
          </a:p>
        </p:txBody>
      </p:sp>
      <p:sp>
        <p:nvSpPr>
          <p:cNvPr id="6152" name="ZoneTexte 7"/>
          <p:cNvSpPr txBox="1">
            <a:spLocks noChangeArrowheads="1"/>
          </p:cNvSpPr>
          <p:nvPr/>
        </p:nvSpPr>
        <p:spPr bwMode="auto">
          <a:xfrm>
            <a:off x="1979613" y="2355166"/>
            <a:ext cx="48244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CA" sz="1400" b="1" dirty="0">
                <a:solidFill>
                  <a:srgbClr val="C00000"/>
                </a:solidFill>
              </a:rPr>
              <a:t>Championnat des petites ligues</a:t>
            </a:r>
          </a:p>
        </p:txBody>
      </p:sp>
      <p:sp>
        <p:nvSpPr>
          <p:cNvPr id="6153" name="ZoneTexte 8"/>
          <p:cNvSpPr txBox="1">
            <a:spLocks noChangeArrowheads="1"/>
          </p:cNvSpPr>
          <p:nvPr/>
        </p:nvSpPr>
        <p:spPr bwMode="auto">
          <a:xfrm>
            <a:off x="1547813" y="3133680"/>
            <a:ext cx="28733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CA" sz="1600" b="1">
                <a:solidFill>
                  <a:srgbClr val="C00000"/>
                </a:solidFill>
              </a:rPr>
              <a:t>X</a:t>
            </a:r>
          </a:p>
        </p:txBody>
      </p:sp>
      <p:sp>
        <p:nvSpPr>
          <p:cNvPr id="6154" name="ZoneTexte 9"/>
          <p:cNvSpPr txBox="1">
            <a:spLocks noChangeArrowheads="1"/>
          </p:cNvSpPr>
          <p:nvPr/>
        </p:nvSpPr>
        <p:spPr bwMode="auto">
          <a:xfrm>
            <a:off x="1692275" y="3636918"/>
            <a:ext cx="287338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CA" sz="1600" b="1">
                <a:solidFill>
                  <a:srgbClr val="C00000"/>
                </a:solidFill>
              </a:rPr>
              <a:t>X</a:t>
            </a:r>
          </a:p>
        </p:txBody>
      </p:sp>
      <p:sp>
        <p:nvSpPr>
          <p:cNvPr id="6155" name="ZoneTexte 10"/>
          <p:cNvSpPr txBox="1">
            <a:spLocks noChangeArrowheads="1"/>
          </p:cNvSpPr>
          <p:nvPr/>
        </p:nvSpPr>
        <p:spPr bwMode="auto">
          <a:xfrm>
            <a:off x="6345847" y="3037027"/>
            <a:ext cx="7191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CA" sz="1600" b="1" dirty="0">
                <a:solidFill>
                  <a:srgbClr val="C00000"/>
                </a:solidFill>
              </a:rPr>
              <a:t>CAN</a:t>
            </a:r>
          </a:p>
        </p:txBody>
      </p:sp>
      <p:sp>
        <p:nvSpPr>
          <p:cNvPr id="12" name="Rectangle à coins arrondis 11"/>
          <p:cNvSpPr/>
          <p:nvPr/>
        </p:nvSpPr>
        <p:spPr>
          <a:xfrm>
            <a:off x="5322626" y="2320120"/>
            <a:ext cx="360000" cy="270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fr-CA" sz="1600" b="1" dirty="0">
                <a:latin typeface="Arial" pitchFamily="34" charset="0"/>
                <a:cs typeface="Arial" pitchFamily="34" charset="0"/>
              </a:rPr>
              <a:t>6</a:t>
            </a:r>
          </a:p>
        </p:txBody>
      </p:sp>
      <p:sp>
        <p:nvSpPr>
          <p:cNvPr id="13" name="Rectangle à coins arrondis 12"/>
          <p:cNvSpPr/>
          <p:nvPr/>
        </p:nvSpPr>
        <p:spPr>
          <a:xfrm>
            <a:off x="5418161" y="3154907"/>
            <a:ext cx="360000" cy="270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fr-CA" sz="1600" b="1" dirty="0" smtClean="0">
                <a:latin typeface="Arial" pitchFamily="34" charset="0"/>
                <a:cs typeface="Arial" pitchFamily="34" charset="0"/>
              </a:rPr>
              <a:t>7</a:t>
            </a:r>
            <a:endParaRPr lang="fr-CA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à coins arrondis 13"/>
          <p:cNvSpPr/>
          <p:nvPr/>
        </p:nvSpPr>
        <p:spPr>
          <a:xfrm>
            <a:off x="6673756" y="2297374"/>
            <a:ext cx="360000" cy="270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fr-CA" sz="1600" b="1" dirty="0">
                <a:latin typeface="Arial" pitchFamily="34" charset="0"/>
                <a:cs typeface="Arial" pitchFamily="34" charset="0"/>
              </a:rPr>
              <a:t>9</a:t>
            </a:r>
          </a:p>
        </p:txBody>
      </p:sp>
      <p:sp>
        <p:nvSpPr>
          <p:cNvPr id="15" name="Rectangle à coins arrondis 14"/>
          <p:cNvSpPr/>
          <p:nvPr/>
        </p:nvSpPr>
        <p:spPr>
          <a:xfrm>
            <a:off x="3998794" y="3145808"/>
            <a:ext cx="360000" cy="270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fr-CA" sz="1600" b="1" dirty="0" smtClean="0">
                <a:latin typeface="Arial" pitchFamily="34" charset="0"/>
                <a:cs typeface="Arial" pitchFamily="34" charset="0"/>
              </a:rPr>
              <a:t>8</a:t>
            </a:r>
            <a:endParaRPr lang="fr-CA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à coins arrondis 15"/>
          <p:cNvSpPr/>
          <p:nvPr/>
        </p:nvSpPr>
        <p:spPr>
          <a:xfrm>
            <a:off x="8156812" y="2315571"/>
            <a:ext cx="360000" cy="270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fr-CA" sz="1600" b="1" dirty="0" smtClean="0">
                <a:latin typeface="Arial" pitchFamily="34" charset="0"/>
                <a:cs typeface="Arial" pitchFamily="34" charset="0"/>
              </a:rPr>
              <a:t>10</a:t>
            </a:r>
            <a:endParaRPr lang="fr-CA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ZoneTexte 10"/>
          <p:cNvSpPr txBox="1">
            <a:spLocks noChangeArrowheads="1"/>
          </p:cNvSpPr>
          <p:nvPr/>
        </p:nvSpPr>
        <p:spPr bwMode="auto">
          <a:xfrm>
            <a:off x="7549124" y="3039302"/>
            <a:ext cx="7191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CA" sz="1600" b="1" dirty="0" smtClean="0">
                <a:solidFill>
                  <a:srgbClr val="C00000"/>
                </a:solidFill>
              </a:rPr>
              <a:t>USA</a:t>
            </a:r>
            <a:endParaRPr lang="fr-CA" sz="1600" b="1" dirty="0">
              <a:solidFill>
                <a:srgbClr val="C00000"/>
              </a:solidFill>
            </a:endParaRPr>
          </a:p>
        </p:txBody>
      </p:sp>
      <p:sp>
        <p:nvSpPr>
          <p:cNvPr id="18" name="ZoneTexte 10"/>
          <p:cNvSpPr txBox="1">
            <a:spLocks noChangeArrowheads="1"/>
          </p:cNvSpPr>
          <p:nvPr/>
        </p:nvSpPr>
        <p:spPr bwMode="auto">
          <a:xfrm>
            <a:off x="5160767" y="2602573"/>
            <a:ext cx="7191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CA" sz="1600" b="1" dirty="0">
                <a:solidFill>
                  <a:srgbClr val="C00000"/>
                </a:solidFill>
              </a:rPr>
              <a:t>CAN</a:t>
            </a:r>
          </a:p>
        </p:txBody>
      </p:sp>
      <p:sp>
        <p:nvSpPr>
          <p:cNvPr id="19" name="ZoneTexte 10"/>
          <p:cNvSpPr txBox="1">
            <a:spLocks noChangeArrowheads="1"/>
          </p:cNvSpPr>
          <p:nvPr/>
        </p:nvSpPr>
        <p:spPr bwMode="auto">
          <a:xfrm>
            <a:off x="3962041" y="2823212"/>
            <a:ext cx="7191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CA" sz="1600" b="1" dirty="0" smtClean="0">
                <a:solidFill>
                  <a:srgbClr val="C00000"/>
                </a:solidFill>
              </a:rPr>
              <a:t>AA</a:t>
            </a:r>
            <a:endParaRPr lang="fr-CA" sz="1600" b="1" dirty="0">
              <a:solidFill>
                <a:srgbClr val="C00000"/>
              </a:solidFill>
            </a:endParaRPr>
          </a:p>
        </p:txBody>
      </p:sp>
      <p:sp>
        <p:nvSpPr>
          <p:cNvPr id="20" name="ZoneTexte 10"/>
          <p:cNvSpPr txBox="1">
            <a:spLocks noChangeArrowheads="1"/>
          </p:cNvSpPr>
          <p:nvPr/>
        </p:nvSpPr>
        <p:spPr bwMode="auto">
          <a:xfrm>
            <a:off x="5356390" y="2825487"/>
            <a:ext cx="719137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CA" sz="1500" b="1" dirty="0" smtClean="0">
                <a:solidFill>
                  <a:srgbClr val="C00000"/>
                </a:solidFill>
              </a:rPr>
              <a:t>999</a:t>
            </a:r>
            <a:endParaRPr lang="fr-CA" sz="1500" b="1" dirty="0">
              <a:solidFill>
                <a:srgbClr val="C00000"/>
              </a:solidFill>
            </a:endParaRPr>
          </a:p>
        </p:txBody>
      </p:sp>
      <p:sp>
        <p:nvSpPr>
          <p:cNvPr id="21" name="ZoneTexte 10"/>
          <p:cNvSpPr txBox="1">
            <a:spLocks noChangeArrowheads="1"/>
          </p:cNvSpPr>
          <p:nvPr/>
        </p:nvSpPr>
        <p:spPr bwMode="auto">
          <a:xfrm>
            <a:off x="6213920" y="2604849"/>
            <a:ext cx="1319644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600" b="1" dirty="0">
                <a:solidFill>
                  <a:srgbClr val="C00000"/>
                </a:solidFill>
              </a:rPr>
              <a:t> </a:t>
            </a:r>
            <a:r>
              <a:rPr lang="fr-CA" sz="1600" b="1" dirty="0" smtClean="0">
                <a:solidFill>
                  <a:srgbClr val="C00000"/>
                </a:solidFill>
              </a:rPr>
              <a:t>16   02   13</a:t>
            </a:r>
            <a:endParaRPr lang="fr-CA" sz="1600" b="1" dirty="0">
              <a:solidFill>
                <a:srgbClr val="C00000"/>
              </a:solidFill>
            </a:endParaRPr>
          </a:p>
        </p:txBody>
      </p:sp>
      <p:sp>
        <p:nvSpPr>
          <p:cNvPr id="22" name="ZoneTexte 10"/>
          <p:cNvSpPr txBox="1">
            <a:spLocks noChangeArrowheads="1"/>
          </p:cNvSpPr>
          <p:nvPr/>
        </p:nvSpPr>
        <p:spPr bwMode="auto">
          <a:xfrm>
            <a:off x="7894867" y="2593476"/>
            <a:ext cx="1319644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600" b="1" dirty="0">
                <a:solidFill>
                  <a:srgbClr val="C00000"/>
                </a:solidFill>
              </a:rPr>
              <a:t> </a:t>
            </a:r>
            <a:r>
              <a:rPr lang="fr-CA" sz="1600" b="1" dirty="0" smtClean="0">
                <a:solidFill>
                  <a:srgbClr val="C00000"/>
                </a:solidFill>
              </a:rPr>
              <a:t>19   00</a:t>
            </a:r>
            <a:endParaRPr lang="fr-CA" sz="1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1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1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uiExpand="1" build="allAtOnce"/>
      <p:bldP spid="12" grpId="0" uiExpand="1" animBg="1"/>
      <p:bldP spid="13" grpId="0" uiExpand="1" animBg="1"/>
      <p:bldP spid="14" grpId="0" uiExpand="1" animBg="1"/>
      <p:bldP spid="15" grpId="0" uiExpand="1" animBg="1"/>
      <p:bldP spid="16" grpId="0" animBg="1"/>
      <p:bldP spid="18" grpId="0"/>
      <p:bldP spid="19" grpId="0"/>
      <p:bldP spid="20" grpId="0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1.3 - Avant le match</a:t>
            </a:r>
            <a:endParaRPr lang="fr-CA" dirty="0"/>
          </a:p>
        </p:txBody>
      </p:sp>
      <p:sp>
        <p:nvSpPr>
          <p:cNvPr id="3" name="ZoneTexte 2"/>
          <p:cNvSpPr txBox="1">
            <a:spLocks noChangeArrowheads="1"/>
          </p:cNvSpPr>
          <p:nvPr/>
        </p:nvSpPr>
        <p:spPr bwMode="auto">
          <a:xfrm>
            <a:off x="3835020" y="1700213"/>
            <a:ext cx="4343684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2000" dirty="0" smtClean="0"/>
              <a:t>Remplir les listes des participants</a:t>
            </a:r>
            <a:endParaRPr lang="fr-CA" sz="20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242285"/>
            <a:ext cx="3067050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ZoneTexte 3"/>
          <p:cNvSpPr txBox="1">
            <a:spLocks noChangeArrowheads="1"/>
          </p:cNvSpPr>
          <p:nvPr/>
        </p:nvSpPr>
        <p:spPr bwMode="auto">
          <a:xfrm>
            <a:off x="3835020" y="2306472"/>
            <a:ext cx="530898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 startAt="11"/>
            </a:pPr>
            <a:r>
              <a:rPr lang="fr-CA" sz="2000" dirty="0" smtClean="0"/>
              <a:t>Inscrire les équipes (code de 3 lettres)</a:t>
            </a:r>
            <a:endParaRPr lang="fr-CA" sz="2000" dirty="0"/>
          </a:p>
          <a:p>
            <a:pPr marL="457200" indent="-457200">
              <a:buFont typeface="+mj-lt"/>
              <a:buAutoNum type="arabicPeriod" startAt="11"/>
            </a:pPr>
            <a:r>
              <a:rPr lang="fr-CA" sz="2000" dirty="0" smtClean="0"/>
              <a:t>Nom des joueurs avec leur numéro</a:t>
            </a:r>
            <a:br>
              <a:rPr lang="fr-CA" sz="2000" dirty="0" smtClean="0"/>
            </a:br>
            <a:r>
              <a:rPr lang="fr-CA" sz="2000" dirty="0" smtClean="0"/>
              <a:t>(en ordre croissant)</a:t>
            </a:r>
          </a:p>
          <a:p>
            <a:pPr marL="457200" indent="-457200">
              <a:buFont typeface="+mj-lt"/>
              <a:buAutoNum type="arabicPeriod" startAt="11"/>
            </a:pPr>
            <a:r>
              <a:rPr lang="fr-CA" sz="2000" dirty="0" smtClean="0"/>
              <a:t>Nom des responsables d’équipe</a:t>
            </a:r>
          </a:p>
          <a:p>
            <a:pPr marL="457200" indent="-457200">
              <a:buFont typeface="+mj-lt"/>
              <a:buAutoNum type="arabicPeriod" startAt="11"/>
            </a:pPr>
            <a:r>
              <a:rPr lang="fr-CA" sz="2000" dirty="0" smtClean="0"/>
              <a:t>Laisser les cercles « A ou B » vides</a:t>
            </a:r>
          </a:p>
          <a:p>
            <a:pPr marL="457200" indent="-457200">
              <a:buFont typeface="+mj-lt"/>
              <a:buAutoNum type="arabicPeriod" startAt="11"/>
            </a:pPr>
            <a:r>
              <a:rPr lang="fr-CA" sz="2000" dirty="0" smtClean="0"/>
              <a:t>Faire signer les capitaines et</a:t>
            </a:r>
            <a:br>
              <a:rPr lang="fr-CA" sz="2000" dirty="0" smtClean="0"/>
            </a:br>
            <a:r>
              <a:rPr lang="fr-CA" sz="2000" dirty="0" smtClean="0"/>
              <a:t>les entraîneurs avant le début du match</a:t>
            </a:r>
          </a:p>
          <a:p>
            <a:pPr marL="457200" indent="-457200">
              <a:buFont typeface="+mj-lt"/>
              <a:buAutoNum type="arabicPeriod" startAt="11"/>
            </a:pPr>
            <a:r>
              <a:rPr lang="fr-CA" sz="2000" dirty="0" smtClean="0"/>
              <a:t>Encercler les No des capitaines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76" y="5758858"/>
            <a:ext cx="2957113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à coins arrondis 7"/>
          <p:cNvSpPr/>
          <p:nvPr/>
        </p:nvSpPr>
        <p:spPr>
          <a:xfrm>
            <a:off x="1201002" y="2068774"/>
            <a:ext cx="360000" cy="270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fr-CA" sz="1600" b="1" dirty="0" smtClean="0">
                <a:latin typeface="Arial" pitchFamily="34" charset="0"/>
                <a:cs typeface="Arial" pitchFamily="34" charset="0"/>
              </a:rPr>
              <a:t>11</a:t>
            </a:r>
            <a:endParaRPr lang="fr-CA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à coins arrondis 8"/>
          <p:cNvSpPr/>
          <p:nvPr/>
        </p:nvSpPr>
        <p:spPr>
          <a:xfrm>
            <a:off x="122828" y="2813713"/>
            <a:ext cx="360000" cy="270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fr-CA" sz="1600" b="1" dirty="0" smtClean="0">
                <a:latin typeface="Arial" pitchFamily="34" charset="0"/>
                <a:cs typeface="Arial" pitchFamily="34" charset="0"/>
              </a:rPr>
              <a:t>12</a:t>
            </a:r>
            <a:endParaRPr lang="fr-CA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à coins arrondis 9"/>
          <p:cNvSpPr/>
          <p:nvPr/>
        </p:nvSpPr>
        <p:spPr>
          <a:xfrm>
            <a:off x="3398293" y="2141563"/>
            <a:ext cx="360000" cy="270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fr-CA" sz="1600" b="1" dirty="0" smtClean="0">
                <a:latin typeface="Arial" pitchFamily="34" charset="0"/>
                <a:cs typeface="Arial" pitchFamily="34" charset="0"/>
              </a:rPr>
              <a:t>14</a:t>
            </a:r>
            <a:endParaRPr lang="fr-CA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à coins arrondis 10"/>
          <p:cNvSpPr/>
          <p:nvPr/>
        </p:nvSpPr>
        <p:spPr>
          <a:xfrm>
            <a:off x="122828" y="5206620"/>
            <a:ext cx="360000" cy="270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fr-CA" sz="1600" b="1" dirty="0" smtClean="0">
                <a:latin typeface="Arial" pitchFamily="34" charset="0"/>
                <a:cs typeface="Arial" pitchFamily="34" charset="0"/>
              </a:rPr>
              <a:t>13</a:t>
            </a:r>
            <a:endParaRPr lang="fr-CA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à coins arrondis 11"/>
          <p:cNvSpPr/>
          <p:nvPr/>
        </p:nvSpPr>
        <p:spPr>
          <a:xfrm>
            <a:off x="2417927" y="2068774"/>
            <a:ext cx="360000" cy="270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fr-CA" sz="1600" b="1" dirty="0" smtClean="0">
                <a:latin typeface="Arial" pitchFamily="34" charset="0"/>
                <a:cs typeface="Arial" pitchFamily="34" charset="0"/>
              </a:rPr>
              <a:t>11</a:t>
            </a:r>
            <a:endParaRPr lang="fr-CA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à coins arrondis 12"/>
          <p:cNvSpPr/>
          <p:nvPr/>
        </p:nvSpPr>
        <p:spPr>
          <a:xfrm>
            <a:off x="206991" y="2141563"/>
            <a:ext cx="360000" cy="270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fr-CA" sz="1600" b="1" dirty="0" smtClean="0">
                <a:latin typeface="Arial" pitchFamily="34" charset="0"/>
                <a:cs typeface="Arial" pitchFamily="34" charset="0"/>
              </a:rPr>
              <a:t>14</a:t>
            </a:r>
            <a:endParaRPr lang="fr-CA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ZoneTexte 10"/>
          <p:cNvSpPr txBox="1">
            <a:spLocks noChangeArrowheads="1"/>
          </p:cNvSpPr>
          <p:nvPr/>
        </p:nvSpPr>
        <p:spPr bwMode="auto">
          <a:xfrm>
            <a:off x="1052791" y="2288674"/>
            <a:ext cx="7191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CA" sz="1600" b="1" dirty="0">
                <a:solidFill>
                  <a:srgbClr val="C00000"/>
                </a:solidFill>
              </a:rPr>
              <a:t>CAN</a:t>
            </a:r>
          </a:p>
        </p:txBody>
      </p:sp>
      <p:sp>
        <p:nvSpPr>
          <p:cNvPr id="40" name="ZoneTexte 10"/>
          <p:cNvSpPr txBox="1">
            <a:spLocks noChangeArrowheads="1"/>
          </p:cNvSpPr>
          <p:nvPr/>
        </p:nvSpPr>
        <p:spPr bwMode="auto">
          <a:xfrm>
            <a:off x="2256069" y="2290949"/>
            <a:ext cx="7191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CA" sz="1600" b="1" dirty="0" smtClean="0">
                <a:solidFill>
                  <a:srgbClr val="C00000"/>
                </a:solidFill>
              </a:rPr>
              <a:t>USA</a:t>
            </a:r>
            <a:endParaRPr lang="fr-CA" sz="1600" b="1" dirty="0">
              <a:solidFill>
                <a:srgbClr val="C00000"/>
              </a:solidFill>
            </a:endParaRPr>
          </a:p>
        </p:txBody>
      </p:sp>
      <p:grpSp>
        <p:nvGrpSpPr>
          <p:cNvPr id="95" name="Groupe 94"/>
          <p:cNvGrpSpPr/>
          <p:nvPr/>
        </p:nvGrpSpPr>
        <p:grpSpPr>
          <a:xfrm>
            <a:off x="1903933" y="2714209"/>
            <a:ext cx="1466033" cy="2003639"/>
            <a:chOff x="1903933" y="2714209"/>
            <a:chExt cx="1466033" cy="2003639"/>
          </a:xfrm>
        </p:grpSpPr>
        <p:grpSp>
          <p:nvGrpSpPr>
            <p:cNvPr id="93" name="Groupe 92"/>
            <p:cNvGrpSpPr/>
            <p:nvPr/>
          </p:nvGrpSpPr>
          <p:grpSpPr>
            <a:xfrm>
              <a:off x="1903933" y="2714209"/>
              <a:ext cx="1466033" cy="1846669"/>
              <a:chOff x="1903933" y="2714209"/>
              <a:chExt cx="1466033" cy="1846669"/>
            </a:xfrm>
          </p:grpSpPr>
          <p:sp>
            <p:nvSpPr>
              <p:cNvPr id="55" name="ZoneTexte 10"/>
              <p:cNvSpPr txBox="1">
                <a:spLocks noChangeArrowheads="1"/>
              </p:cNvSpPr>
              <p:nvPr/>
            </p:nvSpPr>
            <p:spPr bwMode="auto">
              <a:xfrm>
                <a:off x="1927748" y="2714209"/>
                <a:ext cx="1442218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fr-CA" sz="1200" b="1" dirty="0" smtClean="0">
                    <a:solidFill>
                      <a:srgbClr val="C00000"/>
                    </a:solidFill>
                  </a:rPr>
                  <a:t> 1  A. </a:t>
                </a:r>
                <a:r>
                  <a:rPr lang="fr-CA" sz="1200" b="1" dirty="0" err="1" smtClean="0">
                    <a:solidFill>
                      <a:srgbClr val="C00000"/>
                    </a:solidFill>
                  </a:rPr>
                  <a:t>Aaaaaa</a:t>
                </a:r>
                <a:endParaRPr lang="fr-CA" sz="1200" b="1" dirty="0" smtClean="0">
                  <a:solidFill>
                    <a:srgbClr val="C00000"/>
                  </a:solidFill>
                </a:endParaRPr>
              </a:p>
            </p:txBody>
          </p:sp>
          <p:sp>
            <p:nvSpPr>
              <p:cNvPr id="56" name="ZoneTexte 10"/>
              <p:cNvSpPr txBox="1">
                <a:spLocks noChangeArrowheads="1"/>
              </p:cNvSpPr>
              <p:nvPr/>
            </p:nvSpPr>
            <p:spPr bwMode="auto">
              <a:xfrm>
                <a:off x="1927748" y="2871176"/>
                <a:ext cx="1442218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fr-CA" sz="1200" b="1" dirty="0" smtClean="0">
                    <a:solidFill>
                      <a:srgbClr val="C00000"/>
                    </a:solidFill>
                  </a:rPr>
                  <a:t> 2  B. </a:t>
                </a:r>
                <a:r>
                  <a:rPr lang="fr-CA" sz="1200" b="1" dirty="0" err="1" smtClean="0">
                    <a:solidFill>
                      <a:srgbClr val="C00000"/>
                    </a:solidFill>
                  </a:rPr>
                  <a:t>Bbbbbb</a:t>
                </a:r>
                <a:endParaRPr lang="fr-CA" sz="1200" b="1" dirty="0" smtClean="0">
                  <a:solidFill>
                    <a:srgbClr val="C00000"/>
                  </a:solidFill>
                </a:endParaRPr>
              </a:p>
            </p:txBody>
          </p:sp>
          <p:sp>
            <p:nvSpPr>
              <p:cNvPr id="57" name="ZoneTexte 10"/>
              <p:cNvSpPr txBox="1">
                <a:spLocks noChangeArrowheads="1"/>
              </p:cNvSpPr>
              <p:nvPr/>
            </p:nvSpPr>
            <p:spPr bwMode="auto">
              <a:xfrm>
                <a:off x="1927748" y="3028143"/>
                <a:ext cx="1442218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fr-CA" sz="1200" b="1" dirty="0" smtClean="0">
                    <a:solidFill>
                      <a:srgbClr val="C00000"/>
                    </a:solidFill>
                  </a:rPr>
                  <a:t> 3  C. </a:t>
                </a:r>
                <a:r>
                  <a:rPr lang="fr-CA" sz="1200" b="1" dirty="0" err="1" smtClean="0">
                    <a:solidFill>
                      <a:srgbClr val="C00000"/>
                    </a:solidFill>
                  </a:rPr>
                  <a:t>Cccccc</a:t>
                </a:r>
                <a:endParaRPr lang="fr-CA" sz="1200" b="1" dirty="0" smtClean="0">
                  <a:solidFill>
                    <a:srgbClr val="C00000"/>
                  </a:solidFill>
                </a:endParaRPr>
              </a:p>
            </p:txBody>
          </p:sp>
          <p:sp>
            <p:nvSpPr>
              <p:cNvPr id="58" name="ZoneTexte 10"/>
              <p:cNvSpPr txBox="1">
                <a:spLocks noChangeArrowheads="1"/>
              </p:cNvSpPr>
              <p:nvPr/>
            </p:nvSpPr>
            <p:spPr bwMode="auto">
              <a:xfrm>
                <a:off x="1927748" y="3185110"/>
                <a:ext cx="1442218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fr-CA" sz="1200" b="1" dirty="0" smtClean="0">
                    <a:solidFill>
                      <a:srgbClr val="C00000"/>
                    </a:solidFill>
                  </a:rPr>
                  <a:t> 4  D. </a:t>
                </a:r>
                <a:r>
                  <a:rPr lang="fr-CA" sz="1200" b="1" dirty="0" err="1" smtClean="0">
                    <a:solidFill>
                      <a:srgbClr val="C00000"/>
                    </a:solidFill>
                  </a:rPr>
                  <a:t>Dddddd</a:t>
                </a:r>
                <a:endParaRPr lang="fr-CA" sz="1200" b="1" dirty="0" smtClean="0">
                  <a:solidFill>
                    <a:srgbClr val="C00000"/>
                  </a:solidFill>
                </a:endParaRPr>
              </a:p>
            </p:txBody>
          </p:sp>
          <p:sp>
            <p:nvSpPr>
              <p:cNvPr id="59" name="ZoneTexte 10"/>
              <p:cNvSpPr txBox="1">
                <a:spLocks noChangeArrowheads="1"/>
              </p:cNvSpPr>
              <p:nvPr/>
            </p:nvSpPr>
            <p:spPr bwMode="auto">
              <a:xfrm>
                <a:off x="1927748" y="3342077"/>
                <a:ext cx="1442218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fr-CA" sz="1200" b="1" dirty="0" smtClean="0">
                    <a:solidFill>
                      <a:srgbClr val="C00000"/>
                    </a:solidFill>
                  </a:rPr>
                  <a:t> 5  E. </a:t>
                </a:r>
                <a:r>
                  <a:rPr lang="fr-CA" sz="1200" b="1" dirty="0" err="1" smtClean="0">
                    <a:solidFill>
                      <a:srgbClr val="C00000"/>
                    </a:solidFill>
                  </a:rPr>
                  <a:t>Eeeeee</a:t>
                </a:r>
                <a:endParaRPr lang="fr-CA" sz="1200" b="1" dirty="0" smtClean="0">
                  <a:solidFill>
                    <a:srgbClr val="C00000"/>
                  </a:solidFill>
                </a:endParaRPr>
              </a:p>
            </p:txBody>
          </p:sp>
          <p:sp>
            <p:nvSpPr>
              <p:cNvPr id="60" name="ZoneTexte 10"/>
              <p:cNvSpPr txBox="1">
                <a:spLocks noChangeArrowheads="1"/>
              </p:cNvSpPr>
              <p:nvPr/>
            </p:nvSpPr>
            <p:spPr bwMode="auto">
              <a:xfrm>
                <a:off x="1927748" y="3499044"/>
                <a:ext cx="1442218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fr-CA" sz="1200" b="1" dirty="0" smtClean="0">
                    <a:solidFill>
                      <a:srgbClr val="C00000"/>
                    </a:solidFill>
                  </a:rPr>
                  <a:t> 7  F. </a:t>
                </a:r>
                <a:r>
                  <a:rPr lang="fr-CA" sz="1200" b="1" dirty="0" err="1" smtClean="0">
                    <a:solidFill>
                      <a:srgbClr val="C00000"/>
                    </a:solidFill>
                  </a:rPr>
                  <a:t>Ffffff</a:t>
                </a:r>
                <a:endParaRPr lang="fr-CA" sz="1200" b="1" dirty="0" smtClean="0">
                  <a:solidFill>
                    <a:srgbClr val="C00000"/>
                  </a:solidFill>
                </a:endParaRPr>
              </a:p>
            </p:txBody>
          </p:sp>
          <p:sp>
            <p:nvSpPr>
              <p:cNvPr id="61" name="ZoneTexte 10"/>
              <p:cNvSpPr txBox="1">
                <a:spLocks noChangeArrowheads="1"/>
              </p:cNvSpPr>
              <p:nvPr/>
            </p:nvSpPr>
            <p:spPr bwMode="auto">
              <a:xfrm>
                <a:off x="1927748" y="3656011"/>
                <a:ext cx="1442218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fr-CA" sz="1200" b="1" dirty="0" smtClean="0">
                    <a:solidFill>
                      <a:srgbClr val="C00000"/>
                    </a:solidFill>
                  </a:rPr>
                  <a:t> 9  G. </a:t>
                </a:r>
                <a:r>
                  <a:rPr lang="fr-CA" sz="1200" b="1" dirty="0" err="1" smtClean="0">
                    <a:solidFill>
                      <a:srgbClr val="C00000"/>
                    </a:solidFill>
                  </a:rPr>
                  <a:t>Gggggg</a:t>
                </a:r>
                <a:endParaRPr lang="fr-CA" sz="1200" b="1" dirty="0" smtClean="0">
                  <a:solidFill>
                    <a:srgbClr val="C00000"/>
                  </a:solidFill>
                </a:endParaRPr>
              </a:p>
            </p:txBody>
          </p:sp>
          <p:sp>
            <p:nvSpPr>
              <p:cNvPr id="62" name="ZoneTexte 10"/>
              <p:cNvSpPr txBox="1">
                <a:spLocks noChangeArrowheads="1"/>
              </p:cNvSpPr>
              <p:nvPr/>
            </p:nvSpPr>
            <p:spPr bwMode="auto">
              <a:xfrm>
                <a:off x="1903933" y="3812978"/>
                <a:ext cx="1442218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fr-CA" sz="1200" b="1" dirty="0" smtClean="0">
                    <a:solidFill>
                      <a:srgbClr val="C00000"/>
                    </a:solidFill>
                  </a:rPr>
                  <a:t>10  H. </a:t>
                </a:r>
                <a:r>
                  <a:rPr lang="fr-CA" sz="1200" b="1" dirty="0" err="1" smtClean="0">
                    <a:solidFill>
                      <a:srgbClr val="C00000"/>
                    </a:solidFill>
                  </a:rPr>
                  <a:t>Hhhhhh</a:t>
                </a:r>
                <a:endParaRPr lang="fr-CA" sz="1200" b="1" dirty="0" smtClean="0">
                  <a:solidFill>
                    <a:srgbClr val="C00000"/>
                  </a:solidFill>
                </a:endParaRPr>
              </a:p>
            </p:txBody>
          </p:sp>
          <p:sp>
            <p:nvSpPr>
              <p:cNvPr id="63" name="ZoneTexte 10"/>
              <p:cNvSpPr txBox="1">
                <a:spLocks noChangeArrowheads="1"/>
              </p:cNvSpPr>
              <p:nvPr/>
            </p:nvSpPr>
            <p:spPr bwMode="auto">
              <a:xfrm>
                <a:off x="1913459" y="3969945"/>
                <a:ext cx="1442218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fr-CA" sz="1200" b="1" dirty="0" smtClean="0">
                    <a:solidFill>
                      <a:srgbClr val="C00000"/>
                    </a:solidFill>
                  </a:rPr>
                  <a:t>11  I. </a:t>
                </a:r>
                <a:r>
                  <a:rPr lang="fr-CA" sz="1200" b="1" dirty="0" err="1" smtClean="0">
                    <a:solidFill>
                      <a:srgbClr val="C00000"/>
                    </a:solidFill>
                  </a:rPr>
                  <a:t>Iiiiiii</a:t>
                </a:r>
                <a:endParaRPr lang="fr-CA" sz="1200" b="1" dirty="0" smtClean="0">
                  <a:solidFill>
                    <a:srgbClr val="C00000"/>
                  </a:solidFill>
                </a:endParaRPr>
              </a:p>
            </p:txBody>
          </p:sp>
          <p:sp>
            <p:nvSpPr>
              <p:cNvPr id="64" name="ZoneTexte 10"/>
              <p:cNvSpPr txBox="1">
                <a:spLocks noChangeArrowheads="1"/>
              </p:cNvSpPr>
              <p:nvPr/>
            </p:nvSpPr>
            <p:spPr bwMode="auto">
              <a:xfrm>
                <a:off x="1913459" y="4126912"/>
                <a:ext cx="1442218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fr-CA" sz="1200" b="1" dirty="0" smtClean="0">
                    <a:solidFill>
                      <a:srgbClr val="C00000"/>
                    </a:solidFill>
                  </a:rPr>
                  <a:t>12  J. </a:t>
                </a:r>
                <a:r>
                  <a:rPr lang="fr-CA" sz="1200" b="1" dirty="0" err="1" smtClean="0">
                    <a:solidFill>
                      <a:srgbClr val="C00000"/>
                    </a:solidFill>
                  </a:rPr>
                  <a:t>Jjjjjj</a:t>
                </a:r>
                <a:endParaRPr lang="fr-CA" sz="1200" b="1" dirty="0" smtClean="0">
                  <a:solidFill>
                    <a:srgbClr val="C00000"/>
                  </a:solidFill>
                </a:endParaRPr>
              </a:p>
            </p:txBody>
          </p:sp>
          <p:sp>
            <p:nvSpPr>
              <p:cNvPr id="65" name="ZoneTexte 10"/>
              <p:cNvSpPr txBox="1">
                <a:spLocks noChangeArrowheads="1"/>
              </p:cNvSpPr>
              <p:nvPr/>
            </p:nvSpPr>
            <p:spPr bwMode="auto">
              <a:xfrm>
                <a:off x="1913459" y="4283879"/>
                <a:ext cx="1442218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fr-CA" sz="1200" b="1" dirty="0" smtClean="0">
                    <a:solidFill>
                      <a:srgbClr val="C00000"/>
                    </a:solidFill>
                  </a:rPr>
                  <a:t>16  K. </a:t>
                </a:r>
                <a:r>
                  <a:rPr lang="fr-CA" sz="1200" b="1" dirty="0" err="1" smtClean="0">
                    <a:solidFill>
                      <a:srgbClr val="C00000"/>
                    </a:solidFill>
                  </a:rPr>
                  <a:t>Kkkkkk</a:t>
                </a:r>
                <a:endParaRPr lang="fr-CA" sz="1200" b="1" dirty="0" smtClean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66" name="ZoneTexte 10"/>
            <p:cNvSpPr txBox="1">
              <a:spLocks noChangeArrowheads="1"/>
            </p:cNvSpPr>
            <p:nvPr/>
          </p:nvSpPr>
          <p:spPr bwMode="auto">
            <a:xfrm>
              <a:off x="1913459" y="4440849"/>
              <a:ext cx="144221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fr-CA" sz="1200" b="1" dirty="0" smtClean="0">
                  <a:solidFill>
                    <a:srgbClr val="C00000"/>
                  </a:solidFill>
                </a:rPr>
                <a:t>18  L. </a:t>
              </a:r>
              <a:r>
                <a:rPr lang="fr-CA" sz="1200" b="1" dirty="0" err="1" smtClean="0">
                  <a:solidFill>
                    <a:srgbClr val="C00000"/>
                  </a:solidFill>
                </a:rPr>
                <a:t>Llllll</a:t>
              </a:r>
              <a:endParaRPr lang="fr-CA" sz="1200" b="1" dirty="0" smtClean="0">
                <a:solidFill>
                  <a:srgbClr val="C00000"/>
                </a:solidFill>
              </a:endParaRPr>
            </a:p>
          </p:txBody>
        </p:sp>
      </p:grpSp>
      <p:grpSp>
        <p:nvGrpSpPr>
          <p:cNvPr id="80" name="Groupe 79"/>
          <p:cNvGrpSpPr/>
          <p:nvPr/>
        </p:nvGrpSpPr>
        <p:grpSpPr>
          <a:xfrm>
            <a:off x="2121987" y="5053617"/>
            <a:ext cx="1442218" cy="747900"/>
            <a:chOff x="2121987" y="5064837"/>
            <a:chExt cx="1442218" cy="747900"/>
          </a:xfrm>
        </p:grpSpPr>
        <p:sp>
          <p:nvSpPr>
            <p:cNvPr id="68" name="ZoneTexte 10"/>
            <p:cNvSpPr txBox="1">
              <a:spLocks noChangeArrowheads="1"/>
            </p:cNvSpPr>
            <p:nvPr/>
          </p:nvSpPr>
          <p:spPr bwMode="auto">
            <a:xfrm>
              <a:off x="2121987" y="5064837"/>
              <a:ext cx="144221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fr-CA" sz="1200" b="1" dirty="0" smtClean="0">
                  <a:solidFill>
                    <a:srgbClr val="C00000"/>
                  </a:solidFill>
                </a:rPr>
                <a:t>E. Entraîneur</a:t>
              </a:r>
            </a:p>
          </p:txBody>
        </p:sp>
        <p:sp>
          <p:nvSpPr>
            <p:cNvPr id="69" name="ZoneTexte 10"/>
            <p:cNvSpPr txBox="1">
              <a:spLocks noChangeArrowheads="1"/>
            </p:cNvSpPr>
            <p:nvPr/>
          </p:nvSpPr>
          <p:spPr bwMode="auto">
            <a:xfrm>
              <a:off x="2121987" y="5221804"/>
              <a:ext cx="144221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fr-CA" sz="1200" b="1" dirty="0" smtClean="0">
                  <a:solidFill>
                    <a:srgbClr val="C00000"/>
                  </a:solidFill>
                </a:rPr>
                <a:t>AE. </a:t>
              </a:r>
              <a:r>
                <a:rPr lang="fr-CA" sz="1200" b="1" dirty="0" err="1" smtClean="0">
                  <a:solidFill>
                    <a:srgbClr val="C00000"/>
                  </a:solidFill>
                </a:rPr>
                <a:t>Ass</a:t>
              </a:r>
              <a:r>
                <a:rPr lang="fr-CA" sz="1200" b="1" dirty="0" smtClean="0">
                  <a:solidFill>
                    <a:srgbClr val="C00000"/>
                  </a:solidFill>
                </a:rPr>
                <a:t>-</a:t>
              </a:r>
              <a:r>
                <a:rPr lang="fr-CA" sz="1200" b="1" dirty="0" err="1" smtClean="0">
                  <a:solidFill>
                    <a:srgbClr val="C00000"/>
                  </a:solidFill>
                </a:rPr>
                <a:t>entr</a:t>
              </a:r>
              <a:endParaRPr lang="fr-CA" sz="1200" b="1" dirty="0" smtClean="0">
                <a:solidFill>
                  <a:srgbClr val="C00000"/>
                </a:solidFill>
              </a:endParaRPr>
            </a:p>
          </p:txBody>
        </p:sp>
        <p:sp>
          <p:nvSpPr>
            <p:cNvPr id="70" name="ZoneTexte 10"/>
            <p:cNvSpPr txBox="1">
              <a:spLocks noChangeArrowheads="1"/>
            </p:cNvSpPr>
            <p:nvPr/>
          </p:nvSpPr>
          <p:spPr bwMode="auto">
            <a:xfrm>
              <a:off x="2121987" y="5378771"/>
              <a:ext cx="144221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fr-CA" sz="1200" b="1" dirty="0" smtClean="0">
                  <a:solidFill>
                    <a:srgbClr val="C00000"/>
                  </a:solidFill>
                </a:rPr>
                <a:t>G. Gérant</a:t>
              </a:r>
            </a:p>
          </p:txBody>
        </p:sp>
        <p:sp>
          <p:nvSpPr>
            <p:cNvPr id="71" name="ZoneTexte 10"/>
            <p:cNvSpPr txBox="1">
              <a:spLocks noChangeArrowheads="1"/>
            </p:cNvSpPr>
            <p:nvPr/>
          </p:nvSpPr>
          <p:spPr bwMode="auto">
            <a:xfrm>
              <a:off x="2121987" y="5535738"/>
              <a:ext cx="144221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fr-CA" sz="1200" b="1" dirty="0" smtClean="0">
                  <a:solidFill>
                    <a:srgbClr val="C00000"/>
                  </a:solidFill>
                </a:rPr>
                <a:t>M. Médecin</a:t>
              </a:r>
            </a:p>
          </p:txBody>
        </p:sp>
      </p:grpSp>
      <p:sp>
        <p:nvSpPr>
          <p:cNvPr id="86" name="Rectangle à coins arrondis 85"/>
          <p:cNvSpPr/>
          <p:nvPr/>
        </p:nvSpPr>
        <p:spPr>
          <a:xfrm>
            <a:off x="1817427" y="5896972"/>
            <a:ext cx="360000" cy="270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fr-CA" sz="1600" b="1" dirty="0" smtClean="0">
                <a:latin typeface="Arial" pitchFamily="34" charset="0"/>
                <a:cs typeface="Arial" pitchFamily="34" charset="0"/>
              </a:rPr>
              <a:t>15</a:t>
            </a:r>
            <a:endParaRPr lang="fr-CA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2" name="Ellipse 51"/>
          <p:cNvSpPr/>
          <p:nvPr/>
        </p:nvSpPr>
        <p:spPr>
          <a:xfrm>
            <a:off x="1943101" y="3222913"/>
            <a:ext cx="273626" cy="196562"/>
          </a:xfrm>
          <a:prstGeom prst="ellipse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53" name="Ellipse 52"/>
          <p:cNvSpPr/>
          <p:nvPr/>
        </p:nvSpPr>
        <p:spPr>
          <a:xfrm>
            <a:off x="476251" y="4003963"/>
            <a:ext cx="273626" cy="196562"/>
          </a:xfrm>
          <a:prstGeom prst="ellipse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cxnSp>
        <p:nvCxnSpPr>
          <p:cNvPr id="72" name="Connecteur droit avec flèche 71"/>
          <p:cNvCxnSpPr/>
          <p:nvPr/>
        </p:nvCxnSpPr>
        <p:spPr>
          <a:xfrm flipH="1" flipV="1">
            <a:off x="2200276" y="3514726"/>
            <a:ext cx="1698546" cy="1130202"/>
          </a:xfrm>
          <a:prstGeom prst="straightConnector1">
            <a:avLst/>
          </a:prstGeom>
          <a:noFill/>
          <a:ln w="28575">
            <a:solidFill>
              <a:srgbClr val="0070C0"/>
            </a:solidFill>
            <a:tailEnd type="arrow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73" name="Connecteur droit avec flèche 72"/>
          <p:cNvCxnSpPr/>
          <p:nvPr/>
        </p:nvCxnSpPr>
        <p:spPr>
          <a:xfrm flipH="1" flipV="1">
            <a:off x="876300" y="4200527"/>
            <a:ext cx="3048000" cy="447673"/>
          </a:xfrm>
          <a:prstGeom prst="straightConnector1">
            <a:avLst/>
          </a:prstGeom>
          <a:noFill/>
          <a:ln w="28575">
            <a:solidFill>
              <a:srgbClr val="0070C0"/>
            </a:solidFill>
            <a:tailEnd type="arrow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grpSp>
        <p:nvGrpSpPr>
          <p:cNvPr id="96" name="Groupe 95"/>
          <p:cNvGrpSpPr/>
          <p:nvPr/>
        </p:nvGrpSpPr>
        <p:grpSpPr>
          <a:xfrm>
            <a:off x="449783" y="2714209"/>
            <a:ext cx="1466033" cy="2003639"/>
            <a:chOff x="1903933" y="2714209"/>
            <a:chExt cx="1466033" cy="2003639"/>
          </a:xfrm>
        </p:grpSpPr>
        <p:grpSp>
          <p:nvGrpSpPr>
            <p:cNvPr id="97" name="Groupe 96"/>
            <p:cNvGrpSpPr/>
            <p:nvPr/>
          </p:nvGrpSpPr>
          <p:grpSpPr>
            <a:xfrm>
              <a:off x="1903933" y="2714209"/>
              <a:ext cx="1466033" cy="1846669"/>
              <a:chOff x="1903933" y="2714209"/>
              <a:chExt cx="1466033" cy="1846669"/>
            </a:xfrm>
          </p:grpSpPr>
          <p:sp>
            <p:nvSpPr>
              <p:cNvPr id="99" name="ZoneTexte 10"/>
              <p:cNvSpPr txBox="1">
                <a:spLocks noChangeArrowheads="1"/>
              </p:cNvSpPr>
              <p:nvPr/>
            </p:nvSpPr>
            <p:spPr bwMode="auto">
              <a:xfrm>
                <a:off x="1927748" y="2714209"/>
                <a:ext cx="1442218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fr-CA" sz="1200" b="1" dirty="0" smtClean="0">
                    <a:solidFill>
                      <a:srgbClr val="C00000"/>
                    </a:solidFill>
                  </a:rPr>
                  <a:t> 1  A. </a:t>
                </a:r>
                <a:r>
                  <a:rPr lang="fr-CA" sz="1200" b="1" dirty="0" err="1" smtClean="0">
                    <a:solidFill>
                      <a:srgbClr val="C00000"/>
                    </a:solidFill>
                  </a:rPr>
                  <a:t>Aaaaaa</a:t>
                </a:r>
                <a:endParaRPr lang="fr-CA" sz="1200" b="1" dirty="0" smtClean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00" name="ZoneTexte 10"/>
              <p:cNvSpPr txBox="1">
                <a:spLocks noChangeArrowheads="1"/>
              </p:cNvSpPr>
              <p:nvPr/>
            </p:nvSpPr>
            <p:spPr bwMode="auto">
              <a:xfrm>
                <a:off x="1927748" y="2871176"/>
                <a:ext cx="1442218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fr-CA" sz="1200" b="1" dirty="0" smtClean="0">
                    <a:solidFill>
                      <a:srgbClr val="C00000"/>
                    </a:solidFill>
                  </a:rPr>
                  <a:t> 2  B. </a:t>
                </a:r>
                <a:r>
                  <a:rPr lang="fr-CA" sz="1200" b="1" dirty="0" err="1" smtClean="0">
                    <a:solidFill>
                      <a:srgbClr val="C00000"/>
                    </a:solidFill>
                  </a:rPr>
                  <a:t>Bbbbbb</a:t>
                </a:r>
                <a:endParaRPr lang="fr-CA" sz="1200" b="1" dirty="0" smtClean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01" name="ZoneTexte 10"/>
              <p:cNvSpPr txBox="1">
                <a:spLocks noChangeArrowheads="1"/>
              </p:cNvSpPr>
              <p:nvPr/>
            </p:nvSpPr>
            <p:spPr bwMode="auto">
              <a:xfrm>
                <a:off x="1927748" y="3028143"/>
                <a:ext cx="1442218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fr-CA" sz="1200" b="1" dirty="0" smtClean="0">
                    <a:solidFill>
                      <a:srgbClr val="C00000"/>
                    </a:solidFill>
                  </a:rPr>
                  <a:t> 3  C. </a:t>
                </a:r>
                <a:r>
                  <a:rPr lang="fr-CA" sz="1200" b="1" dirty="0" err="1" smtClean="0">
                    <a:solidFill>
                      <a:srgbClr val="C00000"/>
                    </a:solidFill>
                  </a:rPr>
                  <a:t>Cccccc</a:t>
                </a:r>
                <a:endParaRPr lang="fr-CA" sz="1200" b="1" dirty="0" smtClean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02" name="ZoneTexte 10"/>
              <p:cNvSpPr txBox="1">
                <a:spLocks noChangeArrowheads="1"/>
              </p:cNvSpPr>
              <p:nvPr/>
            </p:nvSpPr>
            <p:spPr bwMode="auto">
              <a:xfrm>
                <a:off x="1927748" y="3185110"/>
                <a:ext cx="1442218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fr-CA" sz="1200" b="1" dirty="0" smtClean="0">
                    <a:solidFill>
                      <a:srgbClr val="C00000"/>
                    </a:solidFill>
                  </a:rPr>
                  <a:t> 4  D. </a:t>
                </a:r>
                <a:r>
                  <a:rPr lang="fr-CA" sz="1200" b="1" dirty="0" err="1" smtClean="0">
                    <a:solidFill>
                      <a:srgbClr val="C00000"/>
                    </a:solidFill>
                  </a:rPr>
                  <a:t>Dddddd</a:t>
                </a:r>
                <a:endParaRPr lang="fr-CA" sz="1200" b="1" dirty="0" smtClean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03" name="ZoneTexte 10"/>
              <p:cNvSpPr txBox="1">
                <a:spLocks noChangeArrowheads="1"/>
              </p:cNvSpPr>
              <p:nvPr/>
            </p:nvSpPr>
            <p:spPr bwMode="auto">
              <a:xfrm>
                <a:off x="1927748" y="3342077"/>
                <a:ext cx="1442218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fr-CA" sz="1200" b="1" dirty="0" smtClean="0">
                    <a:solidFill>
                      <a:srgbClr val="C00000"/>
                    </a:solidFill>
                  </a:rPr>
                  <a:t> 5  E. </a:t>
                </a:r>
                <a:r>
                  <a:rPr lang="fr-CA" sz="1200" b="1" dirty="0" err="1" smtClean="0">
                    <a:solidFill>
                      <a:srgbClr val="C00000"/>
                    </a:solidFill>
                  </a:rPr>
                  <a:t>Eeeeee</a:t>
                </a:r>
                <a:endParaRPr lang="fr-CA" sz="1200" b="1" dirty="0" smtClean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04" name="ZoneTexte 10"/>
              <p:cNvSpPr txBox="1">
                <a:spLocks noChangeArrowheads="1"/>
              </p:cNvSpPr>
              <p:nvPr/>
            </p:nvSpPr>
            <p:spPr bwMode="auto">
              <a:xfrm>
                <a:off x="1927748" y="3499044"/>
                <a:ext cx="1442218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fr-CA" sz="1200" b="1" dirty="0" smtClean="0">
                    <a:solidFill>
                      <a:srgbClr val="C00000"/>
                    </a:solidFill>
                  </a:rPr>
                  <a:t> 7  F. </a:t>
                </a:r>
                <a:r>
                  <a:rPr lang="fr-CA" sz="1200" b="1" dirty="0" err="1" smtClean="0">
                    <a:solidFill>
                      <a:srgbClr val="C00000"/>
                    </a:solidFill>
                  </a:rPr>
                  <a:t>Ffffff</a:t>
                </a:r>
                <a:endParaRPr lang="fr-CA" sz="1200" b="1" dirty="0" smtClean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05" name="ZoneTexte 10"/>
              <p:cNvSpPr txBox="1">
                <a:spLocks noChangeArrowheads="1"/>
              </p:cNvSpPr>
              <p:nvPr/>
            </p:nvSpPr>
            <p:spPr bwMode="auto">
              <a:xfrm>
                <a:off x="1927748" y="3656011"/>
                <a:ext cx="1442218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fr-CA" sz="1200" b="1" dirty="0" smtClean="0">
                    <a:solidFill>
                      <a:srgbClr val="C00000"/>
                    </a:solidFill>
                  </a:rPr>
                  <a:t> 9  G. </a:t>
                </a:r>
                <a:r>
                  <a:rPr lang="fr-CA" sz="1200" b="1" dirty="0" err="1" smtClean="0">
                    <a:solidFill>
                      <a:srgbClr val="C00000"/>
                    </a:solidFill>
                  </a:rPr>
                  <a:t>Gggggg</a:t>
                </a:r>
                <a:endParaRPr lang="fr-CA" sz="1200" b="1" dirty="0" smtClean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06" name="ZoneTexte 10"/>
              <p:cNvSpPr txBox="1">
                <a:spLocks noChangeArrowheads="1"/>
              </p:cNvSpPr>
              <p:nvPr/>
            </p:nvSpPr>
            <p:spPr bwMode="auto">
              <a:xfrm>
                <a:off x="1903933" y="3812978"/>
                <a:ext cx="1442218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fr-CA" sz="1200" b="1" dirty="0" smtClean="0">
                    <a:solidFill>
                      <a:srgbClr val="C00000"/>
                    </a:solidFill>
                  </a:rPr>
                  <a:t>12  H. </a:t>
                </a:r>
                <a:r>
                  <a:rPr lang="fr-CA" sz="1200" b="1" dirty="0" err="1" smtClean="0">
                    <a:solidFill>
                      <a:srgbClr val="C00000"/>
                    </a:solidFill>
                  </a:rPr>
                  <a:t>Hhhhhh</a:t>
                </a:r>
                <a:endParaRPr lang="fr-CA" sz="1200" b="1" dirty="0" smtClean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07" name="ZoneTexte 10"/>
              <p:cNvSpPr txBox="1">
                <a:spLocks noChangeArrowheads="1"/>
              </p:cNvSpPr>
              <p:nvPr/>
            </p:nvSpPr>
            <p:spPr bwMode="auto">
              <a:xfrm>
                <a:off x="1913459" y="3969945"/>
                <a:ext cx="1442218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fr-CA" sz="1200" b="1" dirty="0" smtClean="0">
                    <a:solidFill>
                      <a:srgbClr val="C00000"/>
                    </a:solidFill>
                  </a:rPr>
                  <a:t>13  I. </a:t>
                </a:r>
                <a:r>
                  <a:rPr lang="fr-CA" sz="1200" b="1" dirty="0" err="1" smtClean="0">
                    <a:solidFill>
                      <a:srgbClr val="C00000"/>
                    </a:solidFill>
                  </a:rPr>
                  <a:t>Iiiiiii</a:t>
                </a:r>
                <a:endParaRPr lang="fr-CA" sz="1200" b="1" dirty="0" smtClean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08" name="ZoneTexte 10"/>
              <p:cNvSpPr txBox="1">
                <a:spLocks noChangeArrowheads="1"/>
              </p:cNvSpPr>
              <p:nvPr/>
            </p:nvSpPr>
            <p:spPr bwMode="auto">
              <a:xfrm>
                <a:off x="1913459" y="4126912"/>
                <a:ext cx="1442218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fr-CA" sz="1200" b="1" dirty="0" smtClean="0">
                    <a:solidFill>
                      <a:srgbClr val="C00000"/>
                    </a:solidFill>
                  </a:rPr>
                  <a:t>15  J. </a:t>
                </a:r>
                <a:r>
                  <a:rPr lang="fr-CA" sz="1200" b="1" dirty="0" err="1" smtClean="0">
                    <a:solidFill>
                      <a:srgbClr val="C00000"/>
                    </a:solidFill>
                  </a:rPr>
                  <a:t>Jjjjjj</a:t>
                </a:r>
                <a:endParaRPr lang="fr-CA" sz="1200" b="1" dirty="0" smtClean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09" name="ZoneTexte 10"/>
              <p:cNvSpPr txBox="1">
                <a:spLocks noChangeArrowheads="1"/>
              </p:cNvSpPr>
              <p:nvPr/>
            </p:nvSpPr>
            <p:spPr bwMode="auto">
              <a:xfrm>
                <a:off x="1913459" y="4283879"/>
                <a:ext cx="1442218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fr-CA" sz="1200" b="1" dirty="0" smtClean="0">
                    <a:solidFill>
                      <a:srgbClr val="C00000"/>
                    </a:solidFill>
                  </a:rPr>
                  <a:t>17  K. </a:t>
                </a:r>
                <a:r>
                  <a:rPr lang="fr-CA" sz="1200" b="1" dirty="0" err="1" smtClean="0">
                    <a:solidFill>
                      <a:srgbClr val="C00000"/>
                    </a:solidFill>
                  </a:rPr>
                  <a:t>Kkkkkk</a:t>
                </a:r>
                <a:endParaRPr lang="fr-CA" sz="1200" b="1" dirty="0" smtClean="0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98" name="ZoneTexte 10"/>
            <p:cNvSpPr txBox="1">
              <a:spLocks noChangeArrowheads="1"/>
            </p:cNvSpPr>
            <p:nvPr/>
          </p:nvSpPr>
          <p:spPr bwMode="auto">
            <a:xfrm>
              <a:off x="1913459" y="4440849"/>
              <a:ext cx="144221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fr-CA" sz="1200" b="1" dirty="0" smtClean="0">
                  <a:solidFill>
                    <a:srgbClr val="C00000"/>
                  </a:solidFill>
                </a:rPr>
                <a:t>18  L. </a:t>
              </a:r>
              <a:r>
                <a:rPr lang="fr-CA" sz="1200" b="1" dirty="0" err="1" smtClean="0">
                  <a:solidFill>
                    <a:srgbClr val="C00000"/>
                  </a:solidFill>
                </a:rPr>
                <a:t>Llllll</a:t>
              </a:r>
              <a:endParaRPr lang="fr-CA" sz="1200" b="1" dirty="0" smtClean="0">
                <a:solidFill>
                  <a:srgbClr val="C00000"/>
                </a:solidFill>
              </a:endParaRPr>
            </a:p>
          </p:txBody>
        </p:sp>
      </p:grpSp>
      <p:grpSp>
        <p:nvGrpSpPr>
          <p:cNvPr id="67" name="Groupe 66"/>
          <p:cNvGrpSpPr/>
          <p:nvPr/>
        </p:nvGrpSpPr>
        <p:grpSpPr>
          <a:xfrm>
            <a:off x="509087" y="5040917"/>
            <a:ext cx="1442218" cy="747900"/>
            <a:chOff x="2121987" y="5064837"/>
            <a:chExt cx="1442218" cy="747900"/>
          </a:xfrm>
        </p:grpSpPr>
        <p:sp>
          <p:nvSpPr>
            <p:cNvPr id="74" name="ZoneTexte 10"/>
            <p:cNvSpPr txBox="1">
              <a:spLocks noChangeArrowheads="1"/>
            </p:cNvSpPr>
            <p:nvPr/>
          </p:nvSpPr>
          <p:spPr bwMode="auto">
            <a:xfrm>
              <a:off x="2121987" y="5064837"/>
              <a:ext cx="144221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fr-CA" sz="1200" b="1" dirty="0" smtClean="0">
                  <a:solidFill>
                    <a:srgbClr val="C00000"/>
                  </a:solidFill>
                </a:rPr>
                <a:t>E. Entraîneur</a:t>
              </a:r>
            </a:p>
          </p:txBody>
        </p:sp>
        <p:sp>
          <p:nvSpPr>
            <p:cNvPr id="75" name="ZoneTexte 10"/>
            <p:cNvSpPr txBox="1">
              <a:spLocks noChangeArrowheads="1"/>
            </p:cNvSpPr>
            <p:nvPr/>
          </p:nvSpPr>
          <p:spPr bwMode="auto">
            <a:xfrm>
              <a:off x="2121987" y="5221804"/>
              <a:ext cx="144221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fr-CA" sz="1200" b="1" dirty="0" smtClean="0">
                  <a:solidFill>
                    <a:srgbClr val="C00000"/>
                  </a:solidFill>
                </a:rPr>
                <a:t>AE. </a:t>
              </a:r>
              <a:r>
                <a:rPr lang="fr-CA" sz="1200" b="1" dirty="0" err="1" smtClean="0">
                  <a:solidFill>
                    <a:srgbClr val="C00000"/>
                  </a:solidFill>
                </a:rPr>
                <a:t>Ass</a:t>
              </a:r>
              <a:r>
                <a:rPr lang="fr-CA" sz="1200" b="1" dirty="0" smtClean="0">
                  <a:solidFill>
                    <a:srgbClr val="C00000"/>
                  </a:solidFill>
                </a:rPr>
                <a:t>-</a:t>
              </a:r>
              <a:r>
                <a:rPr lang="fr-CA" sz="1200" b="1" dirty="0" err="1" smtClean="0">
                  <a:solidFill>
                    <a:srgbClr val="C00000"/>
                  </a:solidFill>
                </a:rPr>
                <a:t>entr</a:t>
              </a:r>
              <a:endParaRPr lang="fr-CA" sz="1200" b="1" dirty="0" smtClean="0">
                <a:solidFill>
                  <a:srgbClr val="C00000"/>
                </a:solidFill>
              </a:endParaRPr>
            </a:p>
          </p:txBody>
        </p:sp>
        <p:sp>
          <p:nvSpPr>
            <p:cNvPr id="76" name="ZoneTexte 10"/>
            <p:cNvSpPr txBox="1">
              <a:spLocks noChangeArrowheads="1"/>
            </p:cNvSpPr>
            <p:nvPr/>
          </p:nvSpPr>
          <p:spPr bwMode="auto">
            <a:xfrm>
              <a:off x="2121987" y="5378771"/>
              <a:ext cx="144221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fr-CA" sz="1200" b="1" dirty="0" smtClean="0">
                  <a:solidFill>
                    <a:srgbClr val="C00000"/>
                  </a:solidFill>
                </a:rPr>
                <a:t>G. Gérant</a:t>
              </a:r>
            </a:p>
          </p:txBody>
        </p:sp>
        <p:sp>
          <p:nvSpPr>
            <p:cNvPr id="77" name="ZoneTexte 10"/>
            <p:cNvSpPr txBox="1">
              <a:spLocks noChangeArrowheads="1"/>
            </p:cNvSpPr>
            <p:nvPr/>
          </p:nvSpPr>
          <p:spPr bwMode="auto">
            <a:xfrm>
              <a:off x="2121987" y="5535738"/>
              <a:ext cx="144221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fr-CA" sz="1200" b="1" dirty="0" smtClean="0">
                  <a:solidFill>
                    <a:srgbClr val="C00000"/>
                  </a:solidFill>
                </a:rPr>
                <a:t>M. Médecin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100"/>
                            </p:stCondLst>
                            <p:childTnLst>
                              <p:par>
                                <p:cTn id="3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100"/>
                            </p:stCondLst>
                            <p:childTnLst>
                              <p:par>
                                <p:cTn id="4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900" decel="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12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800" decel="100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8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8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8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500"/>
                            </p:stCondLst>
                            <p:childTnLst>
                              <p:par>
                                <p:cTn id="12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900" decel="10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3500"/>
                            </p:stCondLst>
                            <p:childTnLst>
                              <p:par>
                                <p:cTn id="128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800" decel="100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800" decel="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800" decel="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800" decel="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allAtOnce"/>
      <p:bldP spid="8" grpId="0" uiExpand="1" animBg="1"/>
      <p:bldP spid="9" grpId="0" uiExpand="1" animBg="1"/>
      <p:bldP spid="10" grpId="0" uiExpand="1" animBg="1"/>
      <p:bldP spid="11" grpId="0" uiExpand="1" animBg="1"/>
      <p:bldP spid="12" grpId="0" uiExpand="1" animBg="1"/>
      <p:bldP spid="13" grpId="0" uiExpand="1" animBg="1"/>
      <p:bldP spid="39" grpId="0" uiExpand="1"/>
      <p:bldP spid="40" grpId="0" uiExpand="1"/>
      <p:bldP spid="86" grpId="0" animBg="1"/>
      <p:bldP spid="52" grpId="0" animBg="1"/>
      <p:bldP spid="5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242285"/>
            <a:ext cx="5410200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9" name="Groupe 28"/>
          <p:cNvGrpSpPr/>
          <p:nvPr/>
        </p:nvGrpSpPr>
        <p:grpSpPr>
          <a:xfrm>
            <a:off x="879168" y="2502743"/>
            <a:ext cx="1442218" cy="433966"/>
            <a:chOff x="879168" y="2502743"/>
            <a:chExt cx="1442218" cy="433966"/>
          </a:xfrm>
        </p:grpSpPr>
        <p:sp>
          <p:nvSpPr>
            <p:cNvPr id="9" name="ZoneTexte 10"/>
            <p:cNvSpPr txBox="1">
              <a:spLocks noChangeArrowheads="1"/>
            </p:cNvSpPr>
            <p:nvPr/>
          </p:nvSpPr>
          <p:spPr bwMode="auto">
            <a:xfrm>
              <a:off x="879168" y="2502743"/>
              <a:ext cx="144221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fr-CA" sz="1200" b="1" dirty="0" smtClean="0">
                  <a:solidFill>
                    <a:srgbClr val="C00000"/>
                  </a:solidFill>
                </a:rPr>
                <a:t>Serge Thériault</a:t>
              </a:r>
            </a:p>
          </p:txBody>
        </p:sp>
        <p:sp>
          <p:nvSpPr>
            <p:cNvPr id="10" name="ZoneTexte 10"/>
            <p:cNvSpPr txBox="1">
              <a:spLocks noChangeArrowheads="1"/>
            </p:cNvSpPr>
            <p:nvPr/>
          </p:nvSpPr>
          <p:spPr bwMode="auto">
            <a:xfrm>
              <a:off x="879168" y="2659710"/>
              <a:ext cx="144221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fr-CA" sz="1200" b="1" dirty="0" smtClean="0">
                  <a:solidFill>
                    <a:srgbClr val="C00000"/>
                  </a:solidFill>
                </a:rPr>
                <a:t>Marc Trudel</a:t>
              </a:r>
            </a:p>
          </p:txBody>
        </p:sp>
      </p:grpSp>
      <p:sp>
        <p:nvSpPr>
          <p:cNvPr id="11" name="ZoneTexte 10"/>
          <p:cNvSpPr txBox="1">
            <a:spLocks noChangeArrowheads="1"/>
          </p:cNvSpPr>
          <p:nvPr/>
        </p:nvSpPr>
        <p:spPr bwMode="auto">
          <a:xfrm>
            <a:off x="879168" y="2816677"/>
            <a:ext cx="144221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200" b="1" dirty="0" smtClean="0">
                <a:solidFill>
                  <a:srgbClr val="C00000"/>
                </a:solidFill>
              </a:rPr>
              <a:t>René Maréchal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1.4 - Avant le match</a:t>
            </a:r>
            <a:endParaRPr lang="fr-CA" dirty="0"/>
          </a:p>
        </p:txBody>
      </p:sp>
      <p:sp>
        <p:nvSpPr>
          <p:cNvPr id="4" name="ZoneTexte 3"/>
          <p:cNvSpPr txBox="1">
            <a:spLocks noChangeArrowheads="1"/>
          </p:cNvSpPr>
          <p:nvPr/>
        </p:nvSpPr>
        <p:spPr bwMode="auto">
          <a:xfrm>
            <a:off x="457200" y="4121624"/>
            <a:ext cx="836295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 startAt="16"/>
            </a:pPr>
            <a:r>
              <a:rPr lang="fr-CA" sz="2000" dirty="0" smtClean="0"/>
              <a:t>Inscrire les noms du 1</a:t>
            </a:r>
            <a:r>
              <a:rPr lang="fr-CA" sz="2000" baseline="30000" dirty="0" smtClean="0"/>
              <a:t>er</a:t>
            </a:r>
            <a:r>
              <a:rPr lang="fr-CA" sz="2000" dirty="0" smtClean="0"/>
              <a:t> et 2</a:t>
            </a:r>
            <a:r>
              <a:rPr lang="fr-CA" sz="2000" baseline="30000" dirty="0" smtClean="0"/>
              <a:t>e</a:t>
            </a:r>
            <a:r>
              <a:rPr lang="fr-CA" sz="2000" dirty="0" smtClean="0"/>
              <a:t> arbitre</a:t>
            </a:r>
          </a:p>
          <a:p>
            <a:pPr marL="457200" indent="-457200">
              <a:buFont typeface="+mj-lt"/>
              <a:buAutoNum type="arabicPeriod" startAt="16"/>
            </a:pPr>
            <a:r>
              <a:rPr lang="fr-CA" sz="2000" dirty="0" smtClean="0"/>
              <a:t>Inscrire le nom du marqueur (au besoin de l’assistant-marqueur)</a:t>
            </a:r>
            <a:endParaRPr lang="fr-CA" sz="2000" dirty="0"/>
          </a:p>
          <a:p>
            <a:pPr marL="457200" indent="-457200">
              <a:buFont typeface="+mj-lt"/>
              <a:buAutoNum type="arabicPeriod" startAt="16"/>
            </a:pPr>
            <a:r>
              <a:rPr lang="fr-CA" sz="2000" dirty="0" smtClean="0"/>
              <a:t>Inscrire le pays d’origine des officiels</a:t>
            </a:r>
          </a:p>
          <a:p>
            <a:pPr marL="457200" indent="-457200">
              <a:buFont typeface="+mj-lt"/>
              <a:buAutoNum type="arabicPeriod" startAt="16"/>
            </a:pPr>
            <a:r>
              <a:rPr lang="fr-CA" sz="2000" dirty="0" smtClean="0"/>
              <a:t>Inscrire les noms des juges de ligne selon leur position assignée</a:t>
            </a:r>
            <a:endParaRPr lang="fr-CA" sz="2000" dirty="0"/>
          </a:p>
        </p:txBody>
      </p:sp>
      <p:sp>
        <p:nvSpPr>
          <p:cNvPr id="5" name="ZoneTexte 4"/>
          <p:cNvSpPr txBox="1">
            <a:spLocks noChangeArrowheads="1"/>
          </p:cNvSpPr>
          <p:nvPr/>
        </p:nvSpPr>
        <p:spPr bwMode="auto">
          <a:xfrm>
            <a:off x="457200" y="1700213"/>
            <a:ext cx="83629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CA" sz="2000" dirty="0" smtClean="0"/>
              <a:t>Remplir les noms du corps arbitral</a:t>
            </a:r>
            <a:endParaRPr lang="fr-CA" sz="2000" dirty="0"/>
          </a:p>
        </p:txBody>
      </p:sp>
      <p:grpSp>
        <p:nvGrpSpPr>
          <p:cNvPr id="17" name="Groupe 16"/>
          <p:cNvGrpSpPr/>
          <p:nvPr/>
        </p:nvGrpSpPr>
        <p:grpSpPr>
          <a:xfrm>
            <a:off x="508883" y="2957742"/>
            <a:ext cx="2107096" cy="445301"/>
            <a:chOff x="508883" y="2957742"/>
            <a:chExt cx="2107096" cy="445301"/>
          </a:xfrm>
        </p:grpSpPr>
        <p:sp>
          <p:nvSpPr>
            <p:cNvPr id="12" name="ZoneTexte 10"/>
            <p:cNvSpPr txBox="1">
              <a:spLocks noChangeArrowheads="1"/>
            </p:cNvSpPr>
            <p:nvPr/>
          </p:nvSpPr>
          <p:spPr bwMode="auto">
            <a:xfrm>
              <a:off x="508883" y="2957742"/>
              <a:ext cx="2107096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fr-CA" sz="1200" b="1" dirty="0" smtClean="0">
                  <a:solidFill>
                    <a:srgbClr val="C00000"/>
                  </a:solidFill>
                </a:rPr>
                <a:t>Marie-Claude Lévesque</a:t>
              </a:r>
            </a:p>
          </p:txBody>
        </p:sp>
        <p:sp>
          <p:nvSpPr>
            <p:cNvPr id="14" name="ZoneTexte 10"/>
            <p:cNvSpPr txBox="1">
              <a:spLocks noChangeArrowheads="1"/>
            </p:cNvSpPr>
            <p:nvPr/>
          </p:nvSpPr>
          <p:spPr bwMode="auto">
            <a:xfrm>
              <a:off x="508883" y="3126044"/>
              <a:ext cx="2107096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fr-CA" sz="1200" b="1" dirty="0" smtClean="0">
                  <a:solidFill>
                    <a:srgbClr val="C00000"/>
                  </a:solidFill>
                </a:rPr>
                <a:t>Jean-François Delabre</a:t>
              </a:r>
            </a:p>
          </p:txBody>
        </p:sp>
      </p:grpSp>
      <p:grpSp>
        <p:nvGrpSpPr>
          <p:cNvPr id="18" name="Groupe 17"/>
          <p:cNvGrpSpPr/>
          <p:nvPr/>
        </p:nvGrpSpPr>
        <p:grpSpPr>
          <a:xfrm>
            <a:off x="3674826" y="2967021"/>
            <a:ext cx="2107096" cy="445301"/>
            <a:chOff x="508883" y="2957742"/>
            <a:chExt cx="2107096" cy="445301"/>
          </a:xfrm>
        </p:grpSpPr>
        <p:sp>
          <p:nvSpPr>
            <p:cNvPr id="19" name="ZoneTexte 10"/>
            <p:cNvSpPr txBox="1">
              <a:spLocks noChangeArrowheads="1"/>
            </p:cNvSpPr>
            <p:nvPr/>
          </p:nvSpPr>
          <p:spPr bwMode="auto">
            <a:xfrm>
              <a:off x="508883" y="2957742"/>
              <a:ext cx="2107096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fr-CA" sz="1200" b="1" dirty="0" smtClean="0">
                  <a:solidFill>
                    <a:srgbClr val="C00000"/>
                  </a:solidFill>
                </a:rPr>
                <a:t>Denise Létourneau</a:t>
              </a:r>
            </a:p>
          </p:txBody>
        </p:sp>
        <p:sp>
          <p:nvSpPr>
            <p:cNvPr id="20" name="ZoneTexte 10"/>
            <p:cNvSpPr txBox="1">
              <a:spLocks noChangeArrowheads="1"/>
            </p:cNvSpPr>
            <p:nvPr/>
          </p:nvSpPr>
          <p:spPr bwMode="auto">
            <a:xfrm>
              <a:off x="508883" y="3126044"/>
              <a:ext cx="2107096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fr-CA" sz="1200" b="1" dirty="0" smtClean="0">
                  <a:solidFill>
                    <a:srgbClr val="C00000"/>
                  </a:solidFill>
                </a:rPr>
                <a:t>André Trottier</a:t>
              </a:r>
            </a:p>
          </p:txBody>
        </p:sp>
      </p:grpSp>
      <p:grpSp>
        <p:nvGrpSpPr>
          <p:cNvPr id="21" name="Groupe 20"/>
          <p:cNvGrpSpPr/>
          <p:nvPr/>
        </p:nvGrpSpPr>
        <p:grpSpPr>
          <a:xfrm>
            <a:off x="3448766" y="2510694"/>
            <a:ext cx="1442218" cy="590933"/>
            <a:chOff x="879168" y="2502743"/>
            <a:chExt cx="1442218" cy="590933"/>
          </a:xfrm>
        </p:grpSpPr>
        <p:sp>
          <p:nvSpPr>
            <p:cNvPr id="22" name="ZoneTexte 10"/>
            <p:cNvSpPr txBox="1">
              <a:spLocks noChangeArrowheads="1"/>
            </p:cNvSpPr>
            <p:nvPr/>
          </p:nvSpPr>
          <p:spPr bwMode="auto">
            <a:xfrm>
              <a:off x="879168" y="2502743"/>
              <a:ext cx="144221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fr-CA" sz="1200" b="1" dirty="0" smtClean="0">
                  <a:solidFill>
                    <a:srgbClr val="C00000"/>
                  </a:solidFill>
                </a:rPr>
                <a:t>CAN</a:t>
              </a:r>
            </a:p>
          </p:txBody>
        </p:sp>
        <p:sp>
          <p:nvSpPr>
            <p:cNvPr id="23" name="ZoneTexte 10"/>
            <p:cNvSpPr txBox="1">
              <a:spLocks noChangeArrowheads="1"/>
            </p:cNvSpPr>
            <p:nvPr/>
          </p:nvSpPr>
          <p:spPr bwMode="auto">
            <a:xfrm>
              <a:off x="879168" y="2659710"/>
              <a:ext cx="144221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fr-CA" sz="1200" b="1" dirty="0" smtClean="0">
                  <a:solidFill>
                    <a:srgbClr val="C00000"/>
                  </a:solidFill>
                </a:rPr>
                <a:t>CAN</a:t>
              </a:r>
            </a:p>
          </p:txBody>
        </p:sp>
        <p:sp>
          <p:nvSpPr>
            <p:cNvPr id="24" name="ZoneTexte 23"/>
            <p:cNvSpPr txBox="1">
              <a:spLocks noChangeArrowheads="1"/>
            </p:cNvSpPr>
            <p:nvPr/>
          </p:nvSpPr>
          <p:spPr bwMode="auto">
            <a:xfrm>
              <a:off x="879168" y="2816677"/>
              <a:ext cx="144221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fr-CA" sz="1200" b="1" dirty="0" smtClean="0">
                  <a:solidFill>
                    <a:srgbClr val="C00000"/>
                  </a:solidFill>
                </a:rPr>
                <a:t>CAN</a:t>
              </a:r>
            </a:p>
          </p:txBody>
        </p:sp>
      </p:grpSp>
      <p:sp>
        <p:nvSpPr>
          <p:cNvPr id="25" name="Rectangle à coins arrondis 24"/>
          <p:cNvSpPr/>
          <p:nvPr/>
        </p:nvSpPr>
        <p:spPr>
          <a:xfrm>
            <a:off x="136475" y="2505502"/>
            <a:ext cx="360000" cy="270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fr-CA" sz="1600" b="1" dirty="0" smtClean="0">
                <a:latin typeface="Arial" pitchFamily="34" charset="0"/>
                <a:cs typeface="Arial" pitchFamily="34" charset="0"/>
              </a:rPr>
              <a:t>16</a:t>
            </a:r>
            <a:endParaRPr lang="fr-CA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Rectangle à coins arrondis 25"/>
          <p:cNvSpPr/>
          <p:nvPr/>
        </p:nvSpPr>
        <p:spPr>
          <a:xfrm>
            <a:off x="136475" y="2800065"/>
            <a:ext cx="360000" cy="270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fr-CA" sz="1600" b="1" dirty="0" smtClean="0">
                <a:latin typeface="Arial" pitchFamily="34" charset="0"/>
                <a:cs typeface="Arial" pitchFamily="34" charset="0"/>
              </a:rPr>
              <a:t>17</a:t>
            </a:r>
            <a:endParaRPr lang="fr-CA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Rectangle à coins arrondis 26"/>
          <p:cNvSpPr/>
          <p:nvPr/>
        </p:nvSpPr>
        <p:spPr>
          <a:xfrm>
            <a:off x="3725837" y="2176817"/>
            <a:ext cx="360000" cy="270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fr-CA" sz="1600" b="1" dirty="0" smtClean="0">
                <a:latin typeface="Arial" pitchFamily="34" charset="0"/>
                <a:cs typeface="Arial" pitchFamily="34" charset="0"/>
              </a:rPr>
              <a:t>18</a:t>
            </a:r>
            <a:endParaRPr lang="fr-CA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Rectangle à coins arrondis 27"/>
          <p:cNvSpPr/>
          <p:nvPr/>
        </p:nvSpPr>
        <p:spPr>
          <a:xfrm>
            <a:off x="2963840" y="3110554"/>
            <a:ext cx="360000" cy="270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fr-CA" sz="1600" b="1" dirty="0" smtClean="0">
                <a:latin typeface="Arial" pitchFamily="34" charset="0"/>
                <a:cs typeface="Arial" pitchFamily="34" charset="0"/>
              </a:rPr>
              <a:t>19</a:t>
            </a:r>
            <a:endParaRPr lang="fr-CA" sz="16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 uiExpand="1" build="allAtOnce"/>
      <p:bldP spid="25" grpId="0" animBg="1"/>
      <p:bldP spid="26" grpId="0" animBg="1"/>
      <p:bldP spid="27" grpId="0" animBg="1"/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 smtClean="0"/>
              <a:t>2.1 - Après le tirage au sort</a:t>
            </a:r>
            <a:endParaRPr lang="fr-CA" dirty="0"/>
          </a:p>
        </p:txBody>
      </p:sp>
      <p:sp>
        <p:nvSpPr>
          <p:cNvPr id="3" name="ZoneTexte 2"/>
          <p:cNvSpPr txBox="1">
            <a:spLocks noChangeArrowheads="1"/>
          </p:cNvSpPr>
          <p:nvPr/>
        </p:nvSpPr>
        <p:spPr bwMode="auto">
          <a:xfrm>
            <a:off x="457200" y="1700213"/>
            <a:ext cx="836295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CA" sz="2000" dirty="0" smtClean="0"/>
              <a:t>Le 1</a:t>
            </a:r>
            <a:r>
              <a:rPr lang="fr-CA" sz="2000" baseline="30000" dirty="0" smtClean="0"/>
              <a:t>er</a:t>
            </a:r>
            <a:r>
              <a:rPr lang="fr-CA" sz="2000" dirty="0" smtClean="0"/>
              <a:t> arbitre informera le marqueur du résultat du tirage au sort :</a:t>
            </a:r>
          </a:p>
          <a:p>
            <a:r>
              <a:rPr lang="fr-CA" sz="2000" dirty="0" smtClean="0"/>
              <a:t>	- De quel côté  débutera chaque équipe  « A ou B »</a:t>
            </a:r>
          </a:p>
          <a:p>
            <a:r>
              <a:rPr lang="fr-CA" sz="2000" dirty="0" smtClean="0"/>
              <a:t>	- Qui aura le premier service (USA)</a:t>
            </a:r>
            <a:endParaRPr lang="fr-CA" sz="2000" dirty="0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6382" y="3078140"/>
            <a:ext cx="528637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2734" y="4464999"/>
            <a:ext cx="5602406" cy="622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66395" y="3078140"/>
            <a:ext cx="25527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ZoneTexte 3"/>
          <p:cNvSpPr txBox="1">
            <a:spLocks noChangeArrowheads="1"/>
          </p:cNvSpPr>
          <p:nvPr/>
        </p:nvSpPr>
        <p:spPr bwMode="auto">
          <a:xfrm>
            <a:off x="457200" y="5375567"/>
            <a:ext cx="836295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fr-CA" sz="2000" dirty="0" smtClean="0"/>
              <a:t>Inscrire au 1</a:t>
            </a:r>
            <a:r>
              <a:rPr lang="fr-CA" sz="2000" baseline="30000" dirty="0" smtClean="0"/>
              <a:t>er</a:t>
            </a:r>
            <a:r>
              <a:rPr lang="fr-CA" sz="2000" dirty="0" smtClean="0"/>
              <a:t> set les équipes du bon côté</a:t>
            </a:r>
          </a:p>
          <a:p>
            <a:pPr marL="457200" indent="-457200">
              <a:buFont typeface="+mj-lt"/>
              <a:buAutoNum type="arabicPeriod"/>
            </a:pPr>
            <a:r>
              <a:rPr lang="fr-CA" sz="2000" dirty="0" smtClean="0"/>
              <a:t>Inscrire « A ou B » et/ou le nom d’équipe aux 3 endroits</a:t>
            </a:r>
            <a:br>
              <a:rPr lang="fr-CA" sz="2000" dirty="0" smtClean="0"/>
            </a:br>
            <a:r>
              <a:rPr lang="fr-CA" sz="2000" dirty="0" smtClean="0"/>
              <a:t>(entête, résultats et alignement)</a:t>
            </a:r>
            <a:endParaRPr lang="fr-CA" sz="2000" dirty="0"/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66395" y="4363588"/>
            <a:ext cx="255270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à coins arrondis 13"/>
          <p:cNvSpPr/>
          <p:nvPr/>
        </p:nvSpPr>
        <p:spPr>
          <a:xfrm>
            <a:off x="1951630" y="2819401"/>
            <a:ext cx="360000" cy="270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fr-CA" sz="1600" b="1" dirty="0" smtClean="0">
                <a:latin typeface="Arial" pitchFamily="34" charset="0"/>
                <a:cs typeface="Arial" pitchFamily="34" charset="0"/>
              </a:rPr>
              <a:t>1</a:t>
            </a:r>
            <a:endParaRPr lang="fr-CA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ZoneTexte 10"/>
          <p:cNvSpPr txBox="1">
            <a:spLocks noChangeArrowheads="1"/>
          </p:cNvSpPr>
          <p:nvPr/>
        </p:nvSpPr>
        <p:spPr bwMode="auto">
          <a:xfrm>
            <a:off x="3727753" y="3066597"/>
            <a:ext cx="719137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CA" sz="1500" b="1" dirty="0">
                <a:solidFill>
                  <a:srgbClr val="C00000"/>
                </a:solidFill>
              </a:rPr>
              <a:t>CAN</a:t>
            </a:r>
          </a:p>
        </p:txBody>
      </p:sp>
      <p:sp>
        <p:nvSpPr>
          <p:cNvPr id="16" name="ZoneTexte 10"/>
          <p:cNvSpPr txBox="1">
            <a:spLocks noChangeArrowheads="1"/>
          </p:cNvSpPr>
          <p:nvPr/>
        </p:nvSpPr>
        <p:spPr bwMode="auto">
          <a:xfrm>
            <a:off x="1832990" y="3082520"/>
            <a:ext cx="719137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CA" sz="1500" b="1" dirty="0" smtClean="0">
                <a:solidFill>
                  <a:srgbClr val="C00000"/>
                </a:solidFill>
              </a:rPr>
              <a:t>USA</a:t>
            </a:r>
            <a:endParaRPr lang="fr-CA" sz="1500" b="1" dirty="0">
              <a:solidFill>
                <a:srgbClr val="C00000"/>
              </a:solidFill>
            </a:endParaRPr>
          </a:p>
        </p:txBody>
      </p:sp>
      <p:sp>
        <p:nvSpPr>
          <p:cNvPr id="17" name="Rectangle à coins arrondis 16"/>
          <p:cNvSpPr/>
          <p:nvPr/>
        </p:nvSpPr>
        <p:spPr>
          <a:xfrm>
            <a:off x="3837296" y="2808028"/>
            <a:ext cx="360000" cy="270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fr-CA" sz="1600" b="1" dirty="0" smtClean="0">
                <a:latin typeface="Arial" pitchFamily="34" charset="0"/>
                <a:cs typeface="Arial" pitchFamily="34" charset="0"/>
              </a:rPr>
              <a:t>1</a:t>
            </a:r>
            <a:endParaRPr lang="fr-CA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à coins arrondis 17"/>
          <p:cNvSpPr/>
          <p:nvPr/>
        </p:nvSpPr>
        <p:spPr>
          <a:xfrm>
            <a:off x="7481247" y="2862619"/>
            <a:ext cx="360000" cy="270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fr-CA" sz="1600" b="1" dirty="0" smtClean="0">
                <a:latin typeface="Arial" pitchFamily="34" charset="0"/>
                <a:cs typeface="Arial" pitchFamily="34" charset="0"/>
              </a:rPr>
              <a:t>2</a:t>
            </a:r>
            <a:endParaRPr lang="fr-CA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à coins arrondis 18"/>
          <p:cNvSpPr/>
          <p:nvPr/>
        </p:nvSpPr>
        <p:spPr>
          <a:xfrm>
            <a:off x="7456226" y="4093192"/>
            <a:ext cx="360000" cy="270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fr-CA" sz="1600" b="1" dirty="0" smtClean="0">
                <a:latin typeface="Arial" pitchFamily="34" charset="0"/>
                <a:cs typeface="Arial" pitchFamily="34" charset="0"/>
              </a:rPr>
              <a:t>2</a:t>
            </a:r>
            <a:endParaRPr lang="fr-CA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à coins arrondis 19"/>
          <p:cNvSpPr/>
          <p:nvPr/>
        </p:nvSpPr>
        <p:spPr>
          <a:xfrm>
            <a:off x="4960961" y="4504899"/>
            <a:ext cx="360000" cy="270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fr-CA" sz="1600" b="1" dirty="0" smtClean="0">
                <a:latin typeface="Arial" pitchFamily="34" charset="0"/>
                <a:cs typeface="Arial" pitchFamily="34" charset="0"/>
              </a:rPr>
              <a:t>2</a:t>
            </a:r>
            <a:endParaRPr lang="fr-CA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ZoneTexte 10"/>
          <p:cNvSpPr txBox="1">
            <a:spLocks noChangeArrowheads="1"/>
          </p:cNvSpPr>
          <p:nvPr/>
        </p:nvSpPr>
        <p:spPr bwMode="auto">
          <a:xfrm>
            <a:off x="6814422" y="3068872"/>
            <a:ext cx="719137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CA" sz="1500" b="1" dirty="0">
                <a:solidFill>
                  <a:srgbClr val="C00000"/>
                </a:solidFill>
              </a:rPr>
              <a:t>CAN</a:t>
            </a:r>
          </a:p>
        </p:txBody>
      </p:sp>
      <p:sp>
        <p:nvSpPr>
          <p:cNvPr id="22" name="ZoneTexte 10"/>
          <p:cNvSpPr txBox="1">
            <a:spLocks noChangeArrowheads="1"/>
          </p:cNvSpPr>
          <p:nvPr/>
        </p:nvSpPr>
        <p:spPr bwMode="auto">
          <a:xfrm>
            <a:off x="7965457" y="4484970"/>
            <a:ext cx="719137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CA" sz="1500" b="1" dirty="0">
                <a:solidFill>
                  <a:srgbClr val="C00000"/>
                </a:solidFill>
              </a:rPr>
              <a:t>CAN</a:t>
            </a:r>
          </a:p>
        </p:txBody>
      </p:sp>
      <p:sp>
        <p:nvSpPr>
          <p:cNvPr id="23" name="ZoneTexte 10"/>
          <p:cNvSpPr txBox="1">
            <a:spLocks noChangeArrowheads="1"/>
          </p:cNvSpPr>
          <p:nvPr/>
        </p:nvSpPr>
        <p:spPr bwMode="auto">
          <a:xfrm>
            <a:off x="4435309" y="4768304"/>
            <a:ext cx="719137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CA" sz="1500" b="1" dirty="0">
                <a:solidFill>
                  <a:srgbClr val="C00000"/>
                </a:solidFill>
              </a:rPr>
              <a:t>CAN</a:t>
            </a:r>
          </a:p>
        </p:txBody>
      </p:sp>
      <p:sp>
        <p:nvSpPr>
          <p:cNvPr id="24" name="ZoneTexte 10"/>
          <p:cNvSpPr txBox="1">
            <a:spLocks noChangeArrowheads="1"/>
          </p:cNvSpPr>
          <p:nvPr/>
        </p:nvSpPr>
        <p:spPr bwMode="auto">
          <a:xfrm>
            <a:off x="7840279" y="3084794"/>
            <a:ext cx="719137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CA" sz="1500" b="1" dirty="0" smtClean="0">
                <a:solidFill>
                  <a:srgbClr val="C00000"/>
                </a:solidFill>
              </a:rPr>
              <a:t>USA</a:t>
            </a:r>
            <a:endParaRPr lang="fr-CA" sz="1500" b="1" dirty="0">
              <a:solidFill>
                <a:srgbClr val="C00000"/>
              </a:solidFill>
            </a:endParaRPr>
          </a:p>
        </p:txBody>
      </p:sp>
      <p:sp>
        <p:nvSpPr>
          <p:cNvPr id="25" name="ZoneTexte 10"/>
          <p:cNvSpPr txBox="1">
            <a:spLocks noChangeArrowheads="1"/>
          </p:cNvSpPr>
          <p:nvPr/>
        </p:nvSpPr>
        <p:spPr bwMode="auto">
          <a:xfrm>
            <a:off x="6708085" y="4486603"/>
            <a:ext cx="719137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CA" sz="1500" b="1" dirty="0" smtClean="0">
                <a:solidFill>
                  <a:srgbClr val="C00000"/>
                </a:solidFill>
              </a:rPr>
              <a:t>USA</a:t>
            </a:r>
            <a:endParaRPr lang="fr-CA" sz="1500" b="1" dirty="0">
              <a:solidFill>
                <a:srgbClr val="C00000"/>
              </a:solidFill>
            </a:endParaRPr>
          </a:p>
        </p:txBody>
      </p:sp>
      <p:sp>
        <p:nvSpPr>
          <p:cNvPr id="26" name="ZoneTexte 10"/>
          <p:cNvSpPr txBox="1">
            <a:spLocks noChangeArrowheads="1"/>
          </p:cNvSpPr>
          <p:nvPr/>
        </p:nvSpPr>
        <p:spPr bwMode="auto">
          <a:xfrm>
            <a:off x="5234696" y="4769296"/>
            <a:ext cx="719137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CA" sz="1500" b="1" dirty="0" smtClean="0">
                <a:solidFill>
                  <a:srgbClr val="C00000"/>
                </a:solidFill>
              </a:rPr>
              <a:t>USA</a:t>
            </a:r>
            <a:endParaRPr lang="fr-CA" sz="1500" b="1" dirty="0">
              <a:solidFill>
                <a:srgbClr val="C00000"/>
              </a:solidFill>
            </a:endParaRPr>
          </a:p>
        </p:txBody>
      </p:sp>
      <p:sp>
        <p:nvSpPr>
          <p:cNvPr id="27" name="ZoneTexte 10"/>
          <p:cNvSpPr txBox="1">
            <a:spLocks noChangeArrowheads="1"/>
          </p:cNvSpPr>
          <p:nvPr/>
        </p:nvSpPr>
        <p:spPr bwMode="auto">
          <a:xfrm>
            <a:off x="8559209" y="3064610"/>
            <a:ext cx="325486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500" b="1" dirty="0" smtClean="0">
                <a:solidFill>
                  <a:srgbClr val="C00000"/>
                </a:solidFill>
              </a:rPr>
              <a:t>A</a:t>
            </a:r>
            <a:endParaRPr lang="fr-CA" sz="1500" b="1" dirty="0">
              <a:solidFill>
                <a:srgbClr val="C00000"/>
              </a:solidFill>
            </a:endParaRPr>
          </a:p>
        </p:txBody>
      </p:sp>
      <p:sp>
        <p:nvSpPr>
          <p:cNvPr id="28" name="ZoneTexte 10"/>
          <p:cNvSpPr txBox="1">
            <a:spLocks noChangeArrowheads="1"/>
          </p:cNvSpPr>
          <p:nvPr/>
        </p:nvSpPr>
        <p:spPr bwMode="auto">
          <a:xfrm>
            <a:off x="5736397" y="4759207"/>
            <a:ext cx="325486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500" b="1" dirty="0" smtClean="0">
                <a:solidFill>
                  <a:srgbClr val="C00000"/>
                </a:solidFill>
              </a:rPr>
              <a:t>A</a:t>
            </a:r>
            <a:endParaRPr lang="fr-CA" sz="1500" b="1" dirty="0">
              <a:solidFill>
                <a:srgbClr val="C00000"/>
              </a:solidFill>
            </a:endParaRPr>
          </a:p>
        </p:txBody>
      </p:sp>
      <p:sp>
        <p:nvSpPr>
          <p:cNvPr id="29" name="ZoneTexte 10"/>
          <p:cNvSpPr txBox="1">
            <a:spLocks noChangeArrowheads="1"/>
          </p:cNvSpPr>
          <p:nvPr/>
        </p:nvSpPr>
        <p:spPr bwMode="auto">
          <a:xfrm>
            <a:off x="4264713" y="4761482"/>
            <a:ext cx="325486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500" b="1" dirty="0" smtClean="0">
                <a:solidFill>
                  <a:srgbClr val="C00000"/>
                </a:solidFill>
              </a:rPr>
              <a:t>B</a:t>
            </a:r>
            <a:endParaRPr lang="fr-CA" sz="1500" b="1" dirty="0">
              <a:solidFill>
                <a:srgbClr val="C00000"/>
              </a:solidFill>
            </a:endParaRPr>
          </a:p>
        </p:txBody>
      </p:sp>
      <p:sp>
        <p:nvSpPr>
          <p:cNvPr id="30" name="ZoneTexte 10"/>
          <p:cNvSpPr txBox="1">
            <a:spLocks noChangeArrowheads="1"/>
          </p:cNvSpPr>
          <p:nvPr/>
        </p:nvSpPr>
        <p:spPr bwMode="auto">
          <a:xfrm>
            <a:off x="6423334" y="3071435"/>
            <a:ext cx="325486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A" sz="1500" b="1" dirty="0" smtClean="0">
                <a:solidFill>
                  <a:srgbClr val="C00000"/>
                </a:solidFill>
              </a:rPr>
              <a:t>B</a:t>
            </a:r>
            <a:endParaRPr lang="fr-CA" sz="15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uiExpand="1" build="allAtOnce"/>
      <p:bldP spid="14" grpId="0" animBg="1"/>
      <p:bldP spid="15" grpId="0"/>
      <p:bldP spid="16" grpId="0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RA_GuideMarqueursReneMarechal2013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B547B8"/>
      </a:hlink>
      <a:folHlink>
        <a:srgbClr val="438255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100000" r="280000" b="28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r="280000" b="280000"/>
          </a:path>
        </a:gradFill>
      </a:fillStyleLst>
      <a:lnStyleLst>
        <a:ln w="4444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  <a:satMod val="200000"/>
              </a:schemeClr>
            </a:gs>
            <a:gs pos="80000">
              <a:schemeClr val="phClr">
                <a:shade val="55000"/>
                <a:satMod val="175000"/>
              </a:schemeClr>
            </a:gs>
            <a:gs pos="100000">
              <a:schemeClr val="phClr">
                <a:shade val="37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0000"/>
              </a:schemeClr>
              <a:schemeClr val="phClr">
                <a:tint val="80000"/>
                <a:satMod val="120000"/>
              </a:schemeClr>
            </a:duotone>
          </a:blip>
          <a:tile tx="0" ty="0" sx="85000" sy="85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25BD58A-69E9-49F9-8C05-DF48A1E9642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FORA_GuideMarqueursReneMarechal2013</Template>
  <TotalTime>0</TotalTime>
  <Words>2624</Words>
  <Application>Microsoft Office PowerPoint</Application>
  <PresentationFormat>Affichage à l'écran (4:3)</PresentationFormat>
  <Paragraphs>1154</Paragraphs>
  <Slides>35</Slides>
  <Notes>2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35</vt:i4>
      </vt:variant>
    </vt:vector>
  </HeadingPairs>
  <TitlesOfParts>
    <vt:vector size="36" baseType="lpstr">
      <vt:lpstr>FORA_GuideMarqueursReneMarechal2013</vt:lpstr>
      <vt:lpstr>Guide « Marquer au volleyball »</vt:lpstr>
      <vt:lpstr>Marquer c’est…</vt:lpstr>
      <vt:lpstr>Quand faire quoi</vt:lpstr>
      <vt:lpstr>Quand faire quoi (visuellement)</vt:lpstr>
      <vt:lpstr>1.1 - Avant le match</vt:lpstr>
      <vt:lpstr>1.2 - Avant le match</vt:lpstr>
      <vt:lpstr>1.3 - Avant le match</vt:lpstr>
      <vt:lpstr>1.4 - Avant le match</vt:lpstr>
      <vt:lpstr>2.1 - Après le tirage au sort</vt:lpstr>
      <vt:lpstr>2.2 - Après le tirage au sort</vt:lpstr>
      <vt:lpstr>2.3 - Après le tirage au sort</vt:lpstr>
      <vt:lpstr>3.1 - Début du match</vt:lpstr>
      <vt:lpstr>3.2 - Début du match</vt:lpstr>
      <vt:lpstr>3.3 - Début du match</vt:lpstr>
      <vt:lpstr>3.4 - Début du match</vt:lpstr>
      <vt:lpstr>Responsabilités pendant le match - 1</vt:lpstr>
      <vt:lpstr>Responsabilités pendant le match - 2</vt:lpstr>
      <vt:lpstr>4- Faire un point</vt:lpstr>
      <vt:lpstr>5.1 - Remplacement</vt:lpstr>
      <vt:lpstr>5.2 - Remplacement</vt:lpstr>
      <vt:lpstr>5.3 - Remplacement</vt:lpstr>
      <vt:lpstr>6- Temps-mort</vt:lpstr>
      <vt:lpstr>7.1 - Sanctions</vt:lpstr>
      <vt:lpstr>7.2 - Sanctions</vt:lpstr>
      <vt:lpstr>7.3 - Sanctions</vt:lpstr>
      <vt:lpstr>8.1 - Fin de set</vt:lpstr>
      <vt:lpstr>8.2 - Fin de set</vt:lpstr>
      <vt:lpstr>9.1 - Set décisif (3e ou 5e)</vt:lpstr>
      <vt:lpstr>9.2 - Set décisif (3e ou 5e)</vt:lpstr>
      <vt:lpstr>9.3 - Set décisif (3e ou 5e)</vt:lpstr>
      <vt:lpstr>9.4 - Set décisif (3e ou 5e)</vt:lpstr>
      <vt:lpstr>10.1 - Fin de match</vt:lpstr>
      <vt:lpstr>10.2 - Fin de match</vt:lpstr>
      <vt:lpstr>10.3 - Fin de match</vt:lpstr>
      <vt:lpstr>Diapositive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2014-02-09T19:24:10Z</dcterms:created>
  <dcterms:modified xsi:type="dcterms:W3CDTF">2014-02-09T19:24:40Z</dcterms:modified>
  <cp:contentStatus>Final</cp:contentStatus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TC101671249990</vt:lpwstr>
  </property>
  <property fmtid="{D5CDD505-2E9C-101B-9397-08002B2CF9AE}" pid="3" name="_MarkAsFinal">
    <vt:bool>true</vt:bool>
  </property>
</Properties>
</file>