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BEED-6E74-48BD-9BBC-2FCBE8F3B9C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0A81569-DCB4-45F1-B6B9-A1213E0BE37A}">
      <dgm:prSet phldrT="[Texte]"/>
      <dgm:spPr/>
      <dgm:t>
        <a:bodyPr/>
        <a:lstStyle/>
        <a:p>
          <a:r>
            <a:rPr lang="fr-FR" b="1" dirty="0" smtClean="0"/>
            <a:t>Pour sauter loin</a:t>
          </a:r>
          <a:endParaRPr lang="fr-FR" dirty="0"/>
        </a:p>
      </dgm:t>
    </dgm:pt>
    <dgm:pt modelId="{7562DB36-1EA5-4432-AE5A-EBD40AA9772E}" type="parTrans" cxnId="{CF3FD4BF-AE98-44BA-9C50-D2F7BBED4186}">
      <dgm:prSet/>
      <dgm:spPr/>
      <dgm:t>
        <a:bodyPr/>
        <a:lstStyle/>
        <a:p>
          <a:endParaRPr lang="fr-FR"/>
        </a:p>
      </dgm:t>
    </dgm:pt>
    <dgm:pt modelId="{35D5750A-3449-4AE9-BEC4-300695870402}" type="sibTrans" cxnId="{CF3FD4BF-AE98-44BA-9C50-D2F7BBED4186}">
      <dgm:prSet/>
      <dgm:spPr/>
      <dgm:t>
        <a:bodyPr/>
        <a:lstStyle/>
        <a:p>
          <a:endParaRPr lang="fr-FR"/>
        </a:p>
      </dgm:t>
    </dgm:pt>
    <dgm:pt modelId="{FEA658DD-A57E-4876-AF3D-51D218678918}">
      <dgm:prSet phldrT="[Texte]"/>
      <dgm:spPr/>
      <dgm:t>
        <a:bodyPr/>
        <a:lstStyle/>
        <a:p>
          <a:r>
            <a:rPr lang="fr-FR" b="1" dirty="0" smtClean="0"/>
            <a:t>Avoir une course d’élan en accélération progressive sans rupture au moment de l’impulsion</a:t>
          </a:r>
          <a:br>
            <a:rPr lang="fr-FR" b="1" dirty="0" smtClean="0"/>
          </a:br>
          <a:endParaRPr lang="fr-FR" dirty="0"/>
        </a:p>
      </dgm:t>
    </dgm:pt>
    <dgm:pt modelId="{9F312D5A-4D33-490B-99E1-9DC68F87FB02}" type="parTrans" cxnId="{224E27DB-5BF4-4FF0-BFBF-55A79F75F17D}">
      <dgm:prSet/>
      <dgm:spPr/>
      <dgm:t>
        <a:bodyPr/>
        <a:lstStyle/>
        <a:p>
          <a:endParaRPr lang="fr-FR"/>
        </a:p>
      </dgm:t>
    </dgm:pt>
    <dgm:pt modelId="{3B22EBF7-ED2B-4A10-9AFF-82C9C31700BB}" type="sibTrans" cxnId="{224E27DB-5BF4-4FF0-BFBF-55A79F75F17D}">
      <dgm:prSet/>
      <dgm:spPr/>
      <dgm:t>
        <a:bodyPr/>
        <a:lstStyle/>
        <a:p>
          <a:endParaRPr lang="fr-FR"/>
        </a:p>
      </dgm:t>
    </dgm:pt>
    <dgm:pt modelId="{A91D7483-0A0A-4C06-AEC4-F87C30096498}">
      <dgm:prSet phldrT="[Texte]"/>
      <dgm:spPr/>
      <dgm:t>
        <a:bodyPr/>
        <a:lstStyle/>
        <a:p>
          <a:r>
            <a:rPr lang="fr-FR" b="1" dirty="0" smtClean="0"/>
            <a:t>Prendre l’impulsion le plus près possible de la limite d’appel</a:t>
          </a:r>
          <a:endParaRPr lang="fr-FR" dirty="0"/>
        </a:p>
      </dgm:t>
    </dgm:pt>
    <dgm:pt modelId="{B9975C4A-036C-45B9-9810-CCFC8B62E4DB}" type="parTrans" cxnId="{E29CCF5D-2DC2-4BB5-A20E-F7C0376EF937}">
      <dgm:prSet/>
      <dgm:spPr/>
      <dgm:t>
        <a:bodyPr/>
        <a:lstStyle/>
        <a:p>
          <a:endParaRPr lang="fr-FR"/>
        </a:p>
      </dgm:t>
    </dgm:pt>
    <dgm:pt modelId="{B327C964-F23F-4074-BEA5-3F9B0F3E25BE}" type="sibTrans" cxnId="{E29CCF5D-2DC2-4BB5-A20E-F7C0376EF937}">
      <dgm:prSet/>
      <dgm:spPr/>
      <dgm:t>
        <a:bodyPr/>
        <a:lstStyle/>
        <a:p>
          <a:endParaRPr lang="fr-FR"/>
        </a:p>
      </dgm:t>
    </dgm:pt>
    <dgm:pt modelId="{BC376A79-7C04-463D-8B5F-C20E198BB80A}">
      <dgm:prSet/>
      <dgm:spPr/>
      <dgm:t>
        <a:bodyPr/>
        <a:lstStyle/>
        <a:p>
          <a:r>
            <a:rPr lang="fr-FR" b="1" smtClean="0"/>
            <a:t>Avoir une impulsion énergique vers le haut et l’avant</a:t>
          </a:r>
          <a:endParaRPr lang="fr-FR"/>
        </a:p>
      </dgm:t>
    </dgm:pt>
    <dgm:pt modelId="{FD646DC5-CA1E-4CE8-B866-0B313D57F858}" type="parTrans" cxnId="{ABDC5EA0-5567-4922-807D-0704F4FD7622}">
      <dgm:prSet/>
      <dgm:spPr/>
      <dgm:t>
        <a:bodyPr/>
        <a:lstStyle/>
        <a:p>
          <a:endParaRPr lang="fr-FR"/>
        </a:p>
      </dgm:t>
    </dgm:pt>
    <dgm:pt modelId="{8C687F8D-43E6-420F-B691-786D14BE722D}" type="sibTrans" cxnId="{ABDC5EA0-5567-4922-807D-0704F4FD7622}">
      <dgm:prSet/>
      <dgm:spPr/>
      <dgm:t>
        <a:bodyPr/>
        <a:lstStyle/>
        <a:p>
          <a:endParaRPr lang="fr-FR"/>
        </a:p>
      </dgm:t>
    </dgm:pt>
    <dgm:pt modelId="{D9620CE2-E810-46A1-929E-D5C7ED379FF5}">
      <dgm:prSet/>
      <dgm:spPr/>
      <dgm:t>
        <a:bodyPr/>
        <a:lstStyle/>
        <a:p>
          <a:r>
            <a:rPr lang="fr-FR" b="1" smtClean="0"/>
            <a:t>Se réceptionner sur mes pieds sans déséquilibre arrière</a:t>
          </a:r>
          <a:endParaRPr lang="fr-FR"/>
        </a:p>
      </dgm:t>
    </dgm:pt>
    <dgm:pt modelId="{7544AE30-B0CA-44AC-952F-997C392E2630}" type="parTrans" cxnId="{C23B15AC-EF67-4AA7-84E8-9FCDBB1824C5}">
      <dgm:prSet/>
      <dgm:spPr/>
      <dgm:t>
        <a:bodyPr/>
        <a:lstStyle/>
        <a:p>
          <a:endParaRPr lang="fr-FR"/>
        </a:p>
      </dgm:t>
    </dgm:pt>
    <dgm:pt modelId="{D713466E-4875-49B8-AA31-5B05E8509853}" type="sibTrans" cxnId="{C23B15AC-EF67-4AA7-84E8-9FCDBB1824C5}">
      <dgm:prSet/>
      <dgm:spPr/>
      <dgm:t>
        <a:bodyPr/>
        <a:lstStyle/>
        <a:p>
          <a:endParaRPr lang="fr-FR"/>
        </a:p>
      </dgm:t>
    </dgm:pt>
    <dgm:pt modelId="{1B6D61B5-F916-4743-8C29-55A83B6430E7}" type="pres">
      <dgm:prSet presAssocID="{EFE7BEED-6E74-48BD-9BBC-2FCBE8F3B9C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92D23D93-5D7E-447F-B215-3BA1001E2D8F}" type="pres">
      <dgm:prSet presAssocID="{30A81569-DCB4-45F1-B6B9-A1213E0BE37A}" presName="singleCycle" presStyleCnt="0"/>
      <dgm:spPr/>
    </dgm:pt>
    <dgm:pt modelId="{CED6110F-847C-48BD-93B6-947935292A94}" type="pres">
      <dgm:prSet presAssocID="{30A81569-DCB4-45F1-B6B9-A1213E0BE37A}" presName="singleCenter" presStyleLbl="node1" presStyleIdx="0" presStyleCnt="5">
        <dgm:presLayoutVars>
          <dgm:chMax val="7"/>
          <dgm:chPref val="7"/>
        </dgm:presLayoutVars>
      </dgm:prSet>
      <dgm:spPr/>
      <dgm:t>
        <a:bodyPr/>
        <a:lstStyle/>
        <a:p>
          <a:endParaRPr lang="fr-FR"/>
        </a:p>
      </dgm:t>
    </dgm:pt>
    <dgm:pt modelId="{5A9B2D05-E69B-4B46-989A-414EAE7DE83E}" type="pres">
      <dgm:prSet presAssocID="{9F312D5A-4D33-490B-99E1-9DC68F87FB02}" presName="Name56" presStyleLbl="parChTrans1D2" presStyleIdx="0" presStyleCnt="4"/>
      <dgm:spPr/>
      <dgm:t>
        <a:bodyPr/>
        <a:lstStyle/>
        <a:p>
          <a:endParaRPr lang="fr-FR"/>
        </a:p>
      </dgm:t>
    </dgm:pt>
    <dgm:pt modelId="{EF79698B-C80B-483F-972F-66523BACE509}" type="pres">
      <dgm:prSet presAssocID="{FEA658DD-A57E-4876-AF3D-51D218678918}" presName="text0" presStyleLbl="node1" presStyleIdx="1" presStyleCnt="5" custScaleX="29736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7DA00A-6222-44BD-9FE2-B3AE611A1446}" type="pres">
      <dgm:prSet presAssocID="{B9975C4A-036C-45B9-9810-CCFC8B62E4DB}" presName="Name56" presStyleLbl="parChTrans1D2" presStyleIdx="1" presStyleCnt="4"/>
      <dgm:spPr/>
      <dgm:t>
        <a:bodyPr/>
        <a:lstStyle/>
        <a:p>
          <a:endParaRPr lang="fr-FR"/>
        </a:p>
      </dgm:t>
    </dgm:pt>
    <dgm:pt modelId="{E1820787-69F7-43C1-8FEB-8B07B8FE1908}" type="pres">
      <dgm:prSet presAssocID="{A91D7483-0A0A-4C06-AEC4-F87C30096498}" presName="text0" presStyleLbl="node1" presStyleIdx="2" presStyleCnt="5" custScaleX="22017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245D420-D737-4256-A8E8-6E3EFE3A2624}" type="pres">
      <dgm:prSet presAssocID="{7544AE30-B0CA-44AC-952F-997C392E2630}" presName="Name56" presStyleLbl="parChTrans1D2" presStyleIdx="2" presStyleCnt="4"/>
      <dgm:spPr/>
      <dgm:t>
        <a:bodyPr/>
        <a:lstStyle/>
        <a:p>
          <a:endParaRPr lang="fr-FR"/>
        </a:p>
      </dgm:t>
    </dgm:pt>
    <dgm:pt modelId="{1EA19D25-A3FC-4482-BCCC-C527E08DB97D}" type="pres">
      <dgm:prSet presAssocID="{D9620CE2-E810-46A1-929E-D5C7ED379FF5}" presName="text0" presStyleLbl="node1" presStyleIdx="3" presStyleCnt="5" custScaleX="29306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F1E87D-FA63-450A-9079-CB800EF1DFF6}" type="pres">
      <dgm:prSet presAssocID="{FD646DC5-CA1E-4CE8-B866-0B313D57F858}" presName="Name56" presStyleLbl="parChTrans1D2" presStyleIdx="3" presStyleCnt="4"/>
      <dgm:spPr/>
      <dgm:t>
        <a:bodyPr/>
        <a:lstStyle/>
        <a:p>
          <a:endParaRPr lang="fr-FR"/>
        </a:p>
      </dgm:t>
    </dgm:pt>
    <dgm:pt modelId="{56C8BBB8-7CED-477F-8CE7-EA1C7C98CFF7}" type="pres">
      <dgm:prSet presAssocID="{BC376A79-7C04-463D-8B5F-C20E198BB80A}" presName="text0" presStyleLbl="node1" presStyleIdx="4" presStyleCnt="5" custScaleX="20589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9CCF5D-2DC2-4BB5-A20E-F7C0376EF937}" srcId="{30A81569-DCB4-45F1-B6B9-A1213E0BE37A}" destId="{A91D7483-0A0A-4C06-AEC4-F87C30096498}" srcOrd="1" destOrd="0" parTransId="{B9975C4A-036C-45B9-9810-CCFC8B62E4DB}" sibTransId="{B327C964-F23F-4074-BEA5-3F9B0F3E25BE}"/>
    <dgm:cxn modelId="{ABDC5EA0-5567-4922-807D-0704F4FD7622}" srcId="{30A81569-DCB4-45F1-B6B9-A1213E0BE37A}" destId="{BC376A79-7C04-463D-8B5F-C20E198BB80A}" srcOrd="3" destOrd="0" parTransId="{FD646DC5-CA1E-4CE8-B866-0B313D57F858}" sibTransId="{8C687F8D-43E6-420F-B691-786D14BE722D}"/>
    <dgm:cxn modelId="{82331B4A-198D-4BDD-8D1B-81283D0921E8}" type="presOf" srcId="{7544AE30-B0CA-44AC-952F-997C392E2630}" destId="{2245D420-D737-4256-A8E8-6E3EFE3A2624}" srcOrd="0" destOrd="0" presId="urn:microsoft.com/office/officeart/2008/layout/RadialCluster"/>
    <dgm:cxn modelId="{BF8C2E50-321A-4FC7-A274-260D9C403F1C}" type="presOf" srcId="{30A81569-DCB4-45F1-B6B9-A1213E0BE37A}" destId="{CED6110F-847C-48BD-93B6-947935292A94}" srcOrd="0" destOrd="0" presId="urn:microsoft.com/office/officeart/2008/layout/RadialCluster"/>
    <dgm:cxn modelId="{224E27DB-5BF4-4FF0-BFBF-55A79F75F17D}" srcId="{30A81569-DCB4-45F1-B6B9-A1213E0BE37A}" destId="{FEA658DD-A57E-4876-AF3D-51D218678918}" srcOrd="0" destOrd="0" parTransId="{9F312D5A-4D33-490B-99E1-9DC68F87FB02}" sibTransId="{3B22EBF7-ED2B-4A10-9AFF-82C9C31700BB}"/>
    <dgm:cxn modelId="{E4C4461E-F7AA-4EA1-81DE-2401D72F49A0}" type="presOf" srcId="{EFE7BEED-6E74-48BD-9BBC-2FCBE8F3B9CE}" destId="{1B6D61B5-F916-4743-8C29-55A83B6430E7}" srcOrd="0" destOrd="0" presId="urn:microsoft.com/office/officeart/2008/layout/RadialCluster"/>
    <dgm:cxn modelId="{3E545E92-00F9-4E3F-9A4F-2BA6C2617894}" type="presOf" srcId="{FD646DC5-CA1E-4CE8-B866-0B313D57F858}" destId="{14F1E87D-FA63-450A-9079-CB800EF1DFF6}" srcOrd="0" destOrd="0" presId="urn:microsoft.com/office/officeart/2008/layout/RadialCluster"/>
    <dgm:cxn modelId="{9CE767CA-EA0A-4D60-93CB-43EDDC03FB1D}" type="presOf" srcId="{BC376A79-7C04-463D-8B5F-C20E198BB80A}" destId="{56C8BBB8-7CED-477F-8CE7-EA1C7C98CFF7}" srcOrd="0" destOrd="0" presId="urn:microsoft.com/office/officeart/2008/layout/RadialCluster"/>
    <dgm:cxn modelId="{E4949178-0A16-4765-8B87-98684172786F}" type="presOf" srcId="{A91D7483-0A0A-4C06-AEC4-F87C30096498}" destId="{E1820787-69F7-43C1-8FEB-8B07B8FE1908}" srcOrd="0" destOrd="0" presId="urn:microsoft.com/office/officeart/2008/layout/RadialCluster"/>
    <dgm:cxn modelId="{C23B15AC-EF67-4AA7-84E8-9FCDBB1824C5}" srcId="{30A81569-DCB4-45F1-B6B9-A1213E0BE37A}" destId="{D9620CE2-E810-46A1-929E-D5C7ED379FF5}" srcOrd="2" destOrd="0" parTransId="{7544AE30-B0CA-44AC-952F-997C392E2630}" sibTransId="{D713466E-4875-49B8-AA31-5B05E8509853}"/>
    <dgm:cxn modelId="{20E5DF6D-6E6D-40F0-A0AA-AA60884F2BD1}" type="presOf" srcId="{9F312D5A-4D33-490B-99E1-9DC68F87FB02}" destId="{5A9B2D05-E69B-4B46-989A-414EAE7DE83E}" srcOrd="0" destOrd="0" presId="urn:microsoft.com/office/officeart/2008/layout/RadialCluster"/>
    <dgm:cxn modelId="{F6FC82D3-C9BB-4722-B545-6E42CC42E027}" type="presOf" srcId="{B9975C4A-036C-45B9-9810-CCFC8B62E4DB}" destId="{147DA00A-6222-44BD-9FE2-B3AE611A1446}" srcOrd="0" destOrd="0" presId="urn:microsoft.com/office/officeart/2008/layout/RadialCluster"/>
    <dgm:cxn modelId="{4E7D8524-BF64-4991-8B55-5A70B8ED0B78}" type="presOf" srcId="{D9620CE2-E810-46A1-929E-D5C7ED379FF5}" destId="{1EA19D25-A3FC-4482-BCCC-C527E08DB97D}" srcOrd="0" destOrd="0" presId="urn:microsoft.com/office/officeart/2008/layout/RadialCluster"/>
    <dgm:cxn modelId="{4503B900-4DF1-440E-AEF3-7CEE8B6A08B2}" type="presOf" srcId="{FEA658DD-A57E-4876-AF3D-51D218678918}" destId="{EF79698B-C80B-483F-972F-66523BACE509}" srcOrd="0" destOrd="0" presId="urn:microsoft.com/office/officeart/2008/layout/RadialCluster"/>
    <dgm:cxn modelId="{CF3FD4BF-AE98-44BA-9C50-D2F7BBED4186}" srcId="{EFE7BEED-6E74-48BD-9BBC-2FCBE8F3B9CE}" destId="{30A81569-DCB4-45F1-B6B9-A1213E0BE37A}" srcOrd="0" destOrd="0" parTransId="{7562DB36-1EA5-4432-AE5A-EBD40AA9772E}" sibTransId="{35D5750A-3449-4AE9-BEC4-300695870402}"/>
    <dgm:cxn modelId="{F40892AD-137F-4D54-9419-55F6DF2948CE}" type="presParOf" srcId="{1B6D61B5-F916-4743-8C29-55A83B6430E7}" destId="{92D23D93-5D7E-447F-B215-3BA1001E2D8F}" srcOrd="0" destOrd="0" presId="urn:microsoft.com/office/officeart/2008/layout/RadialCluster"/>
    <dgm:cxn modelId="{84CA88F9-14E4-4FAF-B4CE-F3402DC020DC}" type="presParOf" srcId="{92D23D93-5D7E-447F-B215-3BA1001E2D8F}" destId="{CED6110F-847C-48BD-93B6-947935292A94}" srcOrd="0" destOrd="0" presId="urn:microsoft.com/office/officeart/2008/layout/RadialCluster"/>
    <dgm:cxn modelId="{DDA5BD61-9B20-4C8D-8829-459F6BB8628B}" type="presParOf" srcId="{92D23D93-5D7E-447F-B215-3BA1001E2D8F}" destId="{5A9B2D05-E69B-4B46-989A-414EAE7DE83E}" srcOrd="1" destOrd="0" presId="urn:microsoft.com/office/officeart/2008/layout/RadialCluster"/>
    <dgm:cxn modelId="{A9538032-E184-4157-8F51-8736D10ADE6F}" type="presParOf" srcId="{92D23D93-5D7E-447F-B215-3BA1001E2D8F}" destId="{EF79698B-C80B-483F-972F-66523BACE509}" srcOrd="2" destOrd="0" presId="urn:microsoft.com/office/officeart/2008/layout/RadialCluster"/>
    <dgm:cxn modelId="{2038D19A-F87B-46AA-B036-2A285A0BD13B}" type="presParOf" srcId="{92D23D93-5D7E-447F-B215-3BA1001E2D8F}" destId="{147DA00A-6222-44BD-9FE2-B3AE611A1446}" srcOrd="3" destOrd="0" presId="urn:microsoft.com/office/officeart/2008/layout/RadialCluster"/>
    <dgm:cxn modelId="{FC2C37FF-1DC0-4F1E-A395-5F8B069C2309}" type="presParOf" srcId="{92D23D93-5D7E-447F-B215-3BA1001E2D8F}" destId="{E1820787-69F7-43C1-8FEB-8B07B8FE1908}" srcOrd="4" destOrd="0" presId="urn:microsoft.com/office/officeart/2008/layout/RadialCluster"/>
    <dgm:cxn modelId="{416B8869-563A-4967-80F0-AACF7680CA42}" type="presParOf" srcId="{92D23D93-5D7E-447F-B215-3BA1001E2D8F}" destId="{2245D420-D737-4256-A8E8-6E3EFE3A2624}" srcOrd="5" destOrd="0" presId="urn:microsoft.com/office/officeart/2008/layout/RadialCluster"/>
    <dgm:cxn modelId="{A8253CF2-DD4F-4828-A48D-4D95ECF8D09C}" type="presParOf" srcId="{92D23D93-5D7E-447F-B215-3BA1001E2D8F}" destId="{1EA19D25-A3FC-4482-BCCC-C527E08DB97D}" srcOrd="6" destOrd="0" presId="urn:microsoft.com/office/officeart/2008/layout/RadialCluster"/>
    <dgm:cxn modelId="{39ADA5D5-8355-4360-ADCE-1321F584BE66}" type="presParOf" srcId="{92D23D93-5D7E-447F-B215-3BA1001E2D8F}" destId="{14F1E87D-FA63-450A-9079-CB800EF1DFF6}" srcOrd="7" destOrd="0" presId="urn:microsoft.com/office/officeart/2008/layout/RadialCluster"/>
    <dgm:cxn modelId="{F097A95C-D15C-456B-9A91-9E860CCC4ED3}" type="presParOf" srcId="{92D23D93-5D7E-447F-B215-3BA1001E2D8F}" destId="{56C8BBB8-7CED-477F-8CE7-EA1C7C98CFF7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6110F-847C-48BD-93B6-947935292A94}">
      <dsp:nvSpPr>
        <dsp:cNvPr id="0" name=""/>
        <dsp:cNvSpPr/>
      </dsp:nvSpPr>
      <dsp:spPr>
        <a:xfrm>
          <a:off x="3263826" y="2192643"/>
          <a:ext cx="1879408" cy="18794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600" b="1" kern="1200" dirty="0" smtClean="0"/>
            <a:t>Pour sauter loin</a:t>
          </a:r>
          <a:endParaRPr lang="fr-FR" sz="3600" kern="1200" dirty="0"/>
        </a:p>
      </dsp:txBody>
      <dsp:txXfrm>
        <a:off x="3355571" y="2284388"/>
        <a:ext cx="1695918" cy="1695918"/>
      </dsp:txXfrm>
    </dsp:sp>
    <dsp:sp modelId="{5A9B2D05-E69B-4B46-989A-414EAE7DE83E}">
      <dsp:nvSpPr>
        <dsp:cNvPr id="0" name=""/>
        <dsp:cNvSpPr/>
      </dsp:nvSpPr>
      <dsp:spPr>
        <a:xfrm rot="16200000">
          <a:off x="3737080" y="1726192"/>
          <a:ext cx="9329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3290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79698B-C80B-483F-972F-66523BACE509}">
      <dsp:nvSpPr>
        <dsp:cNvPr id="0" name=""/>
        <dsp:cNvSpPr/>
      </dsp:nvSpPr>
      <dsp:spPr>
        <a:xfrm>
          <a:off x="2331321" y="538"/>
          <a:ext cx="3744419" cy="1259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Avoir une course d’élan en accélération progressive sans rupture au moment de l’impulsion</a:t>
          </a:r>
          <a:br>
            <a:rPr lang="fr-FR" sz="1800" b="1" kern="1200" dirty="0" smtClean="0"/>
          </a:br>
          <a:endParaRPr lang="fr-FR" sz="1800" kern="1200" dirty="0"/>
        </a:p>
      </dsp:txBody>
      <dsp:txXfrm>
        <a:off x="2392790" y="62007"/>
        <a:ext cx="3621481" cy="1136265"/>
      </dsp:txXfrm>
    </dsp:sp>
    <dsp:sp modelId="{147DA00A-6222-44BD-9FE2-B3AE611A1446}">
      <dsp:nvSpPr>
        <dsp:cNvPr id="0" name=""/>
        <dsp:cNvSpPr/>
      </dsp:nvSpPr>
      <dsp:spPr>
        <a:xfrm>
          <a:off x="5143235" y="3132347"/>
          <a:ext cx="17627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627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820787-69F7-43C1-8FEB-8B07B8FE1908}">
      <dsp:nvSpPr>
        <dsp:cNvPr id="0" name=""/>
        <dsp:cNvSpPr/>
      </dsp:nvSpPr>
      <dsp:spPr>
        <a:xfrm>
          <a:off x="5319512" y="2502746"/>
          <a:ext cx="2772452" cy="1259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b="1" kern="1200" dirty="0" smtClean="0"/>
            <a:t>Prendre l’impulsion le plus près possible de la limite d’appel</a:t>
          </a:r>
          <a:endParaRPr lang="fr-FR" sz="2300" kern="1200" dirty="0"/>
        </a:p>
      </dsp:txBody>
      <dsp:txXfrm>
        <a:off x="5380981" y="2564215"/>
        <a:ext cx="2649514" cy="1136265"/>
      </dsp:txXfrm>
    </dsp:sp>
    <dsp:sp modelId="{2245D420-D737-4256-A8E8-6E3EFE3A2624}">
      <dsp:nvSpPr>
        <dsp:cNvPr id="0" name=""/>
        <dsp:cNvSpPr/>
      </dsp:nvSpPr>
      <dsp:spPr>
        <a:xfrm rot="5400000">
          <a:off x="3737080" y="4538503"/>
          <a:ext cx="93290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3290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A19D25-A3FC-4482-BCCC-C527E08DB97D}">
      <dsp:nvSpPr>
        <dsp:cNvPr id="0" name=""/>
        <dsp:cNvSpPr/>
      </dsp:nvSpPr>
      <dsp:spPr>
        <a:xfrm>
          <a:off x="2358388" y="5004953"/>
          <a:ext cx="3690285" cy="1259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smtClean="0"/>
            <a:t>Se réceptionner sur mes pieds sans déséquilibre arrière</a:t>
          </a:r>
          <a:endParaRPr lang="fr-FR" sz="2400" kern="1200"/>
        </a:p>
      </dsp:txBody>
      <dsp:txXfrm>
        <a:off x="2419857" y="5066422"/>
        <a:ext cx="3567347" cy="1136265"/>
      </dsp:txXfrm>
    </dsp:sp>
    <dsp:sp modelId="{14F1E87D-FA63-450A-9079-CB800EF1DFF6}">
      <dsp:nvSpPr>
        <dsp:cNvPr id="0" name=""/>
        <dsp:cNvSpPr/>
      </dsp:nvSpPr>
      <dsp:spPr>
        <a:xfrm rot="10800000">
          <a:off x="2997667" y="3132348"/>
          <a:ext cx="2661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615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C8BBB8-7CED-477F-8CE7-EA1C7C98CFF7}">
      <dsp:nvSpPr>
        <dsp:cNvPr id="0" name=""/>
        <dsp:cNvSpPr/>
      </dsp:nvSpPr>
      <dsp:spPr>
        <a:xfrm>
          <a:off x="404979" y="2502746"/>
          <a:ext cx="2592688" cy="1259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smtClean="0"/>
            <a:t>Avoir une impulsion énergique vers le haut et l’avant</a:t>
          </a:r>
          <a:endParaRPr lang="fr-FR" sz="2200" kern="1200"/>
        </a:p>
      </dsp:txBody>
      <dsp:txXfrm>
        <a:off x="466448" y="2564215"/>
        <a:ext cx="2469750" cy="1136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C19E9-727D-4D7C-8DC0-157896C304E9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FA250-13C4-4041-A20C-DE24E5098A7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02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FA250-13C4-4041-A20C-DE24E5098A7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695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4593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477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7224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52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553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76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28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379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285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743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16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F7716-ABC5-4D65-9CEE-F326EA878B61}" type="datetimeFigureOut">
              <a:rPr lang="fr-FR" smtClean="0"/>
              <a:t>10/06/2015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43404-16DD-4946-8216-A344C77D45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45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EXPOSEE\nnnnnnnnnnnnnnnnnnnnnnnnnnnnnnnnnnnnn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3204" y="116632"/>
            <a:ext cx="8229600" cy="1143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fr-FR" sz="54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DEMARCHES P</a:t>
            </a:r>
            <a:r>
              <a:rPr lang="ar-MA" sz="54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É</a:t>
            </a:r>
            <a:r>
              <a:rPr lang="fr-FR" sz="54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DAGOGIQUES</a:t>
            </a:r>
            <a:endParaRPr lang="fr-FR" sz="5400" b="1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283967" y="5094955"/>
            <a:ext cx="20331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PRESENTER PAR</a:t>
            </a:r>
          </a:p>
          <a:p>
            <a:r>
              <a:rPr lang="fr-F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HADIK ABDELLAH </a:t>
            </a:r>
          </a:p>
          <a:p>
            <a:r>
              <a:rPr lang="fr-FR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OUILJI MOHAMED</a:t>
            </a:r>
          </a:p>
        </p:txBody>
      </p:sp>
    </p:spTree>
    <p:extLst>
      <p:ext uri="{BB962C8B-B14F-4D97-AF65-F5344CB8AC3E}">
        <p14:creationId xmlns:p14="http://schemas.microsoft.com/office/powerpoint/2010/main" val="83079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EXPOSEE\imagesyyyyyyyyyyyyyyyyyyyyyyyyyyyyyyyyyyyyy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4887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768477" y="2996952"/>
            <a:ext cx="7488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MERCI DE VOTRE ATTENTION</a:t>
            </a:r>
            <a:endParaRPr lang="fr-F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003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1173595212"/>
              </p:ext>
            </p:extLst>
          </p:nvPr>
        </p:nvGraphicFramePr>
        <p:xfrm>
          <a:off x="467544" y="404664"/>
          <a:ext cx="8496944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56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Avoir une course </a:t>
            </a:r>
            <a:r>
              <a:rPr lang="fr-F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d’élan en </a:t>
            </a:r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accélération progressive</a:t>
            </a:r>
            <a:b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sans </a:t>
            </a:r>
            <a:r>
              <a:rPr lang="fr-FR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ruptureau</a:t>
            </a:r>
            <a:r>
              <a:rPr lang="fr-F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moment de l’impulsion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SL1</a:t>
            </a:r>
            <a:r>
              <a:rPr lang="fr-FR" b="1" dirty="0"/>
              <a:t> </a:t>
            </a:r>
            <a:r>
              <a:rPr lang="fr-FR" dirty="0"/>
              <a:t>– Par deux : un élève prend sa course d’élan, et l’autre frappe dans ses mains le rythme </a:t>
            </a:r>
            <a:r>
              <a:rPr lang="fr-FR" dirty="0" smtClean="0"/>
              <a:t>qu’il adopte</a:t>
            </a:r>
            <a:r>
              <a:rPr lang="fr-FR" dirty="0"/>
              <a:t>. L’élève observateur devra pouvoir dire si le rythme est en accélération, régulier ou </a:t>
            </a:r>
            <a:r>
              <a:rPr lang="fr-FR" dirty="0" smtClean="0"/>
              <a:t>en décélération.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b="1" dirty="0">
                <a:solidFill>
                  <a:srgbClr val="FF0000"/>
                </a:solidFill>
              </a:rPr>
              <a:t>SL2</a:t>
            </a:r>
            <a:r>
              <a:rPr lang="fr-FR" b="1" dirty="0"/>
              <a:t> </a:t>
            </a:r>
            <a:r>
              <a:rPr lang="fr-FR" dirty="0"/>
              <a:t>– Courir 15 à 20 mètres avec des lattes espacées</a:t>
            </a:r>
          </a:p>
          <a:p>
            <a:pPr marL="0" indent="0">
              <a:buNone/>
            </a:pPr>
            <a:r>
              <a:rPr lang="fr-FR" dirty="0"/>
              <a:t>(Il est préférable d’utiliser des lattes ou des bandes souples pour aménager ces situations </a:t>
            </a:r>
            <a:r>
              <a:rPr lang="fr-FR" dirty="0" smtClean="0"/>
              <a:t>plutôt que </a:t>
            </a:r>
            <a:r>
              <a:rPr lang="fr-FR" dirty="0"/>
              <a:t>des cerceaux qui présentent des dangers pour les </a:t>
            </a:r>
            <a:r>
              <a:rPr lang="fr-FR" dirty="0" smtClean="0"/>
              <a:t>élèves</a:t>
            </a:r>
          </a:p>
          <a:p>
            <a:pPr marL="0" indent="0">
              <a:buNone/>
            </a:pPr>
            <a:r>
              <a:rPr lang="fr-FR" dirty="0" smtClean="0"/>
              <a:t>Intervalles </a:t>
            </a:r>
            <a:r>
              <a:rPr lang="fr-FR" dirty="0"/>
              <a:t>réguliers ou irréguliers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dirty="0"/>
              <a:t>Intervalles progressifs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r>
              <a:rPr lang="fr-FR" dirty="0"/>
              <a:t>Intervalles adaptés à la foulée</a:t>
            </a:r>
          </a:p>
          <a:p>
            <a:r>
              <a:rPr lang="fr-FR" b="1" dirty="0" smtClean="0">
                <a:solidFill>
                  <a:srgbClr val="FF0000"/>
                </a:solidFill>
              </a:rPr>
              <a:t>SL3</a:t>
            </a:r>
            <a:r>
              <a:rPr lang="fr-FR" b="1" dirty="0" smtClean="0"/>
              <a:t> -</a:t>
            </a:r>
            <a:r>
              <a:rPr lang="fr-FR" dirty="0" smtClean="0"/>
              <a:t>S’élancer </a:t>
            </a:r>
            <a:r>
              <a:rPr lang="fr-FR" dirty="0"/>
              <a:t>et accélérer pour franchir l’obstacle d’une hauteur ou d’une longueur variable</a:t>
            </a:r>
          </a:p>
          <a:p>
            <a:pPr marL="0" indent="0">
              <a:buNone/>
            </a:pPr>
            <a:r>
              <a:rPr lang="fr-FR" dirty="0"/>
              <a:t>(privilégier l’impulsion et l’élévation pour sauter loin</a:t>
            </a:r>
            <a:r>
              <a:rPr lang="fr-FR" dirty="0" smtClean="0"/>
              <a:t>.)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229200"/>
            <a:ext cx="648072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1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5484" y="26064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SL4</a:t>
            </a:r>
            <a:r>
              <a:rPr lang="fr-FR" b="1" dirty="0"/>
              <a:t> </a:t>
            </a:r>
            <a:r>
              <a:rPr lang="fr-FR" dirty="0"/>
              <a:t>– Trois dispositifs de saut avec des longueurs de course d’élan différentes. Aménagement des</a:t>
            </a:r>
          </a:p>
          <a:p>
            <a:r>
              <a:rPr lang="fr-FR" dirty="0"/>
              <a:t>zones de réception permettant l’appréciation de la performance.</a:t>
            </a:r>
          </a:p>
          <a:p>
            <a:r>
              <a:rPr lang="fr-FR" dirty="0"/>
              <a:t>Les élèves sont par deux : un sauteur et un observateur.</a:t>
            </a:r>
          </a:p>
          <a:p>
            <a:r>
              <a:rPr lang="fr-FR" dirty="0"/>
              <a:t>Le sauteur fait plusieurs essais sur chaque dispositif, de façon à ce qu’il puisse apprécier l’efficacité de</a:t>
            </a:r>
          </a:p>
          <a:p>
            <a:r>
              <a:rPr lang="fr-FR" dirty="0"/>
              <a:t>son élan.</a:t>
            </a:r>
          </a:p>
          <a:p>
            <a:r>
              <a:rPr lang="fr-FR" dirty="0"/>
              <a:t>Conseil : pour sauter loin, il est préférable de ne pas prendre un élan trop long.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504056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5484" y="4293096"/>
            <a:ext cx="82309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SL5</a:t>
            </a:r>
            <a:r>
              <a:rPr lang="fr-FR" b="1" dirty="0"/>
              <a:t> </a:t>
            </a:r>
            <a:r>
              <a:rPr lang="fr-FR" dirty="0"/>
              <a:t>– Inventaire et expérimentation de diverses structures rythmiques des courses d’élan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04368"/>
            <a:ext cx="5256584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53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6984776" cy="85010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Prendre </a:t>
            </a:r>
            <a:r>
              <a:rPr lang="fr-FR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l’impulsion le </a:t>
            </a:r>
            <a:r>
              <a:rPr lang="fr-FR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plus près </a:t>
            </a:r>
            <a:r>
              <a:rPr lang="fr-FR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possible de </a:t>
            </a:r>
            <a:r>
              <a:rPr lang="fr-FR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la limite d’appel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1268760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</a:rPr>
              <a:t>SL6</a:t>
            </a:r>
            <a:r>
              <a:rPr lang="fr-FR" b="1" dirty="0"/>
              <a:t> </a:t>
            </a:r>
            <a:r>
              <a:rPr lang="fr-FR" dirty="0"/>
              <a:t>– Par deux : un élève court à partir d’un endroit matérialisé et prend appel dans la zone la plus</a:t>
            </a:r>
          </a:p>
          <a:p>
            <a:r>
              <a:rPr lang="fr-FR" dirty="0"/>
              <a:t>proche de la ligne d’appel.</a:t>
            </a:r>
          </a:p>
          <a:p>
            <a:r>
              <a:rPr lang="fr-FR" dirty="0"/>
              <a:t>Le deuxième élève repère la zone dans laquelle son camarade a posé le pied. Au deuxième passage,</a:t>
            </a:r>
          </a:p>
          <a:p>
            <a:r>
              <a:rPr lang="fr-FR" dirty="0"/>
              <a:t>l’autre élève rectifie sa position de départ.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08920"/>
            <a:ext cx="26289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3528" y="386104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</a:rPr>
              <a:t>SL7</a:t>
            </a:r>
            <a:r>
              <a:rPr lang="fr-FR" b="1" dirty="0"/>
              <a:t> </a:t>
            </a:r>
            <a:r>
              <a:rPr lang="fr-FR" dirty="0"/>
              <a:t>– Dispositif : 3 couloirs d’élan avec des zones d’appel plus ou moins larges (1m/0,60m/0,30m), une</a:t>
            </a:r>
          </a:p>
          <a:p>
            <a:r>
              <a:rPr lang="fr-FR" dirty="0"/>
              <a:t>zone de réception graduée.</a:t>
            </a:r>
          </a:p>
          <a:p>
            <a:r>
              <a:rPr lang="fr-FR" dirty="0"/>
              <a:t>L’élève débutera dans le couloir avec la zone d’appel la plus grande. Après plusieurs essais, il changera</a:t>
            </a:r>
          </a:p>
          <a:p>
            <a:r>
              <a:rPr lang="fr-FR" dirty="0"/>
              <a:t>de </a:t>
            </a:r>
            <a:r>
              <a:rPr lang="fr-FR" dirty="0" smtClean="0"/>
              <a:t>couloir… Veiller </a:t>
            </a:r>
            <a:r>
              <a:rPr lang="fr-FR" dirty="0"/>
              <a:t>à ne pas déformer la course d’élan, ne pas fixer du regard la zone d’appel.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402" y="5698796"/>
            <a:ext cx="23336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77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26064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B050"/>
                </a:solidFill>
              </a:rPr>
              <a:t>SL8</a:t>
            </a:r>
            <a:r>
              <a:rPr lang="fr-FR" b="1" dirty="0"/>
              <a:t> </a:t>
            </a:r>
            <a:r>
              <a:rPr lang="fr-FR" dirty="0"/>
              <a:t>– Le maître ou un autre élève montre un foulard </a:t>
            </a:r>
            <a:r>
              <a:rPr lang="fr-FR" b="1" dirty="0"/>
              <a:t>au moment de l’impulsion</a:t>
            </a:r>
            <a:r>
              <a:rPr lang="fr-FR" dirty="0"/>
              <a:t>. Le sauteur doit en</a:t>
            </a:r>
          </a:p>
          <a:p>
            <a:r>
              <a:rPr lang="fr-FR" dirty="0"/>
              <a:t>indiquer la couleur. Un observateur pourra relever la distance du pied d’appel par rapport à la marque </a:t>
            </a:r>
            <a:r>
              <a:rPr lang="fr-FR" dirty="0" smtClean="0"/>
              <a:t>de départ</a:t>
            </a:r>
            <a:r>
              <a:rPr lang="fr-FR" dirty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76872"/>
            <a:ext cx="2857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448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Avoir une </a:t>
            </a:r>
            <a:r>
              <a:rPr lang="fr-F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impulsion énergique vers </a:t>
            </a:r>
            <a:r>
              <a:rPr lang="fr-F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 haut et l’avant</a:t>
            </a:r>
          </a:p>
        </p:txBody>
      </p:sp>
      <p:sp>
        <p:nvSpPr>
          <p:cNvPr id="3" name="Rectangle 2"/>
          <p:cNvSpPr/>
          <p:nvPr/>
        </p:nvSpPr>
        <p:spPr>
          <a:xfrm>
            <a:off x="179512" y="1305342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SL9</a:t>
            </a:r>
            <a:r>
              <a:rPr lang="fr-FR" b="1" dirty="0"/>
              <a:t> </a:t>
            </a:r>
            <a:r>
              <a:rPr lang="fr-FR" dirty="0"/>
              <a:t>- Courir prendre l’appel sur un </a:t>
            </a:r>
            <a:r>
              <a:rPr lang="fr-FR" dirty="0" err="1"/>
              <a:t>plinth</a:t>
            </a:r>
            <a:r>
              <a:rPr lang="fr-FR" dirty="0"/>
              <a:t> ou sur un tremplin. Se réceptionner sur un tapis ou dans </a:t>
            </a:r>
            <a:r>
              <a:rPr lang="fr-FR" dirty="0" smtClean="0"/>
              <a:t>un sautoir.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SL10</a:t>
            </a:r>
            <a:r>
              <a:rPr lang="fr-FR" dirty="0"/>
              <a:t>- Courir, prendre une impulsion et arriver le plus loin possible sur un matelas de réception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SL11</a:t>
            </a:r>
            <a:r>
              <a:rPr lang="fr-FR" b="1" dirty="0"/>
              <a:t> </a:t>
            </a:r>
            <a:r>
              <a:rPr lang="fr-FR" dirty="0"/>
              <a:t>- Sauter le plus loin </a:t>
            </a:r>
            <a:r>
              <a:rPr lang="fr-FR" dirty="0" smtClean="0"/>
              <a:t>possible Courir </a:t>
            </a:r>
            <a:r>
              <a:rPr lang="fr-FR" dirty="0"/>
              <a:t>vite, franchir l’obstacle et continuer sa course.</a:t>
            </a:r>
          </a:p>
          <a:p>
            <a:r>
              <a:rPr lang="fr-FR" dirty="0"/>
              <a:t>à en hauteur (obstacle </a:t>
            </a:r>
            <a:r>
              <a:rPr lang="fr-FR" dirty="0" smtClean="0"/>
              <a:t>mou) à </a:t>
            </a:r>
            <a:r>
              <a:rPr lang="fr-FR" dirty="0"/>
              <a:t>en longueur (matérialiser des zones de réception : </a:t>
            </a:r>
            <a:r>
              <a:rPr lang="fr-FR" dirty="0" smtClean="0"/>
              <a:t>«avec </a:t>
            </a:r>
            <a:r>
              <a:rPr lang="fr-FR" dirty="0"/>
              <a:t>cônes par exemple </a:t>
            </a:r>
            <a:r>
              <a:rPr lang="fr-FR" dirty="0" smtClean="0"/>
              <a:t>»)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419" y="1700808"/>
            <a:ext cx="27432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275660"/>
            <a:ext cx="363855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79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397681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SL12</a:t>
            </a:r>
            <a:r>
              <a:rPr lang="fr-FR" b="1" dirty="0"/>
              <a:t> </a:t>
            </a:r>
            <a:r>
              <a:rPr lang="fr-FR" dirty="0"/>
              <a:t>– Par groupes de deux enfants. Le sauteur prend son élan, et </a:t>
            </a:r>
            <a:r>
              <a:rPr lang="fr-FR" b="1" dirty="0"/>
              <a:t>lors de la suspension</a:t>
            </a:r>
            <a:r>
              <a:rPr lang="fr-FR" dirty="0"/>
              <a:t>, le </a:t>
            </a:r>
            <a:r>
              <a:rPr lang="fr-FR" dirty="0" smtClean="0"/>
              <a:t>maître ou </a:t>
            </a:r>
            <a:r>
              <a:rPr lang="fr-FR" dirty="0"/>
              <a:t>un autre élève montre un foulard. L’élève devra en indiquer la couleur.</a:t>
            </a:r>
          </a:p>
          <a:p>
            <a:r>
              <a:rPr lang="fr-FR" dirty="0"/>
              <a:t>On recherchera la meilleure performance en gardant le regard au </a:t>
            </a:r>
            <a:r>
              <a:rPr lang="fr-FR" dirty="0" smtClean="0"/>
              <a:t>loin</a:t>
            </a:r>
          </a:p>
          <a:p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38" y="1198402"/>
            <a:ext cx="5804123" cy="135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67544" y="285293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5">
                    <a:lumMod val="75000"/>
                  </a:schemeClr>
                </a:solidFill>
              </a:rPr>
              <a:t>SL13</a:t>
            </a:r>
            <a:r>
              <a:rPr lang="fr-FR" b="1" dirty="0"/>
              <a:t> </a:t>
            </a:r>
            <a:r>
              <a:rPr lang="fr-FR" dirty="0"/>
              <a:t>– Le sauteur prend son élan et cherche à sauter le plus loin possible pour toucher les </a:t>
            </a:r>
            <a:r>
              <a:rPr lang="fr-FR" dirty="0" smtClean="0"/>
              <a:t>foulards avec </a:t>
            </a:r>
            <a:r>
              <a:rPr lang="fr-FR" dirty="0"/>
              <a:t>la tête.</a:t>
            </a:r>
          </a:p>
          <a:p>
            <a:r>
              <a:rPr lang="fr-FR" dirty="0"/>
              <a:t>Placer à 1m de la zone d’appel, de chaque côté de la fosse des poteaux de saut et l’élastique auquel</a:t>
            </a:r>
          </a:p>
          <a:p>
            <a:r>
              <a:rPr lang="fr-FR" dirty="0"/>
              <a:t>sont accrochés des foulards (hauteur : taille moyenne des enfants + 30cm</a:t>
            </a:r>
            <a:r>
              <a:rPr lang="fr-FR" dirty="0" smtClean="0"/>
              <a:t>).</a:t>
            </a:r>
          </a:p>
          <a:p>
            <a:endParaRPr lang="fr-FR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4648"/>
            <a:ext cx="6192688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79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fr-F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 réceptionner sur ses </a:t>
            </a:r>
            <a:r>
              <a:rPr lang="fr-F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pieds sans </a:t>
            </a:r>
            <a:r>
              <a:rPr lang="fr-FR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déséquilibre arrière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560" y="126876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SL15</a:t>
            </a:r>
            <a:r>
              <a:rPr lang="fr-FR" b="1" dirty="0"/>
              <a:t> </a:t>
            </a:r>
            <a:r>
              <a:rPr lang="fr-FR" dirty="0"/>
              <a:t>- Courir, franchir l’obstacle et retomber sur les deux pieds (fosse, tapis)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61662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5576" y="4221088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SL16</a:t>
            </a:r>
            <a:r>
              <a:rPr lang="fr-FR" b="1" dirty="0"/>
              <a:t> </a:t>
            </a:r>
            <a:r>
              <a:rPr lang="fr-FR" dirty="0"/>
              <a:t>– Courir, franchir l’obstacle et retomber sans tomber en arrière : essayer de toucher le foulard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70" y="4832783"/>
            <a:ext cx="46767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93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675</Words>
  <Application>Microsoft Office PowerPoint</Application>
  <PresentationFormat>Affichage à l'écran (4:3)</PresentationFormat>
  <Paragraphs>59</Paragraphs>
  <Slides>10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DEMARCHES PÉDAGOGIQUES</vt:lpstr>
      <vt:lpstr>Présentation PowerPoint</vt:lpstr>
      <vt:lpstr>Avoir une course d’élan en accélération progressive sans ruptureau moment de l’impulsion</vt:lpstr>
      <vt:lpstr>Présentation PowerPoint</vt:lpstr>
      <vt:lpstr>Prendre l’impulsion le plus près possible de la limite d’appel</vt:lpstr>
      <vt:lpstr>Présentation PowerPoint</vt:lpstr>
      <vt:lpstr>Avoir une impulsion énergique vers le haut et l’avant</vt:lpstr>
      <vt:lpstr>Présentation PowerPoint</vt:lpstr>
      <vt:lpstr>Se réceptionner sur ses pieds sans déséquilibre arrière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DEMARCHES PEDAGOGIQUES</dc:title>
  <dc:creator>user</dc:creator>
  <cp:lastModifiedBy>AZIZ</cp:lastModifiedBy>
  <cp:revision>10</cp:revision>
  <dcterms:created xsi:type="dcterms:W3CDTF">2015-03-22T16:31:27Z</dcterms:created>
  <dcterms:modified xsi:type="dcterms:W3CDTF">2015-06-10T19:49:35Z</dcterms:modified>
</cp:coreProperties>
</file>