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y="5143500" cx="9144000"/>
  <p:notesSz cx="6858000" cy="9144000"/>
  <p:embeddedFontLst>
    <p:embeddedFont>
      <p:font typeface="Lobster Two"/>
      <p:regular r:id="rId24"/>
      <p:bold r:id="rId25"/>
      <p:italic r:id="rId26"/>
      <p:boldItalic r:id="rId27"/>
    </p:embeddedFont>
    <p:embeddedFont>
      <p:font typeface="Playfair Display"/>
      <p:regular r:id="rId28"/>
      <p:bold r:id="rId29"/>
      <p:italic r:id="rId30"/>
      <p:boldItalic r:id="rId31"/>
    </p:embeddedFont>
    <p:embeddedFont>
      <p:font typeface="Montserrat"/>
      <p:regular r:id="rId32"/>
      <p:bold r:id="rId33"/>
    </p:embeddedFont>
    <p:embeddedFont>
      <p:font typeface="Rock Salt"/>
      <p:regular r:id="rId34"/>
    </p:embeddedFont>
    <p:embeddedFont>
      <p:font typeface="Kaushan Script"/>
      <p:regular r:id="rId35"/>
    </p:embeddedFont>
    <p:embeddedFont>
      <p:font typeface="Oswald"/>
      <p:regular r:id="rId36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LobsterTwo-regular.fntdata"/><Relationship Id="rId23" Type="http://schemas.openxmlformats.org/officeDocument/2006/relationships/slide" Target="slides/slide18.xml"/><Relationship Id="rId1" Type="http://schemas.openxmlformats.org/officeDocument/2006/relationships/theme" Target="theme/theme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.xml"/><Relationship Id="rId4" Type="http://schemas.openxmlformats.org/officeDocument/2006/relationships/notesMaster" Target="notesMasters/notesMaster.xml"/><Relationship Id="rId9" Type="http://schemas.openxmlformats.org/officeDocument/2006/relationships/slide" Target="slides/slide4.xml"/><Relationship Id="rId26" Type="http://schemas.openxmlformats.org/officeDocument/2006/relationships/font" Target="fonts/LobsterTwo-italic.fntdata"/><Relationship Id="rId25" Type="http://schemas.openxmlformats.org/officeDocument/2006/relationships/font" Target="fonts/LobsterTwo-bold.fntdata"/><Relationship Id="rId28" Type="http://schemas.openxmlformats.org/officeDocument/2006/relationships/font" Target="fonts/PlayfairDisplay-regular.fntdata"/><Relationship Id="rId27" Type="http://schemas.openxmlformats.org/officeDocument/2006/relationships/font" Target="fonts/LobsterTwo-boldItalic.fntdata"/><Relationship Id="rId5" Type="http://schemas.openxmlformats.org/officeDocument/2006/relationships/slide" Target="slides/slide.xml"/><Relationship Id="rId6" Type="http://schemas.openxmlformats.org/officeDocument/2006/relationships/slide" Target="slides/slide1.xml"/><Relationship Id="rId29" Type="http://schemas.openxmlformats.org/officeDocument/2006/relationships/font" Target="fonts/PlayfairDisplay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layfairDisplay-boldItalic.fntdata"/><Relationship Id="rId30" Type="http://schemas.openxmlformats.org/officeDocument/2006/relationships/font" Target="fonts/PlayfairDisplay-italic.fntdata"/><Relationship Id="rId11" Type="http://schemas.openxmlformats.org/officeDocument/2006/relationships/slide" Target="slides/slide6.xml"/><Relationship Id="rId33" Type="http://schemas.openxmlformats.org/officeDocument/2006/relationships/font" Target="fonts/Montserrat-bold.fntdata"/><Relationship Id="rId10" Type="http://schemas.openxmlformats.org/officeDocument/2006/relationships/slide" Target="slides/slide5.xml"/><Relationship Id="rId32" Type="http://schemas.openxmlformats.org/officeDocument/2006/relationships/font" Target="fonts/Montserrat-regular.fntdata"/><Relationship Id="rId13" Type="http://schemas.openxmlformats.org/officeDocument/2006/relationships/slide" Target="slides/slide8.xml"/><Relationship Id="rId35" Type="http://schemas.openxmlformats.org/officeDocument/2006/relationships/font" Target="fonts/KaushanScript-regular.fntdata"/><Relationship Id="rId12" Type="http://schemas.openxmlformats.org/officeDocument/2006/relationships/slide" Target="slides/slide7.xml"/><Relationship Id="rId34" Type="http://schemas.openxmlformats.org/officeDocument/2006/relationships/font" Target="fonts/RockSalt-regular.fntdata"/><Relationship Id="rId15" Type="http://schemas.openxmlformats.org/officeDocument/2006/relationships/slide" Target="slides/slide10.xml"/><Relationship Id="rId37" Type="http://schemas.openxmlformats.org/officeDocument/2006/relationships/font" Target="fonts/Oswald-bold.fntdata"/><Relationship Id="rId14" Type="http://schemas.openxmlformats.org/officeDocument/2006/relationships/slide" Target="slides/slide9.xml"/><Relationship Id="rId36" Type="http://schemas.openxmlformats.org/officeDocument/2006/relationships/font" Target="fonts/Oswald-regular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.xml"/></Relationships>
</file>

<file path=ppt/notesSlides/notesSlide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.xml"/></Relationships>
</file>

<file path=ppt/slideLayouts/slideLayout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4286250" y="0"/>
            <a:ext cx="7230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4358475" y="0"/>
            <a:ext cx="3853199" cy="51434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" name="Shape 1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buSzPct val="100000"/>
              <a:buFont typeface="Playfair Display"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344250" y="3550650"/>
            <a:ext cx="4910100" cy="577799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bg>
      <p:bgPr>
        <a:solidFill>
          <a:schemeClr val="accent5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/>
        </p:nvSpPr>
        <p:spPr>
          <a:xfrm rot="5400000">
            <a:off x="4550700" y="-498599"/>
            <a:ext cx="42600" cy="84557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" name="Shape 17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buSzPct val="100000"/>
              <a:buFont typeface="Playfair Display"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234050"/>
            <a:ext cx="3999899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234050"/>
            <a:ext cx="3999899" cy="333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Playfair Display"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75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081675"/>
            <a:ext cx="4045199" cy="17861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921400"/>
            <a:ext cx="4045199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311700" y="999925"/>
            <a:ext cx="8520599" cy="21461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buSzPct val="100000"/>
              <a:buFont typeface="Montserrat"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2284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fr"/>
              <a:t>‹#›</a:t>
            </a:fld>
          </a:p>
        </p:txBody>
      </p:sp>
    </p:spTree>
  </p:cSld>
  <p:clrMapOvr>
    <a:masterClrMapping/>
  </p:clrMapOvr>
</p:sldLayout>
</file>

<file path=ppt/slideMasters/_rels/slideMaster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2" Type="http://schemas.openxmlformats.org/officeDocument/2006/relationships/theme" Target="../theme/theme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buClr>
                <a:schemeClr val="dk2"/>
              </a:buClr>
              <a:buSzPct val="100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layfair Display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layfair Display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97999" y="4688758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fr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.xml"/><Relationship Id="rId2" Type="http://schemas.openxmlformats.org/officeDocument/2006/relationships/notesSlide" Target="../notesSlides/notesSlide.xml"/></Relationships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5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6000">
                <a:solidFill>
                  <a:srgbClr val="E0129C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Modélisation:</a:t>
            </a:r>
          </a:p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703100" y="3550650"/>
            <a:ext cx="7239300" cy="1592700"/>
          </a:xfrm>
          <a:prstGeom prst="rect">
            <a:avLst/>
          </a:prstGeom>
          <a:solidFill>
            <a:srgbClr val="00FFFF"/>
          </a:solidFill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 sz="1800" u="sng">
                <a:solidFill>
                  <a:srgbClr val="E0129C"/>
                </a:solidFill>
                <a:latin typeface="Rock Salt"/>
                <a:ea typeface="Rock Salt"/>
                <a:cs typeface="Rock Salt"/>
                <a:sym typeface="Rock Salt"/>
              </a:rPr>
              <a:t>Réalisé par:</a:t>
            </a:r>
            <a:r>
              <a:rPr lang="fr" sz="1200">
                <a:solidFill>
                  <a:srgbClr val="E0129C"/>
                </a:solidFill>
                <a:latin typeface="Rock Salt"/>
                <a:ea typeface="Rock Salt"/>
                <a:cs typeface="Rock Salt"/>
                <a:sym typeface="Rock Salt"/>
              </a:rPr>
              <a:t> </a:t>
            </a:r>
            <a:r>
              <a:rPr i="1" lang="fr">
                <a:latin typeface="Lobster Two"/>
                <a:ea typeface="Lobster Two"/>
                <a:cs typeface="Lobster Two"/>
                <a:sym typeface="Lobster Two"/>
              </a:rPr>
              <a:t>Fezza Nada .             </a:t>
            </a:r>
            <a:r>
              <a:rPr i="1" lang="fr" sz="1800">
                <a:solidFill>
                  <a:srgbClr val="E0129C"/>
                </a:solidFill>
                <a:latin typeface="Rock Salt"/>
                <a:ea typeface="Rock Salt"/>
                <a:cs typeface="Rock Salt"/>
                <a:sym typeface="Rock Salt"/>
              </a:rPr>
              <a:t>Encadré par: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fr">
                <a:latin typeface="Lobster Two"/>
                <a:ea typeface="Lobster Two"/>
                <a:cs typeface="Lobster Two"/>
                <a:sym typeface="Lobster Two"/>
              </a:rPr>
              <a:t>                          Elallali Ahlame.            </a:t>
            </a:r>
            <a:r>
              <a:rPr i="1" lang="fr">
                <a:latin typeface="Kaushan Script"/>
                <a:ea typeface="Kaushan Script"/>
                <a:cs typeface="Kaushan Script"/>
                <a:sym typeface="Kaushan Script"/>
              </a:rPr>
              <a:t>Notre cher Professeur        </a:t>
            </a:r>
            <a:r>
              <a:rPr i="1" lang="fr">
                <a:latin typeface="Lobster Two"/>
                <a:ea typeface="Lobster Two"/>
                <a:cs typeface="Lobster Two"/>
                <a:sym typeface="Lobster Two"/>
              </a:rPr>
              <a:t>       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fr">
                <a:latin typeface="Lobster Two"/>
                <a:ea typeface="Lobster Two"/>
                <a:cs typeface="Lobster Two"/>
                <a:sym typeface="Lobster Two"/>
              </a:rPr>
              <a:t>                         Hasnaoui Ahlam.         </a:t>
            </a:r>
            <a:r>
              <a:rPr i="1" lang="fr">
                <a:solidFill>
                  <a:srgbClr val="FFFF00"/>
                </a:solidFill>
                <a:latin typeface="Lobster Two"/>
                <a:ea typeface="Lobster Two"/>
                <a:cs typeface="Lobster Two"/>
                <a:sym typeface="Lobster Two"/>
              </a:rPr>
              <a:t>Aboufirass Redwane.</a:t>
            </a:r>
          </a:p>
          <a:p>
            <a:pPr lvl="0">
              <a:spcBef>
                <a:spcPts val="0"/>
              </a:spcBef>
              <a:buNone/>
            </a:pPr>
            <a:r>
              <a:rPr i="1" lang="fr">
                <a:latin typeface="Lobster Two"/>
                <a:ea typeface="Lobster Two"/>
                <a:cs typeface="Lobster Two"/>
                <a:sym typeface="Lobster Two"/>
              </a:rPr>
              <a:t>                         Garda Rajae.              </a:t>
            </a:r>
          </a:p>
        </p:txBody>
      </p:sp>
    </p:spTree>
  </p:cSld>
  <p:clrMapOvr>
    <a:masterClrMapping/>
  </p:clrMapOvr>
  <p:transition spd="slow">
    <p:push dir="r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u="sng">
                <a:solidFill>
                  <a:srgbClr val="000000"/>
                </a:solidFill>
              </a:rPr>
              <a:t>DÉFINITION DE LA MODÉLISATION : 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/>
          <p:nvPr/>
        </p:nvSpPr>
        <p:spPr>
          <a:xfrm>
            <a:off x="3253550" y="1172250"/>
            <a:ext cx="1842000" cy="1148400"/>
          </a:xfrm>
          <a:prstGeom prst="round2DiagRect">
            <a:avLst>
              <a:gd fmla="val 16667" name="adj1"/>
              <a:gd fmla="val 0" name="adj2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i="1" lang="fr" sz="1800">
                <a:latin typeface="Rock Salt"/>
                <a:ea typeface="Rock Salt"/>
                <a:cs typeface="Rock Salt"/>
                <a:sym typeface="Rock Salt"/>
              </a:rPr>
              <a:t>    </a:t>
            </a:r>
            <a:r>
              <a:rPr b="1" i="1" lang="fr" sz="1800">
                <a:solidFill>
                  <a:srgbClr val="FF00FF"/>
                </a:solidFill>
                <a:latin typeface="Rock Salt"/>
                <a:ea typeface="Rock Salt"/>
                <a:cs typeface="Rock Salt"/>
                <a:sym typeface="Rock Salt"/>
              </a:rPr>
              <a:t>  </a:t>
            </a:r>
            <a:r>
              <a:rPr b="1" i="1" lang="fr" sz="1800">
                <a:solidFill>
                  <a:srgbClr val="FF00FF"/>
                </a:solidFill>
                <a:latin typeface="Rock Salt"/>
                <a:ea typeface="Rock Salt"/>
                <a:cs typeface="Rock Salt"/>
                <a:sym typeface="Rock Salt"/>
              </a:rPr>
              <a:t>En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i="1" sz="1800">
              <a:solidFill>
                <a:srgbClr val="FF00FF"/>
              </a:solidFill>
              <a:latin typeface="Rock Salt"/>
              <a:ea typeface="Rock Salt"/>
              <a:cs typeface="Rock Salt"/>
              <a:sym typeface="Rock Salt"/>
            </a:endParaRPr>
          </a:p>
          <a:p>
            <a:pPr lvl="0">
              <a:spcBef>
                <a:spcPts val="0"/>
              </a:spcBef>
              <a:buNone/>
            </a:pPr>
            <a:r>
              <a:rPr b="1" i="1" lang="fr" sz="1800">
                <a:solidFill>
                  <a:srgbClr val="FF00FF"/>
                </a:solidFill>
                <a:latin typeface="Rock Salt"/>
                <a:ea typeface="Rock Salt"/>
                <a:cs typeface="Rock Salt"/>
                <a:sym typeface="Rock Salt"/>
              </a:rPr>
              <a:t>général:</a:t>
            </a:r>
          </a:p>
        </p:txBody>
      </p:sp>
      <p:sp>
        <p:nvSpPr>
          <p:cNvPr id="67" name="Shape 67"/>
          <p:cNvSpPr/>
          <p:nvPr/>
        </p:nvSpPr>
        <p:spPr>
          <a:xfrm>
            <a:off x="837325" y="1507175"/>
            <a:ext cx="2081322" cy="2069333"/>
          </a:xfrm>
          <a:prstGeom prst="irregularSeal1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conception    d’un modèle.</a:t>
            </a:r>
          </a:p>
        </p:txBody>
      </p:sp>
      <p:sp>
        <p:nvSpPr>
          <p:cNvPr id="68" name="Shape 68"/>
          <p:cNvSpPr/>
          <p:nvPr/>
        </p:nvSpPr>
        <p:spPr>
          <a:xfrm>
            <a:off x="5574125" y="1770325"/>
            <a:ext cx="2751191" cy="1806191"/>
          </a:xfrm>
          <a:prstGeom prst="irregularSeal1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selon son Objectif et les moyens utilisés</a:t>
            </a:r>
          </a:p>
        </p:txBody>
      </p:sp>
      <p:cxnSp>
        <p:nvCxnSpPr>
          <p:cNvPr id="69" name="Shape 69"/>
          <p:cNvCxnSpPr>
            <a:stCxn id="68" idx="2"/>
          </p:cNvCxnSpPr>
          <p:nvPr/>
        </p:nvCxnSpPr>
        <p:spPr>
          <a:xfrm flipH="1">
            <a:off x="4832359" y="3576516"/>
            <a:ext cx="1822500" cy="227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70" name="Shape 70"/>
          <p:cNvSpPr/>
          <p:nvPr/>
        </p:nvSpPr>
        <p:spPr>
          <a:xfrm>
            <a:off x="2679400" y="2715300"/>
            <a:ext cx="2822958" cy="2487995"/>
          </a:xfrm>
          <a:prstGeom prst="irregularSeal1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           </a:t>
            </a:r>
            <a:r>
              <a:rPr lang="fr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Elle est dite:Mathématique,3D, mécaniste, cinématique et PÉDAGOGIQUE.</a:t>
            </a:r>
          </a:p>
        </p:txBody>
      </p:sp>
      <p:cxnSp>
        <p:nvCxnSpPr>
          <p:cNvPr id="71" name="Shape 71"/>
          <p:cNvCxnSpPr>
            <a:stCxn id="66" idx="2"/>
            <a:endCxn id="67" idx="3"/>
          </p:cNvCxnSpPr>
          <p:nvPr/>
        </p:nvCxnSpPr>
        <p:spPr>
          <a:xfrm flipH="1">
            <a:off x="2918750" y="1746450"/>
            <a:ext cx="334800" cy="1033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72" name="Shape 72"/>
          <p:cNvCxnSpPr>
            <a:stCxn id="67" idx="2"/>
            <a:endCxn id="70" idx="1"/>
          </p:cNvCxnSpPr>
          <p:nvPr/>
        </p:nvCxnSpPr>
        <p:spPr>
          <a:xfrm>
            <a:off x="1654918" y="3576508"/>
            <a:ext cx="1024500" cy="131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  <p:cxnSp>
        <p:nvCxnSpPr>
          <p:cNvPr id="73" name="Shape 73"/>
          <p:cNvCxnSpPr>
            <a:stCxn id="66" idx="0"/>
            <a:endCxn id="68" idx="1"/>
          </p:cNvCxnSpPr>
          <p:nvPr/>
        </p:nvCxnSpPr>
        <p:spPr>
          <a:xfrm>
            <a:off x="5095550" y="1746450"/>
            <a:ext cx="478500" cy="74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5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b="1" i="1" lang="fr" sz="3600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                            </a:t>
            </a:r>
            <a:r>
              <a:rPr b="1" i="1" lang="fr" sz="3600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Niveau initié:</a:t>
            </a:r>
          </a:p>
        </p:txBody>
      </p:sp>
      <p:sp>
        <p:nvSpPr>
          <p:cNvPr id="149" name="Shape 149"/>
          <p:cNvSpPr/>
          <p:nvPr/>
        </p:nvSpPr>
        <p:spPr>
          <a:xfrm>
            <a:off x="1901900" y="2535875"/>
            <a:ext cx="5705700" cy="1614899"/>
          </a:xfrm>
          <a:prstGeom prst="ribbon">
            <a:avLst>
              <a:gd fmla="val 16667" name="adj1"/>
              <a:gd fmla="val 50000" name="adj2"/>
            </a:avLst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2822950" y="1423425"/>
            <a:ext cx="3492899" cy="27990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i="1" lang="fr" sz="2400" u="sng">
                <a:solidFill>
                  <a:srgbClr val="E0129C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Niveau expert: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2" presetSubtype="1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6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Modélisation et pédagogie différenciée:</a:t>
            </a:r>
          </a:p>
        </p:txBody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  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 </a:t>
            </a:r>
            <a:r>
              <a:rPr i="1" lang="fr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La modélisation</a:t>
            </a:r>
            <a:r>
              <a:rPr lang="fr"/>
              <a:t> est le fait de classifier les élèves selon des niveaux dans leur </a:t>
            </a:r>
          </a:p>
          <a:p>
            <a:pPr lvl="0" rtl="0">
              <a:spcBef>
                <a:spcPts val="0"/>
              </a:spcBef>
              <a:buNone/>
            </a:pPr>
            <a:r>
              <a:rPr lang="fr"/>
              <a:t>interaction avec l’activité physique et sportive en question.Alors que</a:t>
            </a:r>
            <a:r>
              <a:rPr lang="fr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 l</a:t>
            </a:r>
            <a:r>
              <a:rPr lang="fr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a pédagogie </a:t>
            </a:r>
          </a:p>
          <a:p>
            <a:pPr lvl="0" rtl="0">
              <a:spcBef>
                <a:spcPts val="0"/>
              </a:spcBef>
              <a:buNone/>
            </a:pPr>
            <a:r>
              <a:rPr lang="fr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différenciée</a:t>
            </a:r>
            <a:r>
              <a:rPr lang="fr" u="sng">
                <a:solidFill>
                  <a:srgbClr val="FF00FF"/>
                </a:solidFill>
              </a:rPr>
              <a:t> </a:t>
            </a:r>
            <a:r>
              <a:rPr lang="fr"/>
              <a:t>est une méthode d’enseignement exécutée afin de permettre </a:t>
            </a:r>
          </a:p>
          <a:p>
            <a:pPr lvl="0">
              <a:spcBef>
                <a:spcPts val="0"/>
              </a:spcBef>
              <a:buNone/>
            </a:pPr>
            <a:r>
              <a:rPr lang="fr"/>
              <a:t>l’apprentissage à tous les niveaux classifiés pendant la modélisation .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>
                <a:solidFill>
                  <a:srgbClr val="000000"/>
                </a:solidFill>
              </a:rPr>
              <a:t>Modélisation et évaluation:</a:t>
            </a:r>
            <a:br>
              <a:rPr lang="fr">
                <a:solidFill>
                  <a:srgbClr val="000000"/>
                </a:solidFill>
              </a:rPr>
            </a:br>
          </a:p>
        </p:txBody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 u="sng">
                <a:latin typeface="Rock Salt"/>
                <a:ea typeface="Rock Salt"/>
                <a:cs typeface="Rock Salt"/>
                <a:sym typeface="Rock Salt"/>
              </a:rPr>
              <a:t>Est ce qu’on évalue tous les niveaux de la même manière ? </a:t>
            </a:r>
            <a:br>
              <a:rPr lang="fr" u="sng">
                <a:latin typeface="Rock Salt"/>
                <a:ea typeface="Rock Salt"/>
                <a:cs typeface="Rock Salt"/>
                <a:sym typeface="Rock Salt"/>
              </a:rPr>
            </a:br>
            <a:br>
              <a:rPr lang="fr">
                <a:latin typeface="Rock Salt"/>
                <a:ea typeface="Rock Salt"/>
                <a:cs typeface="Rock Salt"/>
                <a:sym typeface="Rock Salt"/>
              </a:rPr>
            </a:br>
            <a:r>
              <a:rPr lang="fr"/>
              <a:t>  </a:t>
            </a:r>
          </a:p>
          <a:p>
            <a:pPr lvl="0" rtl="0">
              <a:spcBef>
                <a:spcPts val="0"/>
              </a:spcBef>
              <a:buNone/>
            </a:pPr>
            <a:r>
              <a:rPr lang="fr"/>
              <a:t>  </a:t>
            </a:r>
            <a:r>
              <a:rPr i="1" lang="fr">
                <a:latin typeface="Kaushan Script"/>
                <a:ea typeface="Kaushan Script"/>
                <a:cs typeface="Kaushan Script"/>
                <a:sym typeface="Kaushan Script"/>
              </a:rPr>
              <a:t>Non,l'évaluation n’est pas la même pour tous les niveaux et ça se traduit bien </a:t>
            </a:r>
          </a:p>
          <a:p>
            <a:pPr lvl="0" rtl="0">
              <a:spcBef>
                <a:spcPts val="0"/>
              </a:spcBef>
              <a:buNone/>
            </a:pPr>
            <a:r>
              <a:rPr i="1" lang="fr">
                <a:latin typeface="Kaushan Script"/>
                <a:ea typeface="Kaushan Script"/>
                <a:cs typeface="Kaushan Script"/>
                <a:sym typeface="Kaushan Script"/>
              </a:rPr>
              <a:t>évidemment  dans le pointage ou les notes . Un élève de niveau élevé ne sera pas </a:t>
            </a:r>
          </a:p>
          <a:p>
            <a:pPr lvl="0">
              <a:spcBef>
                <a:spcPts val="0"/>
              </a:spcBef>
              <a:buNone/>
            </a:pPr>
            <a:r>
              <a:rPr i="1" lang="fr">
                <a:latin typeface="Kaushan Script"/>
                <a:ea typeface="Kaushan Script"/>
                <a:cs typeface="Kaushan Script"/>
                <a:sym typeface="Kaushan Script"/>
              </a:rPr>
              <a:t>sûrement noté comme celui d’un niveau moyen ,et vice-versa.</a:t>
            </a: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Modélisation au début,au milieu ou à la fin ?</a:t>
            </a:r>
          </a:p>
        </p:txBody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La modélisation est effectuée durant l’acte d’enseignement global,car à tout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moment nous pouvons faire une autre modélisation ,et ça revient à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l’apprentissage et au développement permanent des élèves.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latin typeface="Kaushan Script"/>
              <a:ea typeface="Kaushan Script"/>
              <a:cs typeface="Kaushan Script"/>
              <a:sym typeface="Kaushan Script"/>
            </a:endParaRPr>
          </a:p>
          <a:p>
            <a:pPr lv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‘Mes élèves ne resterons pas coincer dans le même niveau pendant le cycle ou la période d’apprentissage ‘!</a:t>
            </a: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CONCLUSION</a:t>
            </a:r>
            <a:r>
              <a:rPr b="1" i="1" lang="fr" u="sng"/>
              <a:t>:</a:t>
            </a:r>
          </a:p>
        </p:txBody>
      </p:sp>
      <p:sp>
        <p:nvSpPr>
          <p:cNvPr id="186" name="Shape 186"/>
          <p:cNvSpPr txBox="1"/>
          <p:nvPr>
            <p:ph idx="1" type="body"/>
          </p:nvPr>
        </p:nvSpPr>
        <p:spPr>
          <a:xfrm>
            <a:off x="311700" y="1234075"/>
            <a:ext cx="8520599" cy="3622199"/>
          </a:xfrm>
          <a:prstGeom prst="rect">
            <a:avLst/>
          </a:prstGeom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i="1" lang="fr" sz="2400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La modélisation</a:t>
            </a:r>
            <a:r>
              <a:rPr lang="fr"/>
              <a:t>  </a:t>
            </a: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est une phase très essentielle dans le traitement didactique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ORM-modélisation-IOSE.On l’a mentionné dans les orientations pédagogique de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2007 .Elle nous permet de connaître le niveau initial de nos élèves dans leur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interaction avec l’activité physique et sportive donnée et de distinguer leur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développement pendant l’acte d’enseignement apprentissage .La modélisation </a:t>
            </a:r>
          </a:p>
          <a:p>
            <a:pPr lvl="0" rt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peut être faite à tout stade dans les activités physiques et sportives individuelles </a:t>
            </a:r>
          </a:p>
          <a:p>
            <a:pPr lvl="0">
              <a:spcBef>
                <a:spcPts val="0"/>
              </a:spcBef>
              <a:buNone/>
            </a:pPr>
            <a:r>
              <a:rPr lang="fr">
                <a:latin typeface="Kaushan Script"/>
                <a:ea typeface="Kaushan Script"/>
                <a:cs typeface="Kaushan Script"/>
                <a:sym typeface="Kaushan Script"/>
              </a:rPr>
              <a:t>et collectives,comme elle n’est pas obligatoire lorsqu’on a un seul niveau.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7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8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2" name="Shape 192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>
                <a:solidFill>
                  <a:srgbClr val="000000"/>
                </a:solidFill>
              </a:rPr>
              <a:t>Modélisation en pédagogie: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586125" y="1435400"/>
            <a:ext cx="7392275" cy="3014333"/>
          </a:xfrm>
          <a:prstGeom prst="flowChartMultidocument">
            <a:avLst/>
          </a:prstGeom>
          <a:solidFill>
            <a:srgbClr val="FFFF00"/>
          </a:solidFill>
          <a:ln cap="flat" cmpd="sng" w="9525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i="1" lang="fr" sz="1800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En</a:t>
            </a:r>
            <a:r>
              <a:rPr i="1" lang="fr" sz="1800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 pédagogie, </a:t>
            </a:r>
            <a:r>
              <a:rPr i="1" lang="fr" sz="1800" u="sng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la modélisation de la discipline </a:t>
            </a:r>
            <a:r>
              <a:rPr i="1" lang="fr" sz="1800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consiste en une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1800">
              <a:solidFill>
                <a:schemeClr val="accent5"/>
              </a:solidFill>
              <a:latin typeface="Kaushan Script"/>
              <a:ea typeface="Kaushan Script"/>
              <a:cs typeface="Kaushan Script"/>
              <a:sym typeface="Kaushan Script"/>
            </a:endParaRPr>
          </a:p>
          <a:p>
            <a:pPr lvl="0" rtl="0">
              <a:spcBef>
                <a:spcPts val="0"/>
              </a:spcBef>
              <a:buNone/>
            </a:pPr>
            <a:r>
              <a:rPr i="1" lang="fr" sz="1800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représentation simplifiée des objets d'enseignement sous une forme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1800">
              <a:solidFill>
                <a:schemeClr val="accent5"/>
              </a:solidFill>
              <a:latin typeface="Kaushan Script"/>
              <a:ea typeface="Kaushan Script"/>
              <a:cs typeface="Kaushan Script"/>
              <a:sym typeface="Kaushan Script"/>
            </a:endParaRPr>
          </a:p>
          <a:p>
            <a:pPr lvl="0" rtl="0">
              <a:spcBef>
                <a:spcPts val="0"/>
              </a:spcBef>
              <a:buClr>
                <a:schemeClr val="dk2"/>
              </a:buClr>
              <a:buSzPct val="61111"/>
              <a:buFont typeface="Arial"/>
              <a:buNone/>
            </a:pPr>
            <a:r>
              <a:rPr i="1" lang="fr" sz="1800">
                <a:solidFill>
                  <a:schemeClr val="accent5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plus ou moins abstraite que les apprenants auront à s'approprier.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/>
              <a:t>LA MODÉLISATION EN EPS: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382775" y="1860775"/>
            <a:ext cx="2165100" cy="2081399"/>
          </a:xfrm>
          <a:prstGeom prst="flowChartConnector">
            <a:avLst/>
          </a:prstGeom>
          <a:solidFill>
            <a:schemeClr val="lt1"/>
          </a:solidFill>
          <a:ln cap="flat" cmpd="sng" w="9525">
            <a:solidFill>
              <a:srgbClr val="E0129C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Opération primordiale dans l’acte pédagogique.</a:t>
            </a:r>
          </a:p>
        </p:txBody>
      </p:sp>
      <p:sp>
        <p:nvSpPr>
          <p:cNvPr id="88" name="Shape 88"/>
          <p:cNvSpPr/>
          <p:nvPr/>
        </p:nvSpPr>
        <p:spPr>
          <a:xfrm>
            <a:off x="2834900" y="1543050"/>
            <a:ext cx="2045400" cy="2248799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Classification des comportements observables chez un ou un groupe d'élèves.</a:t>
            </a:r>
          </a:p>
        </p:txBody>
      </p:sp>
      <p:sp>
        <p:nvSpPr>
          <p:cNvPr id="89" name="Shape 89"/>
          <p:cNvSpPr/>
          <p:nvPr/>
        </p:nvSpPr>
        <p:spPr>
          <a:xfrm>
            <a:off x="5275075" y="1722475"/>
            <a:ext cx="1542899" cy="1889999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Pendant leurs interaction avec une APS.</a:t>
            </a:r>
          </a:p>
        </p:txBody>
      </p:sp>
      <p:sp>
        <p:nvSpPr>
          <p:cNvPr id="90" name="Shape 90"/>
          <p:cNvSpPr/>
          <p:nvPr/>
        </p:nvSpPr>
        <p:spPr>
          <a:xfrm>
            <a:off x="6913825" y="1124400"/>
            <a:ext cx="2045400" cy="3947399"/>
          </a:xfrm>
          <a:prstGeom prst="ellipse">
            <a:avLst/>
          </a:prstGeom>
          <a:solidFill>
            <a:schemeClr val="lt1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En fonction de leurs capacités et leurs habiletés requises,et en réaction aux contraintes et aux exigence de l’APS en question.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8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FORMES DE REGROUPEMENT: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1877975" y="1234075"/>
            <a:ext cx="2212800" cy="1483199"/>
          </a:xfrm>
          <a:prstGeom prst="star8">
            <a:avLst>
              <a:gd fmla="val 37500" name="adj"/>
            </a:avLst>
          </a:prstGeom>
          <a:solidFill>
            <a:schemeClr val="lt1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2400">
                <a:solidFill>
                  <a:srgbClr val="FF00FF"/>
                </a:solidFill>
                <a:latin typeface="Lobster Two"/>
                <a:ea typeface="Lobster Two"/>
                <a:cs typeface="Lobster Two"/>
                <a:sym typeface="Lobster Two"/>
              </a:rPr>
              <a:t>Selon L’affectivité.</a:t>
            </a:r>
          </a:p>
        </p:txBody>
      </p:sp>
      <p:sp>
        <p:nvSpPr>
          <p:cNvPr id="98" name="Shape 98"/>
          <p:cNvSpPr/>
          <p:nvPr/>
        </p:nvSpPr>
        <p:spPr>
          <a:xfrm>
            <a:off x="311700" y="3372125"/>
            <a:ext cx="2212800" cy="1483199"/>
          </a:xfrm>
          <a:prstGeom prst="star8">
            <a:avLst>
              <a:gd fmla="val 37500" name="adj"/>
            </a:avLst>
          </a:prstGeom>
          <a:solidFill>
            <a:schemeClr val="lt1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2400">
                <a:solidFill>
                  <a:srgbClr val="FF00FF"/>
                </a:solidFill>
                <a:latin typeface="Lobster Two"/>
                <a:ea typeface="Lobster Two"/>
                <a:cs typeface="Lobster Two"/>
                <a:sym typeface="Lobster Two"/>
              </a:rPr>
              <a:t>Selon le besoin.</a:t>
            </a:r>
          </a:p>
        </p:txBody>
      </p:sp>
      <p:sp>
        <p:nvSpPr>
          <p:cNvPr id="99" name="Shape 99"/>
          <p:cNvSpPr/>
          <p:nvPr/>
        </p:nvSpPr>
        <p:spPr>
          <a:xfrm>
            <a:off x="4494350" y="3372125"/>
            <a:ext cx="2212800" cy="1483199"/>
          </a:xfrm>
          <a:prstGeom prst="star8">
            <a:avLst>
              <a:gd fmla="val 37500" name="adj"/>
            </a:avLst>
          </a:prstGeom>
          <a:solidFill>
            <a:schemeClr val="lt1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2400">
                <a:solidFill>
                  <a:srgbClr val="FF00FF"/>
                </a:solidFill>
                <a:latin typeface="Lobster Two"/>
                <a:ea typeface="Lobster Two"/>
                <a:cs typeface="Lobster Two"/>
                <a:sym typeface="Lobster Two"/>
              </a:rPr>
              <a:t>Selon le monitorat.</a:t>
            </a:r>
          </a:p>
        </p:txBody>
      </p:sp>
      <p:sp>
        <p:nvSpPr>
          <p:cNvPr id="100" name="Shape 100"/>
          <p:cNvSpPr/>
          <p:nvPr/>
        </p:nvSpPr>
        <p:spPr>
          <a:xfrm>
            <a:off x="5777475" y="1364625"/>
            <a:ext cx="2490600" cy="1483199"/>
          </a:xfrm>
          <a:prstGeom prst="star8">
            <a:avLst>
              <a:gd fmla="val 37500" name="adj"/>
            </a:avLst>
          </a:prstGeom>
          <a:solidFill>
            <a:schemeClr val="lt1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2400">
                <a:solidFill>
                  <a:srgbClr val="FF00FF"/>
                </a:solidFill>
                <a:latin typeface="Lobster Two"/>
                <a:ea typeface="Lobster Two"/>
                <a:cs typeface="Lobster Two"/>
                <a:sym typeface="Lobster Two"/>
              </a:rPr>
              <a:t>Selon la performance.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MODELISATION EN APS Individuelles :</a:t>
            </a:r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/>
              <a:t>                                      </a:t>
            </a:r>
          </a:p>
        </p:txBody>
      </p:sp>
      <p:sp>
        <p:nvSpPr>
          <p:cNvPr id="107" name="Shape 107"/>
          <p:cNvSpPr/>
          <p:nvPr/>
        </p:nvSpPr>
        <p:spPr>
          <a:xfrm>
            <a:off x="2703325" y="1483250"/>
            <a:ext cx="3241500" cy="729600"/>
          </a:xfrm>
          <a:prstGeom prst="wedgeEllipseCallout">
            <a:avLst>
              <a:gd fmla="val -20833" name="adj1"/>
              <a:gd fmla="val 62500" name="adj2"/>
            </a:avLst>
          </a:prstGeom>
          <a:solidFill>
            <a:schemeClr val="lt1"/>
          </a:solidFill>
          <a:ln cap="flat" cmpd="sng" w="9525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3000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Gymnastique:</a:t>
            </a:r>
          </a:p>
        </p:txBody>
      </p:sp>
      <p:sp>
        <p:nvSpPr>
          <p:cNvPr id="108" name="Shape 108"/>
          <p:cNvSpPr/>
          <p:nvPr/>
        </p:nvSpPr>
        <p:spPr>
          <a:xfrm>
            <a:off x="622000" y="2544725"/>
            <a:ext cx="1854049" cy="1806225"/>
          </a:xfrm>
          <a:prstGeom prst="flowChartMagneticDisk">
            <a:avLst/>
          </a:prstGeom>
          <a:solidFill>
            <a:schemeClr val="lt1"/>
          </a:solidFill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24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Modélisation      Avant l’observation:Référentielle.</a:t>
            </a:r>
          </a:p>
        </p:txBody>
      </p:sp>
      <p:sp>
        <p:nvSpPr>
          <p:cNvPr id="109" name="Shape 109"/>
          <p:cNvSpPr/>
          <p:nvPr/>
        </p:nvSpPr>
        <p:spPr>
          <a:xfrm>
            <a:off x="6375525" y="2544725"/>
            <a:ext cx="1695450" cy="1806225"/>
          </a:xfrm>
          <a:prstGeom prst="flowChartMagneticDisk">
            <a:avLst/>
          </a:prstGeom>
          <a:solidFill>
            <a:schemeClr val="lt1"/>
          </a:solidFill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fr" sz="2400">
                <a:solidFill>
                  <a:schemeClr val="accent5"/>
                </a:solidFill>
                <a:latin typeface="Lobster Two"/>
                <a:ea typeface="Lobster Two"/>
                <a:cs typeface="Lobster Two"/>
                <a:sym typeface="Lobster Two"/>
              </a:rPr>
              <a:t>Modélisation     après l’observation.</a:t>
            </a:r>
          </a:p>
        </p:txBody>
      </p:sp>
      <p:sp>
        <p:nvSpPr>
          <p:cNvPr id="110" name="Shape 110"/>
          <p:cNvSpPr/>
          <p:nvPr/>
        </p:nvSpPr>
        <p:spPr>
          <a:xfrm>
            <a:off x="3340387" y="3743975"/>
            <a:ext cx="2170799" cy="11721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fr" sz="1800">
                <a:latin typeface="Lobster Two"/>
                <a:ea typeface="Lobster Two"/>
                <a:cs typeface="Lobster Two"/>
                <a:sym typeface="Lobster Two"/>
              </a:rPr>
              <a:t>On s’est basé sur les O.P de 2007 ,pendant l’explication.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6" name="Shape 116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noFill/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Oswald"/>
              <a:ea typeface="Oswald"/>
              <a:cs typeface="Oswald"/>
              <a:sym typeface="Oswald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latin typeface="Oswald"/>
              <a:ea typeface="Oswald"/>
              <a:cs typeface="Oswald"/>
              <a:sym typeface="Oswald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3600">
                <a:latin typeface="Rock Salt"/>
                <a:ea typeface="Rock Salt"/>
                <a:cs typeface="Rock Salt"/>
                <a:sym typeface="Rock Salt"/>
              </a:rPr>
              <a:t>      MODELISATION EN APS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Rock Salt"/>
              <a:ea typeface="Rock Salt"/>
              <a:cs typeface="Rock Salt"/>
              <a:sym typeface="Rock Salt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30555"/>
              <a:buFont typeface="Arial"/>
              <a:buNone/>
            </a:pPr>
            <a:r>
              <a:rPr lang="fr" sz="3600">
                <a:latin typeface="Rock Salt"/>
                <a:ea typeface="Rock Salt"/>
                <a:cs typeface="Rock Salt"/>
                <a:sym typeface="Rock Salt"/>
              </a:rPr>
              <a:t>            COLLECTIVES :     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30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i="1" u="sng"/>
          </a:p>
          <a:p>
            <a:pPr lvl="0">
              <a:spcBef>
                <a:spcPts val="0"/>
              </a:spcBef>
              <a:buNone/>
            </a:pPr>
            <a:r>
              <a:rPr b="1" i="1" lang="fr" sz="3600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                      </a:t>
            </a:r>
            <a:r>
              <a:rPr b="1" i="1" lang="fr" sz="3600" u="sng">
                <a:solidFill>
                  <a:srgbClr val="FF00FF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Niveau débutant:</a:t>
            </a:r>
          </a:p>
        </p:txBody>
      </p:sp>
      <p:sp>
        <p:nvSpPr>
          <p:cNvPr id="123" name="Shape 123"/>
          <p:cNvSpPr/>
          <p:nvPr/>
        </p:nvSpPr>
        <p:spPr>
          <a:xfrm>
            <a:off x="2799025" y="2212875"/>
            <a:ext cx="3265500" cy="1782299"/>
          </a:xfrm>
          <a:prstGeom prst="ellipse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5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311700" y="1234075"/>
            <a:ext cx="8520599" cy="333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2751175" y="610050"/>
            <a:ext cx="3624299" cy="3935400"/>
          </a:xfrm>
          <a:prstGeom prst="verticalScroll">
            <a:avLst>
              <a:gd fmla="val 12500" name="adj"/>
            </a:avLst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i="1" lang="fr" sz="3000" u="sng">
                <a:solidFill>
                  <a:schemeClr val="accent3"/>
                </a:solidFill>
                <a:latin typeface="Kaushan Script"/>
                <a:ea typeface="Kaushan Script"/>
                <a:cs typeface="Kaushan Script"/>
                <a:sym typeface="Kaushan Script"/>
              </a:rPr>
              <a:t>Niveau débrouillé: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xit" presetID="2" presetSubtype="1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2500"/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F9D58"/>
      </a:accent4>
      <a:accent5>
        <a:srgbClr val="01AFD1"/>
      </a:accent5>
      <a:accent6>
        <a:srgbClr val="9C27B0"/>
      </a:accent6>
      <a:hlink>
        <a:srgbClr val="01AFD1"/>
      </a:hlink>
      <a:folHlink>
        <a:srgbClr val="01AF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