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1"/>
    <p:sldMasterId id="2147483972" r:id="rId2"/>
  </p:sldMasterIdLst>
  <p:notesMasterIdLst>
    <p:notesMasterId r:id="rId65"/>
  </p:notesMasterIdLst>
  <p:sldIdLst>
    <p:sldId id="256" r:id="rId3"/>
    <p:sldId id="257" r:id="rId4"/>
    <p:sldId id="344" r:id="rId5"/>
    <p:sldId id="329" r:id="rId6"/>
    <p:sldId id="258" r:id="rId7"/>
    <p:sldId id="265" r:id="rId8"/>
    <p:sldId id="267" r:id="rId9"/>
    <p:sldId id="266" r:id="rId10"/>
    <p:sldId id="319" r:id="rId11"/>
    <p:sldId id="259" r:id="rId12"/>
    <p:sldId id="260" r:id="rId13"/>
    <p:sldId id="262" r:id="rId14"/>
    <p:sldId id="263" r:id="rId15"/>
    <p:sldId id="264" r:id="rId16"/>
    <p:sldId id="272" r:id="rId17"/>
    <p:sldId id="273" r:id="rId18"/>
    <p:sldId id="275" r:id="rId19"/>
    <p:sldId id="274" r:id="rId20"/>
    <p:sldId id="277" r:id="rId21"/>
    <p:sldId id="278" r:id="rId22"/>
    <p:sldId id="307" r:id="rId23"/>
    <p:sldId id="280" r:id="rId24"/>
    <p:sldId id="308" r:id="rId25"/>
    <p:sldId id="309" r:id="rId26"/>
    <p:sldId id="310" r:id="rId27"/>
    <p:sldId id="311" r:id="rId28"/>
    <p:sldId id="312" r:id="rId29"/>
    <p:sldId id="313" r:id="rId30"/>
    <p:sldId id="322" r:id="rId31"/>
    <p:sldId id="292" r:id="rId32"/>
    <p:sldId id="293" r:id="rId33"/>
    <p:sldId id="294" r:id="rId34"/>
    <p:sldId id="295" r:id="rId35"/>
    <p:sldId id="323" r:id="rId36"/>
    <p:sldId id="345" r:id="rId37"/>
    <p:sldId id="297" r:id="rId38"/>
    <p:sldId id="298" r:id="rId39"/>
    <p:sldId id="299" r:id="rId40"/>
    <p:sldId id="346" r:id="rId41"/>
    <p:sldId id="306" r:id="rId42"/>
    <p:sldId id="284" r:id="rId43"/>
    <p:sldId id="285" r:id="rId44"/>
    <p:sldId id="315" r:id="rId45"/>
    <p:sldId id="325" r:id="rId46"/>
    <p:sldId id="316" r:id="rId47"/>
    <p:sldId id="286" r:id="rId48"/>
    <p:sldId id="317" r:id="rId49"/>
    <p:sldId id="287" r:id="rId50"/>
    <p:sldId id="318" r:id="rId51"/>
    <p:sldId id="327" r:id="rId52"/>
    <p:sldId id="330" r:id="rId53"/>
    <p:sldId id="332" r:id="rId54"/>
    <p:sldId id="333" r:id="rId55"/>
    <p:sldId id="334" r:id="rId56"/>
    <p:sldId id="335" r:id="rId57"/>
    <p:sldId id="337" r:id="rId58"/>
    <p:sldId id="338" r:id="rId59"/>
    <p:sldId id="339" r:id="rId60"/>
    <p:sldId id="341" r:id="rId61"/>
    <p:sldId id="340" r:id="rId62"/>
    <p:sldId id="343" r:id="rId63"/>
    <p:sldId id="342" r:id="rId6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p:scale>
          <a:sx n="60" d="100"/>
          <a:sy n="60" d="100"/>
        </p:scale>
        <p:origin x="-1350" y="-30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8DDA11-6AE7-4C4D-A309-FCAE750532CC}" type="datetimeFigureOut">
              <a:rPr lang="fr-FR" smtClean="0"/>
              <a:pPr/>
              <a:t>28/02/2014</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6CF7B1-1986-4B61-BB2D-97DF912F913A}" type="slidenum">
              <a:rPr lang="fr-FR" smtClean="0"/>
              <a:pPr/>
              <a:t>‹N°›</a:t>
            </a:fld>
            <a:endParaRPr lang="fr-FR"/>
          </a:p>
        </p:txBody>
      </p:sp>
    </p:spTree>
    <p:extLst>
      <p:ext uri="{BB962C8B-B14F-4D97-AF65-F5344CB8AC3E}">
        <p14:creationId xmlns:p14="http://schemas.microsoft.com/office/powerpoint/2010/main" val="1385579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2560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36868" name="Espace réservé du pied de page 3"/>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fr-FR" dirty="0" smtClean="0"/>
              <a:t>DERKAOUI Atmane</a:t>
            </a:r>
          </a:p>
        </p:txBody>
      </p:sp>
      <p:sp>
        <p:nvSpPr>
          <p:cNvPr id="36869" name="Espace réservé du numéro de diapositive 4"/>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4254A2B-9DDC-440B-AA3F-6CCCAA2B4266}" type="slidenum">
              <a:rPr lang="fr-FR" smtClean="0"/>
              <a:pPr fontAlgn="base">
                <a:spcBef>
                  <a:spcPct val="0"/>
                </a:spcBef>
                <a:spcAft>
                  <a:spcPct val="0"/>
                </a:spcAft>
                <a:defRPr/>
              </a:pPr>
              <a:t>52</a:t>
            </a:fld>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2662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mtClean="0"/>
              <a:t>- </a:t>
            </a:r>
            <a:r>
              <a:rPr lang="fr-FR" u="sng" smtClean="0"/>
              <a:t>Gérer un rapport de force, maîtriser ses émotions dans un contexte d’opposition.</a:t>
            </a:r>
          </a:p>
          <a:p>
            <a:pPr eaLnBrk="1" hangingPunct="1">
              <a:spcBef>
                <a:spcPct val="0"/>
              </a:spcBef>
            </a:pPr>
            <a:r>
              <a:rPr lang="fr-FR" i="1" smtClean="0"/>
              <a:t>       C</a:t>
            </a:r>
            <a:r>
              <a:rPr lang="fr-FR" i="1" u="sng" smtClean="0"/>
              <a:t>ontraintes et exigences </a:t>
            </a:r>
          </a:p>
          <a:p>
            <a:pPr eaLnBrk="1" hangingPunct="1">
              <a:spcBef>
                <a:spcPct val="0"/>
              </a:spcBef>
            </a:pPr>
            <a:r>
              <a:rPr lang="fr-FR" smtClean="0"/>
              <a:t>     l’élève doit acquérir une certaine maîtrise de soi au niveau moteur. En effet les rapports de force étant très marqués il doit maîtriser sa motricité et ses actions. Et au niveau affectif ; il doit savoir jouer "avec" pour minimiser le rapport de force et jouer "contre" pour ensuite le maximiser.</a:t>
            </a:r>
          </a:p>
          <a:p>
            <a:pPr eaLnBrk="1" hangingPunct="1">
              <a:spcBef>
                <a:spcPct val="0"/>
              </a:spcBef>
            </a:pPr>
            <a:r>
              <a:rPr lang="fr-FR" smtClean="0"/>
              <a:t>     assurer contradictoirement et dans la même action l’attaque du camp adverse et la défense de son propre camp (Metzler Spirales n°1)</a:t>
            </a:r>
          </a:p>
          <a:p>
            <a:pPr eaLnBrk="1" hangingPunct="1">
              <a:spcBef>
                <a:spcPct val="0"/>
              </a:spcBef>
            </a:pPr>
            <a:endParaRPr lang="fr-FR" smtClean="0"/>
          </a:p>
        </p:txBody>
      </p:sp>
      <p:sp>
        <p:nvSpPr>
          <p:cNvPr id="37892" name="Espace réservé du pied de page 3"/>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fr-FR" dirty="0" smtClean="0"/>
              <a:t>DERKAOUI Atmane</a:t>
            </a:r>
          </a:p>
        </p:txBody>
      </p:sp>
      <p:sp>
        <p:nvSpPr>
          <p:cNvPr id="37893" name="Espace réservé du numéro de diapositive 4"/>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CBC1CD9-5C0B-4BE6-BAB0-945D203BBC85}" type="slidenum">
              <a:rPr lang="fr-FR" smtClean="0"/>
              <a:pPr fontAlgn="base">
                <a:spcBef>
                  <a:spcPct val="0"/>
                </a:spcBef>
                <a:spcAft>
                  <a:spcPct val="0"/>
                </a:spcAft>
                <a:defRPr/>
              </a:pPr>
              <a:t>53</a:t>
            </a:fld>
            <a:endParaRPr lang="fr-F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2867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mtClean="0"/>
              <a:t>Circulation de la balle</a:t>
            </a:r>
          </a:p>
          <a:p>
            <a:pPr eaLnBrk="1" hangingPunct="1">
              <a:spcBef>
                <a:spcPct val="0"/>
              </a:spcBef>
            </a:pPr>
            <a:r>
              <a:rPr lang="fr-FR" smtClean="0"/>
              <a:t>Construction d’attaque.</a:t>
            </a:r>
          </a:p>
          <a:p>
            <a:pPr eaLnBrk="1" hangingPunct="1">
              <a:spcBef>
                <a:spcPct val="0"/>
              </a:spcBef>
            </a:pPr>
            <a:r>
              <a:rPr lang="fr-FR" smtClean="0"/>
              <a:t>Construction de la défense.</a:t>
            </a:r>
          </a:p>
          <a:p>
            <a:pPr eaLnBrk="1" hangingPunct="1">
              <a:spcBef>
                <a:spcPct val="0"/>
              </a:spcBef>
            </a:pPr>
            <a:r>
              <a:rPr lang="fr-FR" smtClean="0"/>
              <a:t>Occupation de l’espace.</a:t>
            </a:r>
          </a:p>
          <a:p>
            <a:pPr eaLnBrk="1" hangingPunct="1">
              <a:spcBef>
                <a:spcPct val="0"/>
              </a:spcBef>
            </a:pPr>
            <a:r>
              <a:rPr lang="fr-FR" smtClean="0"/>
              <a:t>Anticipation de la trajectoire de la balle.</a:t>
            </a:r>
          </a:p>
          <a:p>
            <a:pPr eaLnBrk="1" hangingPunct="1">
              <a:spcBef>
                <a:spcPct val="0"/>
              </a:spcBef>
            </a:pPr>
            <a:r>
              <a:rPr lang="fr-FR" smtClean="0"/>
              <a:t>Jouer par compensation.</a:t>
            </a:r>
          </a:p>
          <a:p>
            <a:pPr eaLnBrk="1" hangingPunct="1">
              <a:spcBef>
                <a:spcPct val="0"/>
              </a:spcBef>
            </a:pPr>
            <a:endParaRPr lang="fr-FR" smtClean="0"/>
          </a:p>
          <a:p>
            <a:pPr eaLnBrk="1" hangingPunct="1">
              <a:spcBef>
                <a:spcPct val="0"/>
              </a:spcBef>
            </a:pPr>
            <a:endParaRPr lang="fr-FR" smtClean="0"/>
          </a:p>
          <a:p>
            <a:pPr eaLnBrk="1" hangingPunct="1">
              <a:spcBef>
                <a:spcPct val="0"/>
              </a:spcBef>
            </a:pPr>
            <a:r>
              <a:rPr lang="fr-FR" b="1" smtClean="0"/>
              <a:t>Liées à la marque : </a:t>
            </a:r>
          </a:p>
          <a:p>
            <a:pPr eaLnBrk="1" hangingPunct="1">
              <a:spcBef>
                <a:spcPct val="0"/>
              </a:spcBef>
            </a:pPr>
            <a:r>
              <a:rPr lang="fr-FR" smtClean="0"/>
              <a:t>Tir en course </a:t>
            </a:r>
          </a:p>
          <a:p>
            <a:pPr eaLnBrk="1" hangingPunct="1">
              <a:spcBef>
                <a:spcPct val="0"/>
              </a:spcBef>
            </a:pPr>
            <a:r>
              <a:rPr lang="fr-FR" smtClean="0"/>
              <a:t>Tir en suspension </a:t>
            </a:r>
          </a:p>
          <a:p>
            <a:pPr eaLnBrk="1" hangingPunct="1">
              <a:spcBef>
                <a:spcPct val="0"/>
              </a:spcBef>
            </a:pPr>
            <a:r>
              <a:rPr lang="fr-FR" b="1" smtClean="0"/>
              <a:t>Liées aux déplacements </a:t>
            </a:r>
          </a:p>
          <a:p>
            <a:pPr eaLnBrk="1" hangingPunct="1">
              <a:spcBef>
                <a:spcPct val="0"/>
              </a:spcBef>
            </a:pPr>
            <a:r>
              <a:rPr lang="fr-FR" smtClean="0"/>
              <a:t>Pied de pivot </a:t>
            </a:r>
          </a:p>
          <a:p>
            <a:pPr eaLnBrk="1" hangingPunct="1">
              <a:spcBef>
                <a:spcPct val="0"/>
              </a:spcBef>
            </a:pPr>
            <a:r>
              <a:rPr lang="fr-FR" smtClean="0"/>
              <a:t>Départ en dribble </a:t>
            </a:r>
          </a:p>
          <a:p>
            <a:pPr eaLnBrk="1" hangingPunct="1">
              <a:spcBef>
                <a:spcPct val="0"/>
              </a:spcBef>
            </a:pPr>
            <a:r>
              <a:rPr lang="fr-FR" smtClean="0"/>
              <a:t>Dribble de contre-attaque </a:t>
            </a:r>
          </a:p>
          <a:p>
            <a:pPr eaLnBrk="1" hangingPunct="1">
              <a:spcBef>
                <a:spcPct val="0"/>
              </a:spcBef>
            </a:pPr>
            <a:r>
              <a:rPr lang="fr-FR" b="1" smtClean="0"/>
              <a:t>Liées à la relation aux partenaires </a:t>
            </a:r>
          </a:p>
          <a:p>
            <a:pPr eaLnBrk="1" hangingPunct="1">
              <a:spcBef>
                <a:spcPct val="0"/>
              </a:spcBef>
            </a:pPr>
            <a:r>
              <a:rPr lang="fr-FR" smtClean="0"/>
              <a:t>Passe à 2 mains et 1 main (de renversement, lobée, au sol ou directe) </a:t>
            </a:r>
          </a:p>
          <a:p>
            <a:pPr eaLnBrk="1" hangingPunct="1">
              <a:spcBef>
                <a:spcPct val="0"/>
              </a:spcBef>
            </a:pPr>
            <a:r>
              <a:rPr lang="fr-FR" smtClean="0"/>
              <a:t>Ecran </a:t>
            </a:r>
          </a:p>
          <a:p>
            <a:pPr eaLnBrk="1" hangingPunct="1">
              <a:spcBef>
                <a:spcPct val="0"/>
              </a:spcBef>
            </a:pPr>
            <a:r>
              <a:rPr lang="fr-FR" b="1" smtClean="0"/>
              <a:t>Liées à la récupération de la balle </a:t>
            </a:r>
          </a:p>
          <a:p>
            <a:pPr eaLnBrk="1" hangingPunct="1">
              <a:spcBef>
                <a:spcPct val="0"/>
              </a:spcBef>
            </a:pPr>
            <a:r>
              <a:rPr lang="fr-FR" smtClean="0"/>
              <a:t>Rebond offensif et défensif </a:t>
            </a:r>
          </a:p>
          <a:p>
            <a:pPr eaLnBrk="1" hangingPunct="1">
              <a:spcBef>
                <a:spcPct val="0"/>
              </a:spcBef>
            </a:pPr>
            <a:r>
              <a:rPr lang="fr-FR" smtClean="0"/>
              <a:t>Ecran </a:t>
            </a:r>
          </a:p>
          <a:p>
            <a:pPr eaLnBrk="1" hangingPunct="1">
              <a:spcBef>
                <a:spcPct val="0"/>
              </a:spcBef>
            </a:pPr>
            <a:r>
              <a:rPr lang="fr-FR" smtClean="0"/>
              <a:t>Positionnement défensif côté ballon et opposé au ballon </a:t>
            </a:r>
          </a:p>
          <a:p>
            <a:pPr eaLnBrk="1" hangingPunct="1">
              <a:spcBef>
                <a:spcPct val="0"/>
              </a:spcBef>
            </a:pPr>
            <a:endParaRPr lang="fr-FR" smtClean="0"/>
          </a:p>
        </p:txBody>
      </p:sp>
      <p:sp>
        <p:nvSpPr>
          <p:cNvPr id="41988" name="Espace réservé du pied de page 3"/>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fr-FR" dirty="0" smtClean="0"/>
              <a:t>DERKAOUI Atmane</a:t>
            </a:r>
          </a:p>
        </p:txBody>
      </p:sp>
      <p:sp>
        <p:nvSpPr>
          <p:cNvPr id="41989" name="Espace réservé du numéro de diapositive 4"/>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3611E17-7D8F-4C00-A20E-10FEB783FBB1}" type="slidenum">
              <a:rPr lang="fr-FR" smtClean="0"/>
              <a:pPr fontAlgn="base">
                <a:spcBef>
                  <a:spcPct val="0"/>
                </a:spcBef>
                <a:spcAft>
                  <a:spcPct val="0"/>
                </a:spcAft>
                <a:defRPr/>
              </a:pPr>
              <a:t>54</a:t>
            </a:fld>
            <a:endParaRPr 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2969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mtClean="0"/>
              <a:t>Circulation de la balle</a:t>
            </a:r>
          </a:p>
          <a:p>
            <a:pPr eaLnBrk="1" hangingPunct="1">
              <a:spcBef>
                <a:spcPct val="0"/>
              </a:spcBef>
            </a:pPr>
            <a:r>
              <a:rPr lang="fr-FR" smtClean="0"/>
              <a:t>Construction d’attaque.</a:t>
            </a:r>
          </a:p>
          <a:p>
            <a:pPr eaLnBrk="1" hangingPunct="1">
              <a:spcBef>
                <a:spcPct val="0"/>
              </a:spcBef>
            </a:pPr>
            <a:r>
              <a:rPr lang="fr-FR" smtClean="0"/>
              <a:t>Construction de la défense.</a:t>
            </a:r>
          </a:p>
          <a:p>
            <a:pPr eaLnBrk="1" hangingPunct="1">
              <a:spcBef>
                <a:spcPct val="0"/>
              </a:spcBef>
            </a:pPr>
            <a:r>
              <a:rPr lang="fr-FR" smtClean="0"/>
              <a:t>Occupation de l’espace.</a:t>
            </a:r>
          </a:p>
          <a:p>
            <a:pPr eaLnBrk="1" hangingPunct="1">
              <a:spcBef>
                <a:spcPct val="0"/>
              </a:spcBef>
            </a:pPr>
            <a:r>
              <a:rPr lang="fr-FR" smtClean="0"/>
              <a:t>Anticipation de la trajectoire de la balle.</a:t>
            </a:r>
          </a:p>
          <a:p>
            <a:pPr eaLnBrk="1" hangingPunct="1">
              <a:spcBef>
                <a:spcPct val="0"/>
              </a:spcBef>
            </a:pPr>
            <a:r>
              <a:rPr lang="fr-FR" smtClean="0"/>
              <a:t>Jouer par compensation.</a:t>
            </a:r>
          </a:p>
          <a:p>
            <a:pPr eaLnBrk="1" hangingPunct="1">
              <a:spcBef>
                <a:spcPct val="0"/>
              </a:spcBef>
            </a:pPr>
            <a:endParaRPr lang="fr-FR" smtClean="0"/>
          </a:p>
          <a:p>
            <a:pPr eaLnBrk="1" hangingPunct="1">
              <a:spcBef>
                <a:spcPct val="0"/>
              </a:spcBef>
            </a:pPr>
            <a:endParaRPr lang="fr-FR" smtClean="0"/>
          </a:p>
          <a:p>
            <a:pPr eaLnBrk="1" hangingPunct="1">
              <a:spcBef>
                <a:spcPct val="0"/>
              </a:spcBef>
            </a:pPr>
            <a:r>
              <a:rPr lang="fr-FR" b="1" smtClean="0"/>
              <a:t>Liées à la marque : </a:t>
            </a:r>
          </a:p>
          <a:p>
            <a:pPr eaLnBrk="1" hangingPunct="1">
              <a:spcBef>
                <a:spcPct val="0"/>
              </a:spcBef>
            </a:pPr>
            <a:r>
              <a:rPr lang="fr-FR" smtClean="0"/>
              <a:t>Tir en course </a:t>
            </a:r>
          </a:p>
          <a:p>
            <a:pPr eaLnBrk="1" hangingPunct="1">
              <a:spcBef>
                <a:spcPct val="0"/>
              </a:spcBef>
            </a:pPr>
            <a:r>
              <a:rPr lang="fr-FR" smtClean="0"/>
              <a:t>Tir en suspension </a:t>
            </a:r>
          </a:p>
          <a:p>
            <a:pPr eaLnBrk="1" hangingPunct="1">
              <a:spcBef>
                <a:spcPct val="0"/>
              </a:spcBef>
            </a:pPr>
            <a:r>
              <a:rPr lang="fr-FR" b="1" smtClean="0"/>
              <a:t>Liées aux déplacements </a:t>
            </a:r>
          </a:p>
          <a:p>
            <a:pPr eaLnBrk="1" hangingPunct="1">
              <a:spcBef>
                <a:spcPct val="0"/>
              </a:spcBef>
            </a:pPr>
            <a:r>
              <a:rPr lang="fr-FR" smtClean="0"/>
              <a:t>Pied de pivot </a:t>
            </a:r>
          </a:p>
          <a:p>
            <a:pPr eaLnBrk="1" hangingPunct="1">
              <a:spcBef>
                <a:spcPct val="0"/>
              </a:spcBef>
            </a:pPr>
            <a:r>
              <a:rPr lang="fr-FR" smtClean="0"/>
              <a:t>Départ en dribble </a:t>
            </a:r>
          </a:p>
          <a:p>
            <a:pPr eaLnBrk="1" hangingPunct="1">
              <a:spcBef>
                <a:spcPct val="0"/>
              </a:spcBef>
            </a:pPr>
            <a:r>
              <a:rPr lang="fr-FR" smtClean="0"/>
              <a:t>Dribble de contre-attaque </a:t>
            </a:r>
          </a:p>
          <a:p>
            <a:pPr eaLnBrk="1" hangingPunct="1">
              <a:spcBef>
                <a:spcPct val="0"/>
              </a:spcBef>
            </a:pPr>
            <a:r>
              <a:rPr lang="fr-FR" b="1" smtClean="0"/>
              <a:t>Liées à la relation aux partenaires </a:t>
            </a:r>
          </a:p>
          <a:p>
            <a:pPr eaLnBrk="1" hangingPunct="1">
              <a:spcBef>
                <a:spcPct val="0"/>
              </a:spcBef>
            </a:pPr>
            <a:r>
              <a:rPr lang="fr-FR" smtClean="0"/>
              <a:t>Passe à 2 mains et 1 main (de renversement, lobée, au sol ou directe) </a:t>
            </a:r>
          </a:p>
          <a:p>
            <a:pPr eaLnBrk="1" hangingPunct="1">
              <a:spcBef>
                <a:spcPct val="0"/>
              </a:spcBef>
            </a:pPr>
            <a:r>
              <a:rPr lang="fr-FR" smtClean="0"/>
              <a:t>Ecran </a:t>
            </a:r>
          </a:p>
          <a:p>
            <a:pPr eaLnBrk="1" hangingPunct="1">
              <a:spcBef>
                <a:spcPct val="0"/>
              </a:spcBef>
            </a:pPr>
            <a:r>
              <a:rPr lang="fr-FR" b="1" smtClean="0"/>
              <a:t>Liées à la récupération de la balle </a:t>
            </a:r>
          </a:p>
          <a:p>
            <a:pPr eaLnBrk="1" hangingPunct="1">
              <a:spcBef>
                <a:spcPct val="0"/>
              </a:spcBef>
            </a:pPr>
            <a:r>
              <a:rPr lang="fr-FR" smtClean="0"/>
              <a:t>Rebond offensif et défensif </a:t>
            </a:r>
          </a:p>
          <a:p>
            <a:pPr eaLnBrk="1" hangingPunct="1">
              <a:spcBef>
                <a:spcPct val="0"/>
              </a:spcBef>
            </a:pPr>
            <a:r>
              <a:rPr lang="fr-FR" smtClean="0"/>
              <a:t>Ecran </a:t>
            </a:r>
          </a:p>
          <a:p>
            <a:pPr eaLnBrk="1" hangingPunct="1">
              <a:spcBef>
                <a:spcPct val="0"/>
              </a:spcBef>
            </a:pPr>
            <a:r>
              <a:rPr lang="fr-FR" smtClean="0"/>
              <a:t>Positionnement défensif côté ballon et opposé au ballon </a:t>
            </a:r>
          </a:p>
          <a:p>
            <a:pPr eaLnBrk="1" hangingPunct="1">
              <a:spcBef>
                <a:spcPct val="0"/>
              </a:spcBef>
            </a:pPr>
            <a:endParaRPr lang="fr-FR" smtClean="0"/>
          </a:p>
        </p:txBody>
      </p:sp>
      <p:sp>
        <p:nvSpPr>
          <p:cNvPr id="43012" name="Espace réservé du pied de page 3"/>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fr-FR" dirty="0" smtClean="0"/>
              <a:t>DERKAOUI Atmane</a:t>
            </a:r>
          </a:p>
        </p:txBody>
      </p:sp>
      <p:sp>
        <p:nvSpPr>
          <p:cNvPr id="43013" name="Espace réservé du numéro de diapositive 4"/>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0AE2822-B218-43E6-A325-9FE0BD8EF768}" type="slidenum">
              <a:rPr lang="fr-FR" smtClean="0"/>
              <a:pPr fontAlgn="base">
                <a:spcBef>
                  <a:spcPct val="0"/>
                </a:spcBef>
                <a:spcAft>
                  <a:spcPct val="0"/>
                </a:spcAft>
                <a:defRPr/>
              </a:pPr>
              <a:t>55</a:t>
            </a:fld>
            <a:endParaRPr lang="fr-F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2765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mtClean="0">
                <a:latin typeface="Book Antiqua" pitchFamily="18" charset="0"/>
              </a:rPr>
              <a:t>Ne pas perdre la balle : augmenter la possibilité d'échange , protéger la balle , se déplacer Rebond offensif  (Conserver le ballon). </a:t>
            </a:r>
            <a:br>
              <a:rPr lang="fr-FR" smtClean="0">
                <a:latin typeface="Book Antiqua" pitchFamily="18" charset="0"/>
              </a:rPr>
            </a:br>
            <a:endParaRPr lang="fr-FR" smtClean="0">
              <a:latin typeface="Book Antiqua" pitchFamily="18" charset="0"/>
            </a:endParaRPr>
          </a:p>
          <a:p>
            <a:pPr eaLnBrk="1" hangingPunct="1">
              <a:spcBef>
                <a:spcPct val="0"/>
              </a:spcBef>
            </a:pPr>
            <a:r>
              <a:rPr lang="fr-FR" smtClean="0">
                <a:latin typeface="Book Antiqua" pitchFamily="18" charset="0"/>
              </a:rPr>
              <a:t>Joueur en mouvement : varier le rythme de déplacement, réduire le nombre d'échange pour accéder à la zone adverse (jeux rapide ).</a:t>
            </a:r>
            <a:br>
              <a:rPr lang="fr-FR" smtClean="0">
                <a:latin typeface="Book Antiqua" pitchFamily="18" charset="0"/>
              </a:rPr>
            </a:br>
            <a:endParaRPr lang="fr-FR" smtClean="0">
              <a:latin typeface="Book Antiqua" pitchFamily="18" charset="0"/>
            </a:endParaRPr>
          </a:p>
          <a:p>
            <a:pPr eaLnBrk="1" hangingPunct="1">
              <a:spcBef>
                <a:spcPct val="0"/>
              </a:spcBef>
            </a:pPr>
            <a:r>
              <a:rPr lang="fr-FR" smtClean="0">
                <a:latin typeface="Book Antiqua" pitchFamily="18" charset="0"/>
              </a:rPr>
              <a:t>Créer l'incertitude : prendre une posture une orientation permettant plusieurs actions( ambiguïté de comportement pour les adversaires). Changement de rythme, feinter(donner des information erronées ) </a:t>
            </a:r>
            <a:endParaRPr lang="fr-FR" smtClean="0"/>
          </a:p>
        </p:txBody>
      </p:sp>
      <p:sp>
        <p:nvSpPr>
          <p:cNvPr id="40964" name="Espace réservé du pied de page 3"/>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fr-FR" dirty="0" smtClean="0"/>
              <a:t>DERKAOUI Atmane</a:t>
            </a:r>
          </a:p>
        </p:txBody>
      </p:sp>
      <p:sp>
        <p:nvSpPr>
          <p:cNvPr id="40965" name="Espace réservé du numéro de diapositive 4"/>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56847F9-F6A9-4543-8CDB-C5226F21D9F9}" type="slidenum">
              <a:rPr lang="fr-FR" smtClean="0"/>
              <a:pPr fontAlgn="base">
                <a:spcBef>
                  <a:spcPct val="0"/>
                </a:spcBef>
                <a:spcAft>
                  <a:spcPct val="0"/>
                </a:spcAft>
                <a:defRPr/>
              </a:pPr>
              <a:t>56</a:t>
            </a:fld>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ectangle à coins arrondis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ous-titr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Modifiez le style des sous-titres du masque</a:t>
            </a:r>
            <a:endParaRPr kumimoji="0" lang="en-US"/>
          </a:p>
        </p:txBody>
      </p:sp>
      <p:sp>
        <p:nvSpPr>
          <p:cNvPr id="28" name="Espace réservé de la date 27"/>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17" name="Espace réservé du pied de page 16"/>
          <p:cNvSpPr>
            <a:spLocks noGrp="1"/>
          </p:cNvSpPr>
          <p:nvPr>
            <p:ph type="ftr" sz="quarter" idx="11"/>
          </p:nvPr>
        </p:nvSpPr>
        <p:spPr/>
        <p:txBody>
          <a:bodyPr/>
          <a:lstStyle/>
          <a:p>
            <a:endParaRPr lang="fr-FR"/>
          </a:p>
        </p:txBody>
      </p:sp>
      <p:sp>
        <p:nvSpPr>
          <p:cNvPr id="29" name="Espace réservé du numéro de diapositive 28"/>
          <p:cNvSpPr>
            <a:spLocks noGrp="1"/>
          </p:cNvSpPr>
          <p:nvPr>
            <p:ph type="sldNum" sz="quarter" idx="12"/>
          </p:nvPr>
        </p:nvSpPr>
        <p:spPr/>
        <p:txBody>
          <a:bodyPr lIns="0" tIns="0" rIns="0" bIns="0">
            <a:noAutofit/>
          </a:bodyPr>
          <a:lstStyle>
            <a:lvl1pPr>
              <a:defRPr sz="1400">
                <a:solidFill>
                  <a:srgbClr val="FFFFFF"/>
                </a:solidFill>
              </a:defRPr>
            </a:lvl1pPr>
          </a:lstStyle>
          <a:p>
            <a:fld id="{CB841ED7-C950-4FE8-8739-55E552D72A98}" type="slidenum">
              <a:rPr lang="fr-FR" smtClean="0"/>
              <a:pPr/>
              <a:t>‹N°›</a:t>
            </a:fld>
            <a:endParaRPr lang="fr-FR"/>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r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fr-FR" smtClean="0"/>
              <a:t>Modifiez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B841ED7-C950-4FE8-8739-55E552D72A98}"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41"/>
            <a:ext cx="2011680" cy="5851525"/>
          </a:xfrm>
        </p:spPr>
        <p:txBody>
          <a:bodyPr vert="eaVert"/>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a:xfrm>
            <a:off x="914400" y="274640"/>
            <a:ext cx="5562600" cy="5851525"/>
          </a:xfrm>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B841ED7-C950-4FE8-8739-55E552D72A98}" type="slidenum">
              <a:rPr lang="fr-FR" smtClean="0"/>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Modifiez le style du titre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Modifiez le style des sous-titres du masque</a:t>
            </a:r>
            <a:endParaRPr kumimoji="0" lang="en-US"/>
          </a:p>
        </p:txBody>
      </p:sp>
      <p:sp>
        <p:nvSpPr>
          <p:cNvPr id="30" name="Date Placeholder 29"/>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19" name="Footer Placeholder 18"/>
          <p:cNvSpPr>
            <a:spLocks noGrp="1"/>
          </p:cNvSpPr>
          <p:nvPr>
            <p:ph type="ftr" sz="quarter" idx="11"/>
          </p:nvPr>
        </p:nvSpPr>
        <p:spPr/>
        <p:txBody>
          <a:bodyPr/>
          <a:lstStyle/>
          <a:p>
            <a:endParaRPr lang="fr-FR"/>
          </a:p>
        </p:txBody>
      </p:sp>
      <p:sp>
        <p:nvSpPr>
          <p:cNvPr id="27" name="Slide Number Placeholder 26"/>
          <p:cNvSpPr>
            <a:spLocks noGrp="1"/>
          </p:cNvSpPr>
          <p:nvPr>
            <p:ph type="sldNum" sz="quarter" idx="12"/>
          </p:nvPr>
        </p:nvSpPr>
        <p:spPr/>
        <p:txBody>
          <a:bodyPr/>
          <a:lstStyle/>
          <a:p>
            <a:fld id="{CB841ED7-C950-4FE8-8739-55E552D72A98}"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fr-FR" smtClean="0"/>
              <a:t>Modifiez le style du titre</a:t>
            </a:r>
            <a:endParaRPr kumimoji="0" lang="en-US"/>
          </a:p>
        </p:txBody>
      </p:sp>
      <p:sp>
        <p:nvSpPr>
          <p:cNvPr id="3" name="Content Placeholder 2"/>
          <p:cNvSpPr>
            <a:spLocks noGrp="1"/>
          </p:cNvSpPr>
          <p:nvPr>
            <p:ph idx="1"/>
          </p:nvPr>
        </p:nvSpPr>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Date Placeholder 3"/>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CB841ED7-C950-4FE8-8739-55E552D72A98}" type="slidenum">
              <a:rPr lang="fr-FR" smtClean="0"/>
              <a:pPr/>
              <a:t>‹N°›</a:t>
            </a:fld>
            <a:endParaRPr lang="fr-F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Modifiez le style du titre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Modifiez les styles du texte du masque</a:t>
            </a:r>
          </a:p>
        </p:txBody>
      </p:sp>
      <p:sp>
        <p:nvSpPr>
          <p:cNvPr id="4" name="Date Placeholder 3"/>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CB841ED7-C950-4FE8-8739-55E552D72A98}"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fr-FR" smtClean="0"/>
              <a:t>Modifiez le style du titre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Date Placeholder 4"/>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CB841ED7-C950-4FE8-8739-55E552D72A98}" type="slidenum">
              <a:rPr lang="fr-FR" smtClean="0"/>
              <a:pPr/>
              <a:t>‹N°›</a:t>
            </a:fld>
            <a:endParaRPr lang="fr-F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fr-FR" smtClean="0"/>
              <a:t>Modifiez le style du titre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Date Placeholder 6"/>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CB841ED7-C950-4FE8-8739-55E552D72A98}" type="slidenum">
              <a:rPr lang="fr-FR" smtClean="0"/>
              <a:pPr/>
              <a:t>‹N°›</a:t>
            </a:fld>
            <a:endParaRPr lang="fr-F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smtClean="0"/>
              <a:t>Modifiez le style du titre</a:t>
            </a:r>
            <a:endParaRPr kumimoji="0" lang="en-US"/>
          </a:p>
        </p:txBody>
      </p:sp>
      <p:sp>
        <p:nvSpPr>
          <p:cNvPr id="3" name="Date Placeholder 2"/>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CB841ED7-C950-4FE8-8739-55E552D72A98}" type="slidenum">
              <a:rPr lang="fr-FR" smtClean="0"/>
              <a:pPr/>
              <a:t>‹N°›</a:t>
            </a:fld>
            <a:endParaRPr lang="fr-F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CB841ED7-C950-4FE8-8739-55E552D72A98}" type="slidenum">
              <a:rPr lang="fr-FR" smtClean="0"/>
              <a:pPr/>
              <a:t>‹N°›</a:t>
            </a:fld>
            <a:endParaRPr lang="fr-F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smtClean="0"/>
              <a:t>Modifiez le style du titre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smtClean="0"/>
              <a:t>Modifiez les styles du texte du masque</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Date Placeholder 4"/>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CB841ED7-C950-4FE8-8739-55E552D72A98}"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4" name="Espace réservé de la date 3"/>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B841ED7-C950-4FE8-8739-55E552D72A98}" type="slidenum">
              <a:rPr lang="fr-FR" smtClean="0"/>
              <a:pPr/>
              <a:t>‹N°›</a:t>
            </a:fld>
            <a:endParaRPr lang="fr-FR"/>
          </a:p>
        </p:txBody>
      </p:sp>
      <p:sp>
        <p:nvSpPr>
          <p:cNvPr id="8" name="Espace réservé du contenu 7"/>
          <p:cNvSpPr>
            <a:spLocks noGrp="1"/>
          </p:cNvSpPr>
          <p:nvPr>
            <p:ph sz="quarter" idx="1"/>
          </p:nvPr>
        </p:nvSpPr>
        <p:spPr>
          <a:xfrm>
            <a:off x="914400" y="1447800"/>
            <a:ext cx="7772400" cy="4572000"/>
          </a:xfrm>
        </p:spPr>
        <p:txBody>
          <a:bodyPr vert="horz"/>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fr-FR" smtClean="0"/>
              <a:t>Modifiez le style du titre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smtClean="0"/>
              <a:t>Modifiez les styles du texte du masque</a:t>
            </a:r>
          </a:p>
        </p:txBody>
      </p:sp>
      <p:sp>
        <p:nvSpPr>
          <p:cNvPr id="5" name="Date Placeholder 4"/>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a:xfrm>
            <a:off x="8077200" y="6356350"/>
            <a:ext cx="609600" cy="365125"/>
          </a:xfrm>
        </p:spPr>
        <p:txBody>
          <a:bodyPr/>
          <a:lstStyle/>
          <a:p>
            <a:fld id="{CB841ED7-C950-4FE8-8739-55E552D72A98}" type="slidenum">
              <a:rPr lang="fr-FR" smtClean="0"/>
              <a:pPr/>
              <a:t>‹N°›</a:t>
            </a:fld>
            <a:endParaRPr lang="fr-F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smtClean="0"/>
              <a:t>Cliquez sur l'icône pour ajouter une image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fr-FR" smtClean="0"/>
              <a:t>Modifiez le style du titre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Date Placeholder 3"/>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CB841ED7-C950-4FE8-8739-55E552D72A98}" type="slidenum">
              <a:rPr lang="fr-FR" smtClean="0"/>
              <a:pPr/>
              <a:t>‹N°›</a:t>
            </a:fld>
            <a:endParaRPr lang="fr-F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fr-FR" smtClean="0"/>
              <a:t>Modifiez le style du titre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Date Placeholder 3"/>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CB841ED7-C950-4FE8-8739-55E552D72A98}"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ectangle à coins arrondis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r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fr-FR" smtClean="0"/>
              <a:t>Modifiez le style du titre</a:t>
            </a:r>
            <a:endParaRPr kumimoji="0" lang="en-US"/>
          </a:p>
        </p:txBody>
      </p:sp>
      <p:sp>
        <p:nvSpPr>
          <p:cNvPr id="3" name="Espace réservé du texte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Modifiez les styles du texte du masque</a:t>
            </a:r>
          </a:p>
        </p:txBody>
      </p:sp>
      <p:sp>
        <p:nvSpPr>
          <p:cNvPr id="4" name="Espace réservé de la date 3"/>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5" name="Espace réservé du pied de page 4"/>
          <p:cNvSpPr>
            <a:spLocks noGrp="1"/>
          </p:cNvSpPr>
          <p:nvPr>
            <p:ph type="ftr" sz="quarter" idx="11"/>
          </p:nvPr>
        </p:nvSpPr>
        <p:spPr>
          <a:xfrm>
            <a:off x="800100" y="6172200"/>
            <a:ext cx="4000500" cy="457200"/>
          </a:xfrm>
        </p:spPr>
        <p:txBody>
          <a:bodyPr/>
          <a:lstStyle/>
          <a:p>
            <a:endParaRPr lang="fr-FR"/>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146304" y="6208776"/>
            <a:ext cx="457200" cy="457200"/>
          </a:xfrm>
        </p:spPr>
        <p:txBody>
          <a:bodyPr/>
          <a:lstStyle/>
          <a:p>
            <a:fld id="{CB841ED7-C950-4FE8-8739-55E552D72A98}"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5" name="Espace réservé de la date 4"/>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B841ED7-C950-4FE8-8739-55E552D72A98}" type="slidenum">
              <a:rPr lang="fr-FR" smtClean="0"/>
              <a:pPr/>
              <a:t>‹N°›</a:t>
            </a:fld>
            <a:endParaRPr lang="fr-FR"/>
          </a:p>
        </p:txBody>
      </p:sp>
      <p:sp>
        <p:nvSpPr>
          <p:cNvPr id="9" name="Espace réservé du contenu 8"/>
          <p:cNvSpPr>
            <a:spLocks noGrp="1"/>
          </p:cNvSpPr>
          <p:nvPr>
            <p:ph sz="quarter" idx="1"/>
          </p:nvPr>
        </p:nvSpPr>
        <p:spPr>
          <a:xfrm>
            <a:off x="914400" y="1447800"/>
            <a:ext cx="3749040" cy="4572000"/>
          </a:xfrm>
        </p:spPr>
        <p:txBody>
          <a:bodyPr vert="horz"/>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1" name="Espace réservé du contenu 10"/>
          <p:cNvSpPr>
            <a:spLocks noGrp="1"/>
          </p:cNvSpPr>
          <p:nvPr>
            <p:ph sz="quarter" idx="2"/>
          </p:nvPr>
        </p:nvSpPr>
        <p:spPr>
          <a:xfrm>
            <a:off x="4933950" y="1447800"/>
            <a:ext cx="3749040" cy="4572000"/>
          </a:xfrm>
        </p:spPr>
        <p:txBody>
          <a:bodyPr vert="horz"/>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914400" y="273050"/>
            <a:ext cx="7772400" cy="1143000"/>
          </a:xfrm>
        </p:spPr>
        <p:txBody>
          <a:bodyPr anchor="b" anchorCtr="0"/>
          <a:lstStyle>
            <a:lvl1pPr>
              <a:defRPr/>
            </a:lvl1pPr>
          </a:lstStyle>
          <a:p>
            <a:r>
              <a:rPr kumimoji="0" lang="fr-FR" smtClean="0"/>
              <a:t>Modifiez le style du titre</a:t>
            </a:r>
            <a:endParaRPr kumimoji="0" lang="en-US"/>
          </a:p>
        </p:txBody>
      </p:sp>
      <p:sp>
        <p:nvSpPr>
          <p:cNvPr id="3" name="Espace réservé du texte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4" name="Espace réservé du texte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7" name="Espace réservé de la date 6"/>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CB841ED7-C950-4FE8-8739-55E552D72A98}" type="slidenum">
              <a:rPr lang="fr-FR" smtClean="0"/>
              <a:pPr/>
              <a:t>‹N°›</a:t>
            </a:fld>
            <a:endParaRPr lang="fr-FR"/>
          </a:p>
        </p:txBody>
      </p:sp>
      <p:sp>
        <p:nvSpPr>
          <p:cNvPr id="11" name="Espace réservé du contenu 10"/>
          <p:cNvSpPr>
            <a:spLocks noGrp="1"/>
          </p:cNvSpPr>
          <p:nvPr>
            <p:ph sz="half" idx="2"/>
          </p:nvPr>
        </p:nvSpPr>
        <p:spPr>
          <a:xfrm>
            <a:off x="914400" y="2247900"/>
            <a:ext cx="3733800" cy="3886200"/>
          </a:xfrm>
        </p:spPr>
        <p:txBody>
          <a:bodyPr vert="horz"/>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4"/>
          </p:nvPr>
        </p:nvSpPr>
        <p:spPr>
          <a:xfrm>
            <a:off x="4953000" y="2247900"/>
            <a:ext cx="3733800" cy="3886200"/>
          </a:xfrm>
        </p:spPr>
        <p:txBody>
          <a:bodyPr vert="horz"/>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e la date 2"/>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CB841ED7-C950-4FE8-8739-55E552D72A98}"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CB841ED7-C950-4FE8-8739-55E552D72A98}"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ectangle à coins arrondis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re 1"/>
          <p:cNvSpPr>
            <a:spLocks noGrp="1"/>
          </p:cNvSpPr>
          <p:nvPr>
            <p:ph type="title"/>
          </p:nvPr>
        </p:nvSpPr>
        <p:spPr>
          <a:xfrm>
            <a:off x="914400" y="273050"/>
            <a:ext cx="7772400" cy="1143000"/>
          </a:xfrm>
        </p:spPr>
        <p:txBody>
          <a:bodyPr anchor="b" anchorCtr="0"/>
          <a:lstStyle>
            <a:lvl1pPr algn="l">
              <a:buNone/>
              <a:defRPr sz="4000" b="0"/>
            </a:lvl1pPr>
          </a:lstStyle>
          <a:p>
            <a:r>
              <a:rPr kumimoji="0" lang="fr-FR" smtClean="0"/>
              <a:t>Modifiez le style du titre</a:t>
            </a:r>
            <a:endParaRPr kumimoji="0" lang="en-US"/>
          </a:p>
        </p:txBody>
      </p:sp>
      <p:sp>
        <p:nvSpPr>
          <p:cNvPr id="3" name="Espace réservé du texte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fr-FR" smtClean="0"/>
              <a:t>Modifiez les styles du texte du masque</a:t>
            </a:r>
          </a:p>
        </p:txBody>
      </p:sp>
      <p:sp>
        <p:nvSpPr>
          <p:cNvPr id="5" name="Espace réservé de la date 4"/>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B841ED7-C950-4FE8-8739-55E552D72A98}" type="slidenum">
              <a:rPr lang="fr-FR" smtClean="0"/>
              <a:pPr/>
              <a:t>‹N°›</a:t>
            </a:fld>
            <a:endParaRPr lang="fr-FR"/>
          </a:p>
        </p:txBody>
      </p:sp>
      <p:sp>
        <p:nvSpPr>
          <p:cNvPr id="11" name="Espace réservé du contenu 10"/>
          <p:cNvSpPr>
            <a:spLocks noGrp="1"/>
          </p:cNvSpPr>
          <p:nvPr>
            <p:ph sz="quarter" idx="1"/>
          </p:nvPr>
        </p:nvSpPr>
        <p:spPr>
          <a:xfrm>
            <a:off x="2971800" y="1600200"/>
            <a:ext cx="5715000" cy="4495800"/>
          </a:xfrm>
        </p:spPr>
        <p:txBody>
          <a:bodyPr vert="horz"/>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fr-FR" smtClean="0"/>
              <a:t>Modifiez le style du titre</a:t>
            </a:r>
            <a:endParaRPr kumimoji="0" lang="en-US"/>
          </a:p>
        </p:txBody>
      </p:sp>
      <p:sp>
        <p:nvSpPr>
          <p:cNvPr id="4" name="Espace réservé du texte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fr-FR" smtClean="0"/>
              <a:t>Modifiez les styles du texte du masque</a:t>
            </a:r>
          </a:p>
        </p:txBody>
      </p:sp>
      <p:sp>
        <p:nvSpPr>
          <p:cNvPr id="5" name="Espace réservé de la date 4"/>
          <p:cNvSpPr>
            <a:spLocks noGrp="1"/>
          </p:cNvSpPr>
          <p:nvPr>
            <p:ph type="dt" sz="half" idx="10"/>
          </p:nvPr>
        </p:nvSpPr>
        <p:spPr/>
        <p:txBody>
          <a:bodyPr/>
          <a:lstStyle/>
          <a:p>
            <a:fld id="{273F7B01-E057-4830-B416-B2A8E5094127}" type="datetimeFigureOut">
              <a:rPr lang="fr-FR" smtClean="0"/>
              <a:pPr/>
              <a:t>28/02/2014</a:t>
            </a:fld>
            <a:endParaRPr lang="fr-FR"/>
          </a:p>
        </p:txBody>
      </p:sp>
      <p:sp>
        <p:nvSpPr>
          <p:cNvPr id="6" name="Espace réservé du pied de page 5"/>
          <p:cNvSpPr>
            <a:spLocks noGrp="1"/>
          </p:cNvSpPr>
          <p:nvPr>
            <p:ph type="ftr" sz="quarter" idx="11"/>
          </p:nvPr>
        </p:nvSpPr>
        <p:spPr>
          <a:xfrm>
            <a:off x="914400" y="6172200"/>
            <a:ext cx="3886200" cy="457200"/>
          </a:xfrm>
        </p:spPr>
        <p:txBody>
          <a:bodyPr/>
          <a:lstStyle/>
          <a:p>
            <a:endParaRPr lang="fr-FR"/>
          </a:p>
        </p:txBody>
      </p:sp>
      <p:sp>
        <p:nvSpPr>
          <p:cNvPr id="7" name="Espace réservé du numéro de diapositive 6"/>
          <p:cNvSpPr>
            <a:spLocks noGrp="1"/>
          </p:cNvSpPr>
          <p:nvPr>
            <p:ph type="sldNum" sz="quarter" idx="12"/>
          </p:nvPr>
        </p:nvSpPr>
        <p:spPr>
          <a:xfrm>
            <a:off x="146304" y="6208776"/>
            <a:ext cx="457200" cy="457200"/>
          </a:xfrm>
        </p:spPr>
        <p:txBody>
          <a:bodyPr/>
          <a:lstStyle/>
          <a:p>
            <a:fld id="{CB841ED7-C950-4FE8-8739-55E552D72A98}" type="slidenum">
              <a:rPr lang="fr-FR" smtClean="0"/>
              <a:pPr/>
              <a:t>‹N°›</a:t>
            </a:fld>
            <a:endParaRPr lang="fr-FR"/>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Espace réservé pour une image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fr-FR" smtClean="0"/>
              <a:t>Cliquez sur l'icône pour ajouter une image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ectangle à coins arrondis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Espace réservé du titre 21"/>
          <p:cNvSpPr>
            <a:spLocks noGrp="1"/>
          </p:cNvSpPr>
          <p:nvPr>
            <p:ph type="title"/>
          </p:nvPr>
        </p:nvSpPr>
        <p:spPr>
          <a:xfrm>
            <a:off x="914400" y="274638"/>
            <a:ext cx="7772400" cy="1143000"/>
          </a:xfrm>
          <a:prstGeom prst="rect">
            <a:avLst/>
          </a:prstGeom>
        </p:spPr>
        <p:txBody>
          <a:bodyPr bIns="91440" anchor="b" anchorCtr="0">
            <a:normAutofit/>
          </a:bodyPr>
          <a:lstStyle/>
          <a:p>
            <a:r>
              <a:rPr kumimoji="0" lang="fr-FR" smtClean="0"/>
              <a:t>Modifiez le style du titre</a:t>
            </a:r>
            <a:endParaRPr kumimoji="0" lang="en-US"/>
          </a:p>
        </p:txBody>
      </p:sp>
      <p:sp>
        <p:nvSpPr>
          <p:cNvPr id="13" name="Espace réservé du texte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273F7B01-E057-4830-B416-B2A8E5094127}" type="datetimeFigureOut">
              <a:rPr lang="fr-FR" smtClean="0"/>
              <a:pPr/>
              <a:t>28/02/2014</a:t>
            </a:fld>
            <a:endParaRPr lang="fr-FR"/>
          </a:p>
        </p:txBody>
      </p:sp>
      <p:sp>
        <p:nvSpPr>
          <p:cNvPr id="3" name="Espace réservé du pied de page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fr-FR"/>
          </a:p>
        </p:txBody>
      </p:sp>
      <p:sp>
        <p:nvSpPr>
          <p:cNvPr id="23" name="Espace réservé du numéro de diapositive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B841ED7-C950-4FE8-8739-55E552D72A98}"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fr-FR" smtClean="0"/>
              <a:t>Modifiez le style du titre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73F7B01-E057-4830-B416-B2A8E5094127}" type="datetimeFigureOut">
              <a:rPr lang="fr-FR" smtClean="0"/>
              <a:pPr/>
              <a:t>28/02/2014</a:t>
            </a:fld>
            <a:endParaRPr lang="fr-F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r-F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B841ED7-C950-4FE8-8739-55E552D72A98}" type="slidenum">
              <a:rPr lang="fr-FR" smtClean="0"/>
              <a:pPr/>
              <a:t>‹N°›</a:t>
            </a:fld>
            <a:endParaRPr lang="fr-F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hyperlink" Target="http://fr.wikipedia.org/wiki/Basket-ball" TargetMode="External"/><Relationship Id="rId7"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 Id="rId6" Type="http://schemas.openxmlformats.org/officeDocument/2006/relationships/hyperlink" Target="http://commons.wikimedia.org/wiki/File:Flag_of_Morocco.svg" TargetMode="External"/><Relationship Id="rId5" Type="http://schemas.openxmlformats.org/officeDocument/2006/relationships/hyperlink" Target="http://fr.wikipedia.org/wiki/Rabat" TargetMode="External"/><Relationship Id="rId4" Type="http://schemas.openxmlformats.org/officeDocument/2006/relationships/hyperlink" Target="http://fr.wikipedia.org/wiki/1956"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1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ww3.ac-poitiers.fr/eps/apsa/baskcen/didact.htm" TargetMode="External"/><Relationship Id="rId2" Type="http://schemas.openxmlformats.org/officeDocument/2006/relationships/hyperlink" Target="http://www.epsmaroc.ma/" TargetMode="Externa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Logo ENS.png"/>
          <p:cNvPicPr/>
          <p:nvPr/>
        </p:nvPicPr>
        <p:blipFill>
          <a:blip r:embed="rId2"/>
          <a:srcRect/>
          <a:stretch>
            <a:fillRect/>
          </a:stretch>
        </p:blipFill>
        <p:spPr bwMode="auto">
          <a:xfrm>
            <a:off x="396855" y="222275"/>
            <a:ext cx="1296144" cy="1080120"/>
          </a:xfrm>
          <a:prstGeom prst="rect">
            <a:avLst/>
          </a:prstGeom>
          <a:noFill/>
          <a:ln w="9525">
            <a:noFill/>
            <a:miter lim="800000"/>
            <a:headEnd/>
            <a:tailEnd/>
          </a:ln>
        </p:spPr>
      </p:pic>
      <p:pic>
        <p:nvPicPr>
          <p:cNvPr id="5" name="Image 4" descr="Logo UAE.jpg"/>
          <p:cNvPicPr/>
          <p:nvPr/>
        </p:nvPicPr>
        <p:blipFill>
          <a:blip r:embed="rId3"/>
          <a:srcRect/>
          <a:stretch>
            <a:fillRect/>
          </a:stretch>
        </p:blipFill>
        <p:spPr bwMode="auto">
          <a:xfrm>
            <a:off x="7660220" y="242989"/>
            <a:ext cx="1232260" cy="1059405"/>
          </a:xfrm>
          <a:prstGeom prst="rect">
            <a:avLst/>
          </a:prstGeom>
          <a:noFill/>
          <a:ln w="9525">
            <a:noFill/>
            <a:miter lim="800000"/>
            <a:headEnd/>
            <a:tailEnd/>
          </a:ln>
        </p:spPr>
      </p:pic>
      <p:sp>
        <p:nvSpPr>
          <p:cNvPr id="6" name="Rectangle 5"/>
          <p:cNvSpPr/>
          <p:nvPr/>
        </p:nvSpPr>
        <p:spPr>
          <a:xfrm>
            <a:off x="2411760" y="323754"/>
            <a:ext cx="4572000" cy="877163"/>
          </a:xfrm>
          <a:prstGeom prst="rect">
            <a:avLst/>
          </a:prstGeom>
        </p:spPr>
        <p:txBody>
          <a:bodyPr>
            <a:spAutoFit/>
          </a:bodyPr>
          <a:lstStyle/>
          <a:p>
            <a:pPr algn="ctr"/>
            <a:r>
              <a:rPr lang="fr-FR" sz="1700" dirty="0" smtClean="0">
                <a:latin typeface="Adobe Garamond Pro Bold" pitchFamily="18" charset="0"/>
                <a:ea typeface="Adobe Ming Std L" pitchFamily="18" charset="-128"/>
              </a:rPr>
              <a:t>Université Abdelmalek </a:t>
            </a:r>
            <a:r>
              <a:rPr lang="fr-FR" sz="1700" dirty="0" err="1" smtClean="0">
                <a:latin typeface="Adobe Garamond Pro Bold" pitchFamily="18" charset="0"/>
                <a:ea typeface="Adobe Ming Std L" pitchFamily="18" charset="-128"/>
              </a:rPr>
              <a:t>Essaadi</a:t>
            </a:r>
            <a:r>
              <a:rPr lang="fr-FR" sz="1700" dirty="0" smtClean="0">
                <a:latin typeface="Adobe Garamond Pro Bold" pitchFamily="18" charset="0"/>
                <a:ea typeface="Adobe Ming Std L" pitchFamily="18" charset="-128"/>
              </a:rPr>
              <a:t>-Tétouan</a:t>
            </a:r>
          </a:p>
          <a:p>
            <a:pPr algn="ctr"/>
            <a:r>
              <a:rPr lang="fr-FR" sz="1700" dirty="0" smtClean="0">
                <a:latin typeface="Adobe Garamond Pro Bold" pitchFamily="18" charset="0"/>
                <a:ea typeface="Adobe Ming Std L" pitchFamily="18" charset="-128"/>
              </a:rPr>
              <a:t>Ecole Normale Supérieure</a:t>
            </a:r>
          </a:p>
          <a:p>
            <a:pPr algn="ctr"/>
            <a:r>
              <a:rPr lang="fr-FR" sz="1700" dirty="0" smtClean="0">
                <a:latin typeface="Adobe Garamond Pro Bold" pitchFamily="18" charset="0"/>
                <a:ea typeface="Adobe Ming Std L" pitchFamily="18" charset="-128"/>
              </a:rPr>
              <a:t>Année universitaire : 2013-2014</a:t>
            </a:r>
            <a:endParaRPr lang="fr-FR" sz="1700" dirty="0">
              <a:latin typeface="Adobe Garamond Pro Bold" pitchFamily="18" charset="0"/>
              <a:ea typeface="Adobe Ming Std L" pitchFamily="18" charset="-128"/>
            </a:endParaRPr>
          </a:p>
        </p:txBody>
      </p:sp>
      <p:sp>
        <p:nvSpPr>
          <p:cNvPr id="7" name="Rectangle 6"/>
          <p:cNvSpPr/>
          <p:nvPr/>
        </p:nvSpPr>
        <p:spPr>
          <a:xfrm>
            <a:off x="2520930" y="1487827"/>
            <a:ext cx="4176464" cy="369332"/>
          </a:xfrm>
          <a:prstGeom prst="rect">
            <a:avLst/>
          </a:prstGeom>
        </p:spPr>
        <p:txBody>
          <a:bodyPr wrap="square">
            <a:spAutoFit/>
          </a:bodyPr>
          <a:lstStyle/>
          <a:p>
            <a:r>
              <a:rPr lang="fr-FR" i="1" dirty="0"/>
              <a:t>Filière: L.P.Q Education Physique et Sportive (EPS)</a:t>
            </a:r>
            <a:endParaRPr lang="fr-FR" dirty="0"/>
          </a:p>
        </p:txBody>
      </p:sp>
      <p:sp>
        <p:nvSpPr>
          <p:cNvPr id="8" name="ZoneTexte 7"/>
          <p:cNvSpPr txBox="1"/>
          <p:nvPr/>
        </p:nvSpPr>
        <p:spPr>
          <a:xfrm>
            <a:off x="2195736" y="1916832"/>
            <a:ext cx="4608512" cy="1015663"/>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fr-FR" sz="2000" b="1" dirty="0" smtClean="0">
                <a:ln/>
                <a:solidFill>
                  <a:schemeClr val="accent2">
                    <a:lumMod val="60000"/>
                    <a:lumOff val="40000"/>
                  </a:schemeClr>
                </a:solidFill>
              </a:rPr>
              <a:t>EXPOSE SOUS LE THEME :</a:t>
            </a:r>
          </a:p>
          <a:p>
            <a:pPr algn="ctr"/>
            <a:r>
              <a:rPr lang="fr-FR" sz="2000" b="1" dirty="0" smtClean="0">
                <a:ln/>
                <a:solidFill>
                  <a:schemeClr val="accent2">
                    <a:lumMod val="60000"/>
                    <a:lumOff val="40000"/>
                  </a:schemeClr>
                </a:solidFill>
              </a:rPr>
              <a:t> LES SPORTS COLLECTIFS</a:t>
            </a:r>
          </a:p>
          <a:p>
            <a:pPr algn="ctr"/>
            <a:r>
              <a:rPr lang="fr-FR" sz="2000" b="1" dirty="0" smtClean="0">
                <a:ln/>
                <a:solidFill>
                  <a:schemeClr val="accent2">
                    <a:lumMod val="60000"/>
                    <a:lumOff val="40000"/>
                  </a:schemeClr>
                </a:solidFill>
              </a:rPr>
              <a:t>LE BASKET BALL</a:t>
            </a:r>
          </a:p>
        </p:txBody>
      </p:sp>
      <p:sp>
        <p:nvSpPr>
          <p:cNvPr id="9" name="Rectangle 8"/>
          <p:cNvSpPr/>
          <p:nvPr/>
        </p:nvSpPr>
        <p:spPr>
          <a:xfrm>
            <a:off x="1044927" y="4578771"/>
            <a:ext cx="1440266" cy="369332"/>
          </a:xfrm>
          <a:prstGeom prst="rect">
            <a:avLst/>
          </a:prstGeom>
        </p:spPr>
        <p:txBody>
          <a:bodyPr wrap="none">
            <a:spAutoFit/>
          </a:bodyPr>
          <a:lstStyle/>
          <a:p>
            <a:r>
              <a:rPr lang="fr-FR" i="1" u="sng" dirty="0">
                <a:latin typeface="Adobe Garamond Pro Bold" pitchFamily="18" charset="0"/>
              </a:rPr>
              <a:t>Réalisé par </a:t>
            </a:r>
            <a:r>
              <a:rPr lang="fr-FR" i="1" u="sng" dirty="0" smtClean="0">
                <a:latin typeface="Adobe Garamond Pro Bold" pitchFamily="18" charset="0"/>
              </a:rPr>
              <a:t> : </a:t>
            </a:r>
            <a:endParaRPr lang="fr-FR" i="1" u="sng" dirty="0">
              <a:latin typeface="Adobe Garamond Pro Bold" pitchFamily="18" charset="0"/>
            </a:endParaRPr>
          </a:p>
        </p:txBody>
      </p:sp>
      <p:sp>
        <p:nvSpPr>
          <p:cNvPr id="10" name="Rectangle 9"/>
          <p:cNvSpPr/>
          <p:nvPr/>
        </p:nvSpPr>
        <p:spPr>
          <a:xfrm>
            <a:off x="6221243" y="5061333"/>
            <a:ext cx="1933927" cy="369332"/>
          </a:xfrm>
          <a:prstGeom prst="rect">
            <a:avLst/>
          </a:prstGeom>
        </p:spPr>
        <p:txBody>
          <a:bodyPr wrap="none">
            <a:spAutoFit/>
          </a:bodyPr>
          <a:lstStyle/>
          <a:p>
            <a:pPr>
              <a:spcBef>
                <a:spcPct val="50000"/>
              </a:spcBef>
            </a:pPr>
            <a:r>
              <a:rPr lang="fr-FR" i="1" u="sng" dirty="0" smtClean="0">
                <a:latin typeface="Adobe Garamond Pro Bold" pitchFamily="18" charset="0"/>
              </a:rPr>
              <a:t>Encadré par </a:t>
            </a:r>
            <a:r>
              <a:rPr lang="fr-FR" b="1" i="1" dirty="0" smtClean="0">
                <a:latin typeface="Adobe Garamond Pro Bold" pitchFamily="18" charset="0"/>
              </a:rPr>
              <a:t>:</a:t>
            </a:r>
            <a:r>
              <a:rPr lang="fr-FR" i="1" dirty="0" smtClean="0">
                <a:latin typeface="Adobe Garamond Pro Bold" pitchFamily="18" charset="0"/>
              </a:rPr>
              <a:t>    </a:t>
            </a:r>
            <a:r>
              <a:rPr lang="fr-FR" b="1" i="1" dirty="0" smtClean="0">
                <a:latin typeface="Adobe Garamond Pro Bold" pitchFamily="18" charset="0"/>
              </a:rPr>
              <a:t>     </a:t>
            </a:r>
            <a:endParaRPr lang="fr-FR" b="1" i="1" dirty="0">
              <a:latin typeface="Adobe Garamond Pro Bold" pitchFamily="18" charset="0"/>
            </a:endParaRPr>
          </a:p>
        </p:txBody>
      </p:sp>
      <p:sp>
        <p:nvSpPr>
          <p:cNvPr id="11" name="Rectangle 10"/>
          <p:cNvSpPr/>
          <p:nvPr/>
        </p:nvSpPr>
        <p:spPr>
          <a:xfrm>
            <a:off x="6016795" y="5593658"/>
            <a:ext cx="2342821" cy="369332"/>
          </a:xfrm>
          <a:prstGeom prst="rect">
            <a:avLst/>
          </a:prstGeom>
        </p:spPr>
        <p:txBody>
          <a:bodyPr wrap="none">
            <a:spAutoFit/>
          </a:bodyPr>
          <a:lstStyle/>
          <a:p>
            <a:r>
              <a:rPr lang="fr-FR" dirty="0"/>
              <a:t>Pr. </a:t>
            </a:r>
            <a:r>
              <a:rPr lang="fr-FR" dirty="0" err="1"/>
              <a:t>Soulaiman</a:t>
            </a:r>
            <a:r>
              <a:rPr lang="fr-FR" dirty="0"/>
              <a:t> HARFOUF</a:t>
            </a:r>
          </a:p>
        </p:txBody>
      </p:sp>
      <p:sp>
        <p:nvSpPr>
          <p:cNvPr id="12" name="ZoneTexte 11"/>
          <p:cNvSpPr txBox="1"/>
          <p:nvPr/>
        </p:nvSpPr>
        <p:spPr>
          <a:xfrm>
            <a:off x="683568" y="4958788"/>
            <a:ext cx="3456384" cy="4093428"/>
          </a:xfrm>
          <a:prstGeom prst="rect">
            <a:avLst/>
          </a:prstGeom>
          <a:noFill/>
        </p:spPr>
        <p:txBody>
          <a:bodyPr wrap="square" rtlCol="0">
            <a:spAutoFit/>
          </a:bodyPr>
          <a:lstStyle/>
          <a:p>
            <a:r>
              <a:rPr lang="fr-FR" sz="1600" dirty="0" smtClean="0"/>
              <a:t>NABIL  OMARI </a:t>
            </a:r>
          </a:p>
          <a:p>
            <a:r>
              <a:rPr lang="fr-FR" sz="1600" dirty="0" smtClean="0"/>
              <a:t>NOUR EL YAKINE LAKHDAR </a:t>
            </a:r>
          </a:p>
          <a:p>
            <a:r>
              <a:rPr lang="fr-FR" sz="1600" dirty="0" smtClean="0"/>
              <a:t>MOUAD  KASMI</a:t>
            </a:r>
          </a:p>
          <a:p>
            <a:r>
              <a:rPr lang="fr-FR" sz="1600" dirty="0" smtClean="0"/>
              <a:t>ABDELHAK  EL MOUDEN ABDERRAHIM  KAYDI</a:t>
            </a:r>
          </a:p>
          <a:p>
            <a:r>
              <a:rPr lang="fr-FR" sz="1600" dirty="0" smtClean="0"/>
              <a:t>OUSSAMA  ZEROUAL </a:t>
            </a:r>
            <a:r>
              <a:rPr lang="fr-FR" dirty="0"/>
              <a:t>	</a:t>
            </a:r>
          </a:p>
          <a:p>
            <a:endParaRPr lang="fr-FR" dirty="0"/>
          </a:p>
          <a:p>
            <a:r>
              <a:rPr lang="fr-FR" dirty="0"/>
              <a:t>	</a:t>
            </a:r>
            <a:endParaRPr lang="fr-FR" dirty="0" smtClean="0"/>
          </a:p>
          <a:p>
            <a:endParaRPr lang="fr-FR" dirty="0"/>
          </a:p>
          <a:p>
            <a:r>
              <a:rPr lang="fr-FR" dirty="0"/>
              <a:t>	</a:t>
            </a:r>
            <a:endParaRPr lang="fr-FR" dirty="0" smtClean="0"/>
          </a:p>
          <a:p>
            <a:endParaRPr lang="fr-FR" dirty="0"/>
          </a:p>
          <a:p>
            <a:r>
              <a:rPr lang="fr-FR" dirty="0"/>
              <a:t>	</a:t>
            </a:r>
          </a:p>
          <a:p>
            <a:r>
              <a:rPr lang="fr-FR" dirty="0" smtClean="0"/>
              <a:t> </a:t>
            </a:r>
            <a:r>
              <a:rPr lang="fr-FR" dirty="0"/>
              <a:t>	</a:t>
            </a:r>
          </a:p>
          <a:p>
            <a:r>
              <a:rPr lang="fr-FR" dirty="0"/>
              <a:t>	</a:t>
            </a:r>
          </a:p>
          <a:p>
            <a:endParaRPr lang="fr-FR" dirty="0"/>
          </a:p>
        </p:txBody>
      </p:sp>
      <p:pic>
        <p:nvPicPr>
          <p:cNvPr id="1026" name="Picture 2" descr="C:\Users\Administrateur\Desktop\ballon-de-basket-t7_6833145-6833145_129664012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4923" y="3212975"/>
            <a:ext cx="2457426" cy="203302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6430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026"/>
                                        </p:tgtEl>
                                        <p:attrNameLst>
                                          <p:attrName>style.visibility</p:attrName>
                                        </p:attrNameLst>
                                      </p:cBhvr>
                                      <p:to>
                                        <p:strVal val="visible"/>
                                      </p:to>
                                    </p:set>
                                    <p:animEffect transition="in" filter="fade">
                                      <p:cBhvr>
                                        <p:cTn id="52" dur="1000"/>
                                        <p:tgtEl>
                                          <p:spTgt spid="1026"/>
                                        </p:tgtEl>
                                      </p:cBhvr>
                                    </p:animEffect>
                                    <p:anim calcmode="lin" valueType="num">
                                      <p:cBhvr>
                                        <p:cTn id="53" dur="1000" fill="hold"/>
                                        <p:tgtEl>
                                          <p:spTgt spid="1026"/>
                                        </p:tgtEl>
                                        <p:attrNameLst>
                                          <p:attrName>ppt_x</p:attrName>
                                        </p:attrNameLst>
                                      </p:cBhvr>
                                      <p:tavLst>
                                        <p:tav tm="0">
                                          <p:val>
                                            <p:strVal val="#ppt_x"/>
                                          </p:val>
                                        </p:tav>
                                        <p:tav tm="100000">
                                          <p:val>
                                            <p:strVal val="#ppt_x"/>
                                          </p:val>
                                        </p:tav>
                                      </p:tavLst>
                                    </p:anim>
                                    <p:anim calcmode="lin" valueType="num">
                                      <p:cBhvr>
                                        <p:cTn id="5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P spid="10"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b="1" u="sng" dirty="0" smtClean="0"/>
              <a:t>Développement</a:t>
            </a:r>
          </a:p>
          <a:p>
            <a:pPr marL="0" indent="0">
              <a:buNone/>
            </a:pPr>
            <a:endParaRPr lang="fr-FR" b="1" u="sng" dirty="0" smtClean="0"/>
          </a:p>
          <a:p>
            <a:r>
              <a:rPr lang="fr-FR" sz="1800" dirty="0"/>
              <a:t>L</a:t>
            </a:r>
            <a:r>
              <a:rPr lang="fr-FR" sz="1800" dirty="0" smtClean="0"/>
              <a:t>e </a:t>
            </a:r>
            <a:r>
              <a:rPr lang="fr-FR" sz="1800" dirty="0"/>
              <a:t>basket-ball </a:t>
            </a:r>
            <a:r>
              <a:rPr lang="fr-FR" sz="1800" dirty="0" smtClean="0"/>
              <a:t>devient </a:t>
            </a:r>
            <a:r>
              <a:rPr lang="fr-FR" sz="1800" dirty="0"/>
              <a:t>peu à peu une activité courante dans de nombreux collèges américains. </a:t>
            </a:r>
            <a:endParaRPr lang="fr-FR" sz="1800" dirty="0" smtClean="0"/>
          </a:p>
          <a:p>
            <a:endParaRPr lang="fr-FR" sz="1800" dirty="0"/>
          </a:p>
          <a:p>
            <a:r>
              <a:rPr lang="fr-FR" sz="1800" dirty="0" smtClean="0"/>
              <a:t>Les Young </a:t>
            </a:r>
            <a:r>
              <a:rPr lang="fr-FR" sz="1800" dirty="0" err="1"/>
              <a:t>Men's</a:t>
            </a:r>
            <a:r>
              <a:rPr lang="fr-FR" sz="1800" dirty="0"/>
              <a:t> Christian Association </a:t>
            </a:r>
            <a:r>
              <a:rPr lang="fr-FR" sz="1800" dirty="0" smtClean="0"/>
              <a:t>=YMCA </a:t>
            </a:r>
            <a:r>
              <a:rPr lang="fr-FR" sz="1800" dirty="0"/>
              <a:t>jouèrent un grand rôle dans la diffusion de ce sport dans le monde entier. Il fut adopté dans de nombreux collèges et clubs sportifs. </a:t>
            </a:r>
            <a:endParaRPr lang="fr-FR" sz="1800" dirty="0" smtClean="0"/>
          </a:p>
          <a:p>
            <a:pPr marL="0" indent="0">
              <a:buNone/>
            </a:pPr>
            <a:endParaRPr lang="fr-FR" sz="1800" dirty="0" smtClean="0"/>
          </a:p>
          <a:p>
            <a:r>
              <a:rPr lang="fr-FR" sz="1800" dirty="0"/>
              <a:t>En </a:t>
            </a:r>
            <a:r>
              <a:rPr lang="fr-FR" sz="1800" dirty="0">
                <a:latin typeface="+mj-lt"/>
              </a:rPr>
              <a:t>1946</a:t>
            </a:r>
            <a:r>
              <a:rPr lang="fr-FR" sz="1800" dirty="0"/>
              <a:t> est créée la National Basketball Association (NBA) </a:t>
            </a:r>
          </a:p>
          <a:p>
            <a:endParaRPr lang="fr-FR" b="1" u="sng" dirty="0"/>
          </a:p>
          <a:p>
            <a:endParaRPr lang="fr-FR" dirty="0"/>
          </a:p>
        </p:txBody>
      </p:sp>
      <p:sp>
        <p:nvSpPr>
          <p:cNvPr id="5" name="Titre 2"/>
          <p:cNvSpPr>
            <a:spLocks noGrp="1"/>
          </p:cNvSpPr>
          <p:nvPr>
            <p:ph type="title"/>
          </p:nvPr>
        </p:nvSpPr>
        <p:spPr/>
        <p:txBody>
          <a:bodyPr>
            <a:normAutofit fontScale="90000"/>
          </a:bodyPr>
          <a:lstStyle/>
          <a:p>
            <a:pPr marL="742950" indent="-742950">
              <a:buFont typeface="+mj-lt"/>
              <a:buAutoNum type="arabicPeriod"/>
            </a:pPr>
            <a:r>
              <a:rPr lang="fr-FR" sz="4000" u="sng" dirty="0"/>
              <a:t>ETUDE HISTORIQUE DU BASKET BALL</a:t>
            </a:r>
          </a:p>
        </p:txBody>
      </p:sp>
    </p:spTree>
    <p:extLst>
      <p:ext uri="{BB962C8B-B14F-4D97-AF65-F5344CB8AC3E}">
        <p14:creationId xmlns:p14="http://schemas.microsoft.com/office/powerpoint/2010/main" val="1655578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r>
              <a:rPr lang="fr-FR" b="1" u="sng" dirty="0" smtClean="0"/>
              <a:t>Extension</a:t>
            </a:r>
          </a:p>
          <a:p>
            <a:endParaRPr lang="fr-FR" b="1" u="sng" dirty="0" smtClean="0"/>
          </a:p>
          <a:p>
            <a:r>
              <a:rPr lang="fr-FR" sz="1800" dirty="0"/>
              <a:t>Le jeu a très vite connu un énorme succès. </a:t>
            </a:r>
            <a:endParaRPr lang="fr-FR" sz="1800" dirty="0" smtClean="0"/>
          </a:p>
          <a:p>
            <a:r>
              <a:rPr lang="fr-FR" sz="1800" dirty="0"/>
              <a:t>L</a:t>
            </a:r>
            <a:r>
              <a:rPr lang="fr-FR" sz="1800" dirty="0" smtClean="0"/>
              <a:t>e </a:t>
            </a:r>
            <a:r>
              <a:rPr lang="fr-FR" sz="1800" dirty="0"/>
              <a:t>jeu se répand dans les universités des régions américaines, puis il traverse l’Océan Atlantique pour gagner d’autres </a:t>
            </a:r>
            <a:r>
              <a:rPr lang="fr-FR" sz="1800" dirty="0" smtClean="0"/>
              <a:t>continents. Le </a:t>
            </a:r>
            <a:r>
              <a:rPr lang="fr-FR" sz="1800" dirty="0"/>
              <a:t>basket-ball s'étend progressivement en dehors des États-Unis et du Canada, et il atteint l'Europe</a:t>
            </a:r>
            <a:r>
              <a:rPr lang="fr-FR" sz="1800" dirty="0" smtClean="0"/>
              <a:t>.</a:t>
            </a:r>
            <a:endParaRPr lang="fr-FR" sz="1800" b="1" u="sng" dirty="0"/>
          </a:p>
          <a:p>
            <a:r>
              <a:rPr lang="fr-FR" sz="1800" dirty="0"/>
              <a:t>En </a:t>
            </a:r>
            <a:r>
              <a:rPr lang="fr-FR" sz="1800" dirty="0">
                <a:latin typeface="+mj-lt"/>
              </a:rPr>
              <a:t>1932</a:t>
            </a:r>
            <a:r>
              <a:rPr lang="fr-FR" sz="1800" dirty="0"/>
              <a:t>, la Fédération internationale de basket-ball amateur (FIBA) est fondée par l'Argentine, la Tchécoslovaquie, la Grèce, l'Italie, la Lettonie, le Portugal, la Roumanie et la Suisse</a:t>
            </a:r>
            <a:r>
              <a:rPr lang="fr-FR" sz="1800" dirty="0" smtClean="0"/>
              <a:t>.</a:t>
            </a:r>
          </a:p>
          <a:p>
            <a:r>
              <a:rPr lang="fr-FR" sz="1800" dirty="0"/>
              <a:t>En </a:t>
            </a:r>
            <a:r>
              <a:rPr lang="fr-FR" sz="1800" dirty="0">
                <a:latin typeface="+mj-lt"/>
              </a:rPr>
              <a:t>1936</a:t>
            </a:r>
            <a:r>
              <a:rPr lang="fr-FR" sz="1800" dirty="0"/>
              <a:t>, le basket-ball devient une épreuve officielle des Jeux olympiques d'été</a:t>
            </a:r>
            <a:r>
              <a:rPr lang="fr-FR" sz="1800" dirty="0" smtClean="0"/>
              <a:t> </a:t>
            </a:r>
          </a:p>
          <a:p>
            <a:r>
              <a:rPr lang="fr-FR" sz="1800" dirty="0"/>
              <a:t>En </a:t>
            </a:r>
            <a:r>
              <a:rPr lang="fr-FR" sz="1800" dirty="0">
                <a:latin typeface="+mj-lt"/>
              </a:rPr>
              <a:t>1950</a:t>
            </a:r>
            <a:r>
              <a:rPr lang="fr-FR" sz="1800" dirty="0"/>
              <a:t> a lieu pour la première fois le championnat du monde de basket-ball</a:t>
            </a:r>
          </a:p>
        </p:txBody>
      </p:sp>
      <p:sp>
        <p:nvSpPr>
          <p:cNvPr id="4" name="Titre 2"/>
          <p:cNvSpPr txBox="1">
            <a:spLocks/>
          </p:cNvSpPr>
          <p:nvPr/>
        </p:nvSpPr>
        <p:spPr>
          <a:xfrm>
            <a:off x="539552" y="476672"/>
            <a:ext cx="8229600" cy="1143000"/>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742950" indent="-742950">
              <a:buFont typeface="+mj-lt"/>
              <a:buAutoNum type="arabicPeriod"/>
            </a:pPr>
            <a:r>
              <a:rPr lang="fr-FR" sz="4000" u="sng" dirty="0" smtClean="0"/>
              <a:t>ETUDE HISTORIQUE DU BASKET BALL</a:t>
            </a:r>
            <a:endParaRPr lang="fr-FR" sz="4000" u="sng" dirty="0"/>
          </a:p>
        </p:txBody>
      </p:sp>
    </p:spTree>
    <p:extLst>
      <p:ext uri="{BB962C8B-B14F-4D97-AF65-F5344CB8AC3E}">
        <p14:creationId xmlns:p14="http://schemas.microsoft.com/office/powerpoint/2010/main" val="4104733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r>
              <a:rPr lang="fr-FR" b="1" u="sng" dirty="0" smtClean="0"/>
              <a:t>Professionnalisation</a:t>
            </a:r>
          </a:p>
          <a:p>
            <a:endParaRPr lang="fr-FR" b="1" u="sng" dirty="0"/>
          </a:p>
          <a:p>
            <a:endParaRPr lang="fr-FR" b="1" u="sng" dirty="0" smtClean="0"/>
          </a:p>
          <a:p>
            <a:r>
              <a:rPr lang="fr-FR" sz="1800" dirty="0"/>
              <a:t>Avant 1967, le basket-ball intéresse de moins en moins de monde. </a:t>
            </a:r>
            <a:endParaRPr lang="fr-FR" sz="1800" dirty="0" smtClean="0"/>
          </a:p>
          <a:p>
            <a:r>
              <a:rPr lang="fr-FR" sz="1800" dirty="0"/>
              <a:t>Pour rendre les matchs plus attractifs, </a:t>
            </a:r>
            <a:r>
              <a:rPr lang="fr-FR" sz="1800" dirty="0" err="1"/>
              <a:t>Busnel</a:t>
            </a:r>
            <a:r>
              <a:rPr lang="fr-FR" sz="1800" dirty="0"/>
              <a:t> autorise en 1967 deux étrangers par équipe</a:t>
            </a:r>
            <a:r>
              <a:rPr lang="fr-FR" sz="1800" dirty="0" smtClean="0"/>
              <a:t>.</a:t>
            </a:r>
          </a:p>
          <a:p>
            <a:r>
              <a:rPr lang="fr-FR" sz="1800" dirty="0"/>
              <a:t>1967 est également le début de la professionnalisation du basket, qui ne s'achèvera véritablement qu'en 1990</a:t>
            </a:r>
            <a:r>
              <a:rPr lang="fr-FR" sz="1800" dirty="0" smtClean="0"/>
              <a:t>.</a:t>
            </a:r>
          </a:p>
          <a:p>
            <a:endParaRPr lang="fr-FR" sz="2000" b="1" u="sng" dirty="0"/>
          </a:p>
          <a:p>
            <a:endParaRPr lang="fr-FR" dirty="0"/>
          </a:p>
        </p:txBody>
      </p:sp>
      <p:sp>
        <p:nvSpPr>
          <p:cNvPr id="4" name="Titre 2"/>
          <p:cNvSpPr txBox="1">
            <a:spLocks/>
          </p:cNvSpPr>
          <p:nvPr/>
        </p:nvSpPr>
        <p:spPr>
          <a:xfrm>
            <a:off x="539552" y="476672"/>
            <a:ext cx="8229600" cy="1143000"/>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742950" indent="-742950">
              <a:buFont typeface="+mj-lt"/>
              <a:buAutoNum type="arabicPeriod"/>
            </a:pPr>
            <a:r>
              <a:rPr lang="fr-FR" sz="4000" u="sng" dirty="0" smtClean="0"/>
              <a:t>ETUDE HISTORIQUE DU BASKET BALL</a:t>
            </a:r>
            <a:endParaRPr lang="fr-FR" sz="4000" u="sng" dirty="0"/>
          </a:p>
        </p:txBody>
      </p:sp>
    </p:spTree>
    <p:extLst>
      <p:ext uri="{BB962C8B-B14F-4D97-AF65-F5344CB8AC3E}">
        <p14:creationId xmlns:p14="http://schemas.microsoft.com/office/powerpoint/2010/main" val="1296100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down)">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wipe(down)">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down)">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2132856"/>
            <a:ext cx="8229600" cy="4389120"/>
          </a:xfrm>
        </p:spPr>
        <p:txBody>
          <a:bodyPr>
            <a:normAutofit/>
          </a:bodyPr>
          <a:lstStyle/>
          <a:p>
            <a:r>
              <a:rPr lang="fr-FR" b="1" u="sng" dirty="0" smtClean="0"/>
              <a:t>Mondialisation</a:t>
            </a:r>
          </a:p>
          <a:p>
            <a:pPr marL="0" indent="0">
              <a:buNone/>
            </a:pPr>
            <a:endParaRPr lang="fr-FR" b="1" u="sng" dirty="0"/>
          </a:p>
          <a:p>
            <a:r>
              <a:rPr lang="fr-FR" sz="1800" dirty="0"/>
              <a:t>Les années </a:t>
            </a:r>
            <a:r>
              <a:rPr lang="fr-FR" sz="1800" dirty="0">
                <a:latin typeface="+mj-lt"/>
              </a:rPr>
              <a:t>2000</a:t>
            </a:r>
            <a:r>
              <a:rPr lang="fr-FR" sz="1800" dirty="0"/>
              <a:t> sont marquées par la croissance du nombre de joueurs étrangers dans le championnat américain de la NBA</a:t>
            </a:r>
            <a:r>
              <a:rPr lang="fr-FR" sz="1800" dirty="0" smtClean="0"/>
              <a:t>.</a:t>
            </a:r>
          </a:p>
          <a:p>
            <a:endParaRPr lang="fr-FR" sz="1800" dirty="0"/>
          </a:p>
          <a:p>
            <a:r>
              <a:rPr lang="fr-FR" sz="1800" dirty="0" smtClean="0"/>
              <a:t> </a:t>
            </a:r>
            <a:r>
              <a:rPr lang="fr-FR" sz="1800" dirty="0"/>
              <a:t>Des stars européennes comme Tony Parker, Pau </a:t>
            </a:r>
            <a:r>
              <a:rPr lang="fr-FR" sz="1800" dirty="0" err="1"/>
              <a:t>Gasol</a:t>
            </a:r>
            <a:r>
              <a:rPr lang="fr-FR" sz="1800" dirty="0"/>
              <a:t>, Dirk </a:t>
            </a:r>
            <a:r>
              <a:rPr lang="fr-FR" sz="1800" dirty="0" err="1"/>
              <a:t>Nowitzki</a:t>
            </a:r>
            <a:r>
              <a:rPr lang="fr-FR" sz="1800" dirty="0"/>
              <a:t>, sud-américaine comme Emanuel </a:t>
            </a:r>
            <a:r>
              <a:rPr lang="fr-FR" sz="1800" dirty="0" err="1"/>
              <a:t>Ginóbili</a:t>
            </a:r>
            <a:r>
              <a:rPr lang="fr-FR" sz="1800" dirty="0"/>
              <a:t> ou asiatique comme Yao Ming émergent. </a:t>
            </a:r>
            <a:endParaRPr lang="fr-FR" sz="1800" dirty="0" smtClean="0"/>
          </a:p>
          <a:p>
            <a:pPr marL="0" indent="0">
              <a:buNone/>
            </a:pPr>
            <a:endParaRPr lang="fr-FR" sz="1800" dirty="0"/>
          </a:p>
          <a:p>
            <a:r>
              <a:rPr lang="fr-FR" sz="1800" dirty="0"/>
              <a:t>Le basket-ball devient un sport mondial. La domination américaine est également contestée au niveau international où l'Espagne, la Grèce et l'Argentine rivalisent avec les États-Unis</a:t>
            </a:r>
            <a:r>
              <a:rPr lang="fr-FR" sz="2000" dirty="0"/>
              <a:t>.</a:t>
            </a:r>
          </a:p>
          <a:p>
            <a:endParaRPr lang="fr-FR" dirty="0"/>
          </a:p>
        </p:txBody>
      </p:sp>
      <p:sp>
        <p:nvSpPr>
          <p:cNvPr id="5" name="Titre 2"/>
          <p:cNvSpPr txBox="1">
            <a:spLocks noGrp="1"/>
          </p:cNvSpPr>
          <p:nvPr>
            <p:ph type="title"/>
          </p:nvPr>
        </p:nvSpPr>
        <p:spPr>
          <a:xfrm>
            <a:off x="457200" y="620688"/>
            <a:ext cx="8229600" cy="1143000"/>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742950" indent="-742950">
              <a:buFont typeface="+mj-lt"/>
              <a:buAutoNum type="arabicPeriod"/>
            </a:pPr>
            <a:r>
              <a:rPr lang="fr-FR" sz="4000" u="sng" dirty="0" smtClean="0"/>
              <a:t>ETUDE HISTORIQUE DU BASKET BALL</a:t>
            </a:r>
            <a:endParaRPr lang="fr-FR" sz="4000" u="sng" dirty="0"/>
          </a:p>
        </p:txBody>
      </p:sp>
    </p:spTree>
    <p:extLst>
      <p:ext uri="{BB962C8B-B14F-4D97-AF65-F5344CB8AC3E}">
        <p14:creationId xmlns:p14="http://schemas.microsoft.com/office/powerpoint/2010/main" val="4054169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wipe(down)">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down)">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935480"/>
            <a:ext cx="8229600" cy="4733880"/>
          </a:xfrm>
        </p:spPr>
        <p:txBody>
          <a:bodyPr/>
          <a:lstStyle/>
          <a:p>
            <a:r>
              <a:rPr lang="fr-FR" b="1" u="sng" dirty="0"/>
              <a:t>Basket Ball au </a:t>
            </a:r>
            <a:r>
              <a:rPr lang="fr-FR" b="1" u="sng" dirty="0" smtClean="0"/>
              <a:t>Maroc</a:t>
            </a:r>
          </a:p>
          <a:p>
            <a:endParaRPr lang="fr-FR" b="1" u="sng" dirty="0" smtClean="0"/>
          </a:p>
          <a:p>
            <a:pPr marL="0" indent="0">
              <a:buNone/>
            </a:pPr>
            <a:r>
              <a:rPr lang="fr-FR" sz="2000" dirty="0">
                <a:effectLst>
                  <a:outerShdw blurRad="38100" dist="38100" dir="2700000" algn="tl">
                    <a:srgbClr val="000000">
                      <a:alpha val="43137"/>
                    </a:srgbClr>
                  </a:outerShdw>
                </a:effectLst>
              </a:rPr>
              <a:t>La Fédération royale marocaine de basket-ball (</a:t>
            </a:r>
            <a:r>
              <a:rPr lang="fr-FR" sz="2000" dirty="0" smtClean="0">
                <a:effectLst>
                  <a:outerShdw blurRad="38100" dist="38100" dir="2700000" algn="tl">
                    <a:srgbClr val="000000">
                      <a:alpha val="43137"/>
                    </a:srgbClr>
                  </a:outerShdw>
                </a:effectLst>
              </a:rPr>
              <a:t>FRMBB)</a:t>
            </a:r>
            <a:endParaRPr lang="fr-FR" sz="2000" dirty="0">
              <a:effectLst>
                <a:outerShdw blurRad="38100" dist="38100" dir="2700000" algn="tl">
                  <a:srgbClr val="000000">
                    <a:alpha val="43137"/>
                  </a:srgbClr>
                </a:outerShdw>
              </a:effectLst>
            </a:endParaRPr>
          </a:p>
          <a:p>
            <a:endParaRPr lang="fr-FR" b="1" u="sng" dirty="0"/>
          </a:p>
          <a:p>
            <a:endParaRPr lang="fr-FR" b="1" u="sng" dirty="0" smtClean="0"/>
          </a:p>
          <a:p>
            <a:endParaRPr lang="fr-FR" dirty="0" smtClean="0"/>
          </a:p>
          <a:p>
            <a:pPr marL="0" indent="0">
              <a:buNone/>
            </a:pPr>
            <a:endParaRPr lang="fr-FR" dirty="0"/>
          </a:p>
          <a:p>
            <a:pPr marL="0" indent="0" algn="ctr">
              <a:buNone/>
            </a:pPr>
            <a:endParaRPr lang="fr-FR" sz="1200" dirty="0">
              <a:effectLst>
                <a:outerShdw blurRad="38100" dist="38100" dir="2700000" algn="tl">
                  <a:srgbClr val="000000">
                    <a:alpha val="43137"/>
                  </a:srgbClr>
                </a:outerShdw>
              </a:effectLst>
            </a:endParaRPr>
          </a:p>
        </p:txBody>
      </p:sp>
      <p:sp>
        <p:nvSpPr>
          <p:cNvPr id="5" name="Titre 2"/>
          <p:cNvSpPr txBox="1">
            <a:spLocks noGrp="1"/>
          </p:cNvSpPr>
          <p:nvPr>
            <p:ph type="title"/>
          </p:nvPr>
        </p:nvSpPr>
        <p:spPr>
          <a:xfrm>
            <a:off x="323528" y="476672"/>
            <a:ext cx="8229600" cy="1143000"/>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742950" indent="-742950">
              <a:buFont typeface="+mj-lt"/>
              <a:buAutoNum type="arabicPeriod"/>
            </a:pPr>
            <a:r>
              <a:rPr lang="fr-FR" sz="4000" u="sng" dirty="0" smtClean="0"/>
              <a:t>ETUDE HISTORIQUE DU BASKET BALL</a:t>
            </a:r>
            <a:endParaRPr lang="fr-FR" sz="4000" u="sng" dirty="0"/>
          </a:p>
        </p:txBody>
      </p:sp>
      <p:pic>
        <p:nvPicPr>
          <p:cNvPr id="6" name="Image 5" descr="C:\Users\Administrateur\Desktop\150px-Logo_FRMBB.PNG"/>
          <p:cNvPicPr/>
          <p:nvPr/>
        </p:nvPicPr>
        <p:blipFill>
          <a:blip r:embed="rId2">
            <a:extLst>
              <a:ext uri="{28A0092B-C50C-407E-A947-70E740481C1C}">
                <a14:useLocalDpi xmlns:a14="http://schemas.microsoft.com/office/drawing/2010/main" val="0"/>
              </a:ext>
            </a:extLst>
          </a:blip>
          <a:srcRect/>
          <a:stretch>
            <a:fillRect/>
          </a:stretch>
        </p:blipFill>
        <p:spPr bwMode="auto">
          <a:xfrm>
            <a:off x="827584" y="3613666"/>
            <a:ext cx="2160240" cy="1800225"/>
          </a:xfrm>
          <a:prstGeom prst="rect">
            <a:avLst/>
          </a:prstGeom>
          <a:noFill/>
          <a:ln>
            <a:noFill/>
          </a:ln>
        </p:spPr>
      </p:pic>
      <p:graphicFrame>
        <p:nvGraphicFramePr>
          <p:cNvPr id="2" name="Tableau 1"/>
          <p:cNvGraphicFramePr>
            <a:graphicFrameLocks noGrp="1"/>
          </p:cNvGraphicFramePr>
          <p:nvPr>
            <p:extLst>
              <p:ext uri="{D42A27DB-BD31-4B8C-83A1-F6EECF244321}">
                <p14:modId xmlns:p14="http://schemas.microsoft.com/office/powerpoint/2010/main" val="273515237"/>
              </p:ext>
            </p:extLst>
          </p:nvPr>
        </p:nvGraphicFramePr>
        <p:xfrm>
          <a:off x="3564708" y="3457168"/>
          <a:ext cx="4248457" cy="2340274"/>
        </p:xfrm>
        <a:graphic>
          <a:graphicData uri="http://schemas.openxmlformats.org/drawingml/2006/table">
            <a:tbl>
              <a:tblPr firstRow="1" firstCol="1" bandRow="1">
                <a:tableStyleId>{5C22544A-7EE6-4342-B048-85BDC9FD1C3A}</a:tableStyleId>
              </a:tblPr>
              <a:tblGrid>
                <a:gridCol w="1581276"/>
                <a:gridCol w="2667181"/>
              </a:tblGrid>
              <a:tr h="247805">
                <a:tc gridSpan="2">
                  <a:txBody>
                    <a:bodyPr/>
                    <a:lstStyle/>
                    <a:p>
                      <a:pPr>
                        <a:lnSpc>
                          <a:spcPct val="115000"/>
                        </a:lnSpc>
                      </a:pPr>
                      <a:endParaRPr lang="fr-FR" sz="1400" dirty="0">
                        <a:effectLst/>
                        <a:latin typeface="Calibri"/>
                        <a:cs typeface="Arial"/>
                      </a:endParaRPr>
                    </a:p>
                  </a:txBody>
                  <a:tcPr marL="15240" marR="15240" marT="15240" marB="15240" anchor="ctr"/>
                </a:tc>
                <a:tc hMerge="1">
                  <a:txBody>
                    <a:bodyPr/>
                    <a:lstStyle/>
                    <a:p>
                      <a:endParaRPr lang="fr-FR"/>
                    </a:p>
                  </a:txBody>
                  <a:tcPr/>
                </a:tc>
              </a:tr>
              <a:tr h="292431">
                <a:tc>
                  <a:txBody>
                    <a:bodyPr/>
                    <a:lstStyle/>
                    <a:p>
                      <a:pPr>
                        <a:lnSpc>
                          <a:spcPts val="1320"/>
                        </a:lnSpc>
                        <a:spcBef>
                          <a:spcPts val="240"/>
                        </a:spcBef>
                        <a:spcAft>
                          <a:spcPts val="240"/>
                        </a:spcAft>
                      </a:pPr>
                      <a:r>
                        <a:rPr lang="fr-FR" sz="1400" baseline="30000">
                          <a:effectLst/>
                        </a:rPr>
                        <a:t>Sigle</a:t>
                      </a:r>
                      <a:endParaRPr lang="fr-FR" sz="1400">
                        <a:effectLst/>
                        <a:latin typeface="Calibri"/>
                        <a:ea typeface="Calibri"/>
                        <a:cs typeface="Arial"/>
                      </a:endParaRPr>
                    </a:p>
                  </a:txBody>
                  <a:tcPr marL="15240" marR="15240" marT="15240" marB="15240" anchor="ctr"/>
                </a:tc>
                <a:tc>
                  <a:txBody>
                    <a:bodyPr/>
                    <a:lstStyle/>
                    <a:p>
                      <a:pPr>
                        <a:lnSpc>
                          <a:spcPts val="1320"/>
                        </a:lnSpc>
                        <a:spcBef>
                          <a:spcPts val="240"/>
                        </a:spcBef>
                        <a:spcAft>
                          <a:spcPts val="240"/>
                        </a:spcAft>
                      </a:pPr>
                      <a:r>
                        <a:rPr lang="fr-FR" sz="1400">
                          <a:effectLst/>
                        </a:rPr>
                        <a:t>FRMBB</a:t>
                      </a:r>
                      <a:endParaRPr lang="fr-FR" sz="1400">
                        <a:effectLst/>
                        <a:latin typeface="Calibri"/>
                        <a:ea typeface="Calibri"/>
                        <a:cs typeface="Arial"/>
                      </a:endParaRPr>
                    </a:p>
                  </a:txBody>
                  <a:tcPr marL="15240" marR="15240" marT="15240" marB="15240" anchor="ctr"/>
                </a:tc>
              </a:tr>
              <a:tr h="292431">
                <a:tc>
                  <a:txBody>
                    <a:bodyPr/>
                    <a:lstStyle/>
                    <a:p>
                      <a:pPr>
                        <a:lnSpc>
                          <a:spcPts val="1320"/>
                        </a:lnSpc>
                        <a:spcBef>
                          <a:spcPts val="240"/>
                        </a:spcBef>
                        <a:spcAft>
                          <a:spcPts val="240"/>
                        </a:spcAft>
                      </a:pPr>
                      <a:r>
                        <a:rPr lang="fr-FR" sz="1400" baseline="30000" dirty="0">
                          <a:effectLst/>
                        </a:rPr>
                        <a:t>Sport(s) représenté(s)</a:t>
                      </a:r>
                      <a:endParaRPr lang="fr-FR" sz="1400" dirty="0">
                        <a:effectLst/>
                        <a:latin typeface="Calibri"/>
                        <a:ea typeface="Calibri"/>
                        <a:cs typeface="Arial"/>
                      </a:endParaRPr>
                    </a:p>
                  </a:txBody>
                  <a:tcPr marL="15240" marR="15240" marT="15240" marB="15240" anchor="ctr"/>
                </a:tc>
                <a:tc>
                  <a:txBody>
                    <a:bodyPr/>
                    <a:lstStyle/>
                    <a:p>
                      <a:pPr>
                        <a:lnSpc>
                          <a:spcPts val="1320"/>
                        </a:lnSpc>
                        <a:spcBef>
                          <a:spcPts val="240"/>
                        </a:spcBef>
                        <a:spcAft>
                          <a:spcPts val="240"/>
                        </a:spcAft>
                      </a:pPr>
                      <a:r>
                        <a:rPr lang="fr-FR" sz="1400" u="none" strike="noStrike" dirty="0">
                          <a:effectLst/>
                          <a:hlinkClick r:id="rId3" tooltip="Basket-ball"/>
                        </a:rPr>
                        <a:t>Basket-ball</a:t>
                      </a:r>
                      <a:endParaRPr lang="fr-FR" sz="1400" dirty="0">
                        <a:effectLst/>
                        <a:latin typeface="Calibri"/>
                        <a:ea typeface="Calibri"/>
                        <a:cs typeface="Arial"/>
                      </a:endParaRPr>
                    </a:p>
                  </a:txBody>
                  <a:tcPr marL="15240" marR="15240" marT="15240" marB="15240" anchor="ctr"/>
                </a:tc>
              </a:tr>
              <a:tr h="292431">
                <a:tc>
                  <a:txBody>
                    <a:bodyPr/>
                    <a:lstStyle/>
                    <a:p>
                      <a:pPr>
                        <a:lnSpc>
                          <a:spcPts val="1320"/>
                        </a:lnSpc>
                        <a:spcBef>
                          <a:spcPts val="240"/>
                        </a:spcBef>
                        <a:spcAft>
                          <a:spcPts val="240"/>
                        </a:spcAft>
                      </a:pPr>
                      <a:r>
                        <a:rPr lang="fr-FR" sz="1400" baseline="30000">
                          <a:effectLst/>
                          <a:latin typeface="+mj-lt"/>
                        </a:rPr>
                        <a:t>Création</a:t>
                      </a:r>
                      <a:endParaRPr lang="fr-FR" sz="1400">
                        <a:effectLst/>
                        <a:latin typeface="+mj-lt"/>
                        <a:ea typeface="Calibri"/>
                        <a:cs typeface="Arial"/>
                      </a:endParaRPr>
                    </a:p>
                  </a:txBody>
                  <a:tcPr marL="15240" marR="15240" marT="15240" marB="15240" anchor="ctr"/>
                </a:tc>
                <a:tc>
                  <a:txBody>
                    <a:bodyPr/>
                    <a:lstStyle/>
                    <a:p>
                      <a:pPr>
                        <a:lnSpc>
                          <a:spcPts val="1320"/>
                        </a:lnSpc>
                        <a:spcBef>
                          <a:spcPts val="240"/>
                        </a:spcBef>
                        <a:spcAft>
                          <a:spcPts val="240"/>
                        </a:spcAft>
                      </a:pPr>
                      <a:r>
                        <a:rPr lang="fr-FR" sz="1400" u="none" strike="noStrike" dirty="0">
                          <a:effectLst/>
                          <a:latin typeface="+mj-lt"/>
                          <a:hlinkClick r:id="rId4" tooltip="1956"/>
                        </a:rPr>
                        <a:t>1956</a:t>
                      </a:r>
                      <a:endParaRPr lang="fr-FR" sz="1400" dirty="0">
                        <a:effectLst/>
                        <a:latin typeface="+mj-lt"/>
                        <a:ea typeface="Calibri"/>
                        <a:cs typeface="Arial"/>
                      </a:endParaRPr>
                    </a:p>
                  </a:txBody>
                  <a:tcPr marL="15240" marR="15240" marT="15240" marB="15240" anchor="ctr"/>
                </a:tc>
              </a:tr>
              <a:tr h="292431">
                <a:tc>
                  <a:txBody>
                    <a:bodyPr/>
                    <a:lstStyle/>
                    <a:p>
                      <a:pPr>
                        <a:lnSpc>
                          <a:spcPts val="1320"/>
                        </a:lnSpc>
                        <a:spcBef>
                          <a:spcPts val="240"/>
                        </a:spcBef>
                        <a:spcAft>
                          <a:spcPts val="240"/>
                        </a:spcAft>
                      </a:pPr>
                      <a:r>
                        <a:rPr lang="fr-FR" sz="1400" baseline="30000" dirty="0">
                          <a:effectLst/>
                        </a:rPr>
                        <a:t>Président</a:t>
                      </a:r>
                      <a:endParaRPr lang="fr-FR" sz="1400" dirty="0">
                        <a:effectLst/>
                        <a:latin typeface="Calibri"/>
                        <a:ea typeface="Calibri"/>
                        <a:cs typeface="Arial"/>
                      </a:endParaRPr>
                    </a:p>
                  </a:txBody>
                  <a:tcPr marL="15240" marR="15240" marT="15240" marB="15240" anchor="ctr"/>
                </a:tc>
                <a:tc>
                  <a:txBody>
                    <a:bodyPr/>
                    <a:lstStyle/>
                    <a:p>
                      <a:pPr>
                        <a:lnSpc>
                          <a:spcPts val="1320"/>
                        </a:lnSpc>
                        <a:spcBef>
                          <a:spcPts val="240"/>
                        </a:spcBef>
                        <a:spcAft>
                          <a:spcPts val="240"/>
                        </a:spcAft>
                      </a:pPr>
                      <a:r>
                        <a:rPr lang="fr-FR" sz="1400" dirty="0">
                          <a:effectLst/>
                        </a:rPr>
                        <a:t> Mustapha </a:t>
                      </a:r>
                      <a:r>
                        <a:rPr lang="fr-FR" sz="1400" dirty="0" err="1">
                          <a:effectLst/>
                        </a:rPr>
                        <a:t>Aourach</a:t>
                      </a:r>
                      <a:r>
                        <a:rPr lang="fr-FR" sz="1400" dirty="0">
                          <a:effectLst/>
                        </a:rPr>
                        <a:t> </a:t>
                      </a:r>
                      <a:r>
                        <a:rPr lang="fr-FR" sz="1400" dirty="0">
                          <a:effectLst/>
                          <a:latin typeface="+mj-lt"/>
                        </a:rPr>
                        <a:t>(2014</a:t>
                      </a:r>
                      <a:r>
                        <a:rPr lang="fr-FR" sz="1400" dirty="0">
                          <a:effectLst/>
                        </a:rPr>
                        <a:t>)</a:t>
                      </a:r>
                      <a:endParaRPr lang="fr-FR" sz="1400" dirty="0">
                        <a:effectLst/>
                        <a:latin typeface="Calibri"/>
                        <a:ea typeface="Calibri"/>
                        <a:cs typeface="Arial"/>
                      </a:endParaRPr>
                    </a:p>
                  </a:txBody>
                  <a:tcPr marL="15240" marR="15240" marT="15240" marB="15240" anchor="ctr"/>
                </a:tc>
              </a:tr>
              <a:tr h="292431">
                <a:tc>
                  <a:txBody>
                    <a:bodyPr/>
                    <a:lstStyle/>
                    <a:p>
                      <a:pPr>
                        <a:lnSpc>
                          <a:spcPts val="1320"/>
                        </a:lnSpc>
                        <a:spcBef>
                          <a:spcPts val="240"/>
                        </a:spcBef>
                        <a:spcAft>
                          <a:spcPts val="240"/>
                        </a:spcAft>
                      </a:pPr>
                      <a:r>
                        <a:rPr lang="fr-FR" sz="1400" baseline="30000" dirty="0">
                          <a:effectLst/>
                        </a:rPr>
                        <a:t>Siège</a:t>
                      </a:r>
                      <a:endParaRPr lang="fr-FR" sz="1400" dirty="0">
                        <a:effectLst/>
                        <a:latin typeface="Calibri"/>
                        <a:ea typeface="Calibri"/>
                        <a:cs typeface="Arial"/>
                      </a:endParaRPr>
                    </a:p>
                  </a:txBody>
                  <a:tcPr marL="15240" marR="15240" marT="15240" marB="15240" anchor="ctr"/>
                </a:tc>
                <a:tc>
                  <a:txBody>
                    <a:bodyPr/>
                    <a:lstStyle/>
                    <a:p>
                      <a:pPr>
                        <a:lnSpc>
                          <a:spcPts val="1320"/>
                        </a:lnSpc>
                        <a:spcBef>
                          <a:spcPts val="240"/>
                        </a:spcBef>
                        <a:spcAft>
                          <a:spcPts val="240"/>
                        </a:spcAft>
                      </a:pPr>
                      <a:r>
                        <a:rPr lang="fr-FR" sz="1400" u="none" strike="noStrike" dirty="0">
                          <a:effectLst/>
                          <a:hlinkClick r:id="rId5" tooltip="Rabat"/>
                        </a:rPr>
                        <a:t>Rabat</a:t>
                      </a:r>
                      <a:endParaRPr lang="fr-FR" sz="1400" dirty="0">
                        <a:effectLst/>
                        <a:latin typeface="Calibri"/>
                        <a:ea typeface="Calibri"/>
                        <a:cs typeface="Arial"/>
                      </a:endParaRPr>
                    </a:p>
                  </a:txBody>
                  <a:tcPr marL="15240" marR="15240" marT="15240" marB="15240" anchor="ctr"/>
                </a:tc>
              </a:tr>
              <a:tr h="292431">
                <a:tc>
                  <a:txBody>
                    <a:bodyPr/>
                    <a:lstStyle/>
                    <a:p>
                      <a:pPr>
                        <a:lnSpc>
                          <a:spcPts val="1320"/>
                        </a:lnSpc>
                        <a:spcBef>
                          <a:spcPts val="240"/>
                        </a:spcBef>
                        <a:spcAft>
                          <a:spcPts val="240"/>
                        </a:spcAft>
                      </a:pPr>
                      <a:r>
                        <a:rPr lang="fr-FR" sz="1400" baseline="30000">
                          <a:effectLst/>
                        </a:rPr>
                        <a:t>Clubs</a:t>
                      </a:r>
                      <a:endParaRPr lang="fr-FR" sz="1400">
                        <a:effectLst/>
                        <a:latin typeface="Calibri"/>
                        <a:ea typeface="Calibri"/>
                        <a:cs typeface="Arial"/>
                      </a:endParaRPr>
                    </a:p>
                  </a:txBody>
                  <a:tcPr marL="15240" marR="15240" marT="15240" marB="15240" anchor="ctr"/>
                </a:tc>
                <a:tc>
                  <a:txBody>
                    <a:bodyPr/>
                    <a:lstStyle/>
                    <a:p>
                      <a:pPr>
                        <a:lnSpc>
                          <a:spcPts val="1320"/>
                        </a:lnSpc>
                        <a:spcBef>
                          <a:spcPts val="240"/>
                        </a:spcBef>
                        <a:spcAft>
                          <a:spcPts val="240"/>
                        </a:spcAft>
                      </a:pPr>
                      <a:r>
                        <a:rPr lang="fr-FR" sz="1400" dirty="0">
                          <a:effectLst/>
                        </a:rPr>
                        <a:t>72</a:t>
                      </a:r>
                      <a:endParaRPr lang="fr-FR" sz="1400" dirty="0">
                        <a:effectLst/>
                        <a:latin typeface="Calibri"/>
                        <a:ea typeface="Calibri"/>
                        <a:cs typeface="Arial"/>
                      </a:endParaRPr>
                    </a:p>
                  </a:txBody>
                  <a:tcPr marL="15240" marR="15240" marT="15240" marB="15240" anchor="ctr"/>
                </a:tc>
              </a:tr>
              <a:tr h="309844">
                <a:tc>
                  <a:txBody>
                    <a:bodyPr/>
                    <a:lstStyle/>
                    <a:p>
                      <a:pPr>
                        <a:lnSpc>
                          <a:spcPts val="1320"/>
                        </a:lnSpc>
                        <a:spcBef>
                          <a:spcPts val="240"/>
                        </a:spcBef>
                        <a:spcAft>
                          <a:spcPts val="240"/>
                        </a:spcAft>
                      </a:pPr>
                      <a:r>
                        <a:rPr lang="fr-FR" sz="1400" baseline="30000" dirty="0">
                          <a:effectLst/>
                        </a:rPr>
                        <a:t>Site internet            </a:t>
                      </a:r>
                      <a:endParaRPr lang="fr-FR" sz="1400" dirty="0">
                        <a:effectLst/>
                        <a:latin typeface="Calibri"/>
                        <a:ea typeface="Calibri"/>
                        <a:cs typeface="Arial"/>
                      </a:endParaRPr>
                    </a:p>
                  </a:txBody>
                  <a:tcPr marL="15240" marR="15240" marT="15240" marB="15240" anchor="ctr"/>
                </a:tc>
                <a:tc>
                  <a:txBody>
                    <a:bodyPr/>
                    <a:lstStyle/>
                    <a:p>
                      <a:pPr>
                        <a:lnSpc>
                          <a:spcPct val="115000"/>
                        </a:lnSpc>
                        <a:spcAft>
                          <a:spcPts val="0"/>
                        </a:spcAft>
                      </a:pPr>
                      <a:r>
                        <a:rPr lang="fr-FR" sz="1400" dirty="0">
                          <a:effectLst/>
                        </a:rPr>
                        <a:t>http://www.frmbb.ma/</a:t>
                      </a:r>
                      <a:endParaRPr lang="fr-FR" sz="1400" dirty="0">
                        <a:effectLst/>
                        <a:latin typeface="Calibri"/>
                        <a:ea typeface="Calibri"/>
                        <a:cs typeface="Arial"/>
                      </a:endParaRPr>
                    </a:p>
                  </a:txBody>
                  <a:tcPr marL="15240" marR="15240" marT="15240" marB="15240" anchor="ctr"/>
                </a:tc>
              </a:tr>
            </a:tbl>
          </a:graphicData>
        </a:graphic>
      </p:graphicFrame>
      <p:pic>
        <p:nvPicPr>
          <p:cNvPr id="2049" name="Image 9" descr="Description : Drapeau : Maroc">
            <a:hlinkClick r:id="rId6" tooltip="&quot;Drapeau : Maroc&quo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3608" y="4334029"/>
            <a:ext cx="190500" cy="123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477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par>
                                <p:cTn id="15" presetID="16" presetClass="entr" presetSubtype="21"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2000"/>
                                        <p:tgtEl>
                                          <p:spTgt spid="6"/>
                                        </p:tgtEl>
                                      </p:cBhvr>
                                    </p:animEffect>
                                    <p:anim calcmode="lin" valueType="num">
                                      <p:cBhvr>
                                        <p:cTn id="23" dur="2000" fill="hold"/>
                                        <p:tgtEl>
                                          <p:spTgt spid="6"/>
                                        </p:tgtEl>
                                        <p:attrNameLst>
                                          <p:attrName>ppt_w</p:attrName>
                                        </p:attrNameLst>
                                      </p:cBhvr>
                                      <p:tavLst>
                                        <p:tav tm="0" fmla="#ppt_w*sin(2.5*pi*$)">
                                          <p:val>
                                            <p:fltVal val="0"/>
                                          </p:val>
                                        </p:tav>
                                        <p:tav tm="100000">
                                          <p:val>
                                            <p:fltVal val="1"/>
                                          </p:val>
                                        </p:tav>
                                      </p:tavLst>
                                    </p:anim>
                                    <p:anim calcmode="lin" valueType="num">
                                      <p:cBhvr>
                                        <p:cTn id="24" dur="2000" fill="hold"/>
                                        <p:tgtEl>
                                          <p:spTgt spid="6"/>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2000"/>
                                        <p:tgtEl>
                                          <p:spTgt spid="2"/>
                                        </p:tgtEl>
                                      </p:cBhvr>
                                    </p:animEffect>
                                    <p:anim calcmode="lin" valueType="num">
                                      <p:cBhvr>
                                        <p:cTn id="28" dur="2000" fill="hold"/>
                                        <p:tgtEl>
                                          <p:spTgt spid="2"/>
                                        </p:tgtEl>
                                        <p:attrNameLst>
                                          <p:attrName>ppt_w</p:attrName>
                                        </p:attrNameLst>
                                      </p:cBhvr>
                                      <p:tavLst>
                                        <p:tav tm="0" fmla="#ppt_w*sin(2.5*pi*$)">
                                          <p:val>
                                            <p:fltVal val="0"/>
                                          </p:val>
                                        </p:tav>
                                        <p:tav tm="100000">
                                          <p:val>
                                            <p:fltVal val="1"/>
                                          </p:val>
                                        </p:tav>
                                      </p:tavLst>
                                    </p:anim>
                                    <p:anim calcmode="lin" valueType="num">
                                      <p:cBhvr>
                                        <p:cTn id="2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340768"/>
            <a:ext cx="8229600" cy="4983832"/>
          </a:xfrm>
        </p:spPr>
        <p:txBody>
          <a:bodyPr>
            <a:normAutofit/>
          </a:bodyPr>
          <a:lstStyle/>
          <a:p>
            <a:r>
              <a:rPr lang="fr-FR" sz="2000" b="1" u="sng" dirty="0" smtClean="0"/>
              <a:t>A-1 .Le ballon:</a:t>
            </a:r>
          </a:p>
          <a:p>
            <a:pPr marL="0" indent="0">
              <a:buNone/>
            </a:pPr>
            <a:endParaRPr lang="fr-FR" sz="2000" dirty="0"/>
          </a:p>
          <a:p>
            <a:endParaRPr lang="fr-FR" sz="2000" dirty="0" smtClean="0">
              <a:effectLst>
                <a:outerShdw blurRad="38100" dist="38100" dir="2700000" algn="tl">
                  <a:srgbClr val="000000">
                    <a:alpha val="43137"/>
                  </a:srgbClr>
                </a:outerShdw>
              </a:effectLst>
            </a:endParaRPr>
          </a:p>
          <a:p>
            <a:endParaRPr lang="fr-FR" sz="2000" dirty="0">
              <a:effectLst>
                <a:outerShdw blurRad="38100" dist="38100" dir="2700000" algn="tl">
                  <a:srgbClr val="000000">
                    <a:alpha val="43137"/>
                  </a:srgbClr>
                </a:outerShdw>
              </a:effectLst>
            </a:endParaRPr>
          </a:p>
          <a:p>
            <a:endParaRPr lang="fr-FR" sz="2000" dirty="0" smtClean="0"/>
          </a:p>
          <a:p>
            <a:endParaRPr lang="fr-FR" sz="2000" dirty="0"/>
          </a:p>
          <a:p>
            <a:r>
              <a:rPr lang="fr-FR" sz="1800" dirty="0" smtClean="0"/>
              <a:t>Le </a:t>
            </a:r>
            <a:r>
              <a:rPr lang="fr-FR" sz="1800" dirty="0"/>
              <a:t>ballon est sphérique, en caoutchouc ou en matière synthétique. Son poids est de 600 à </a:t>
            </a:r>
            <a:r>
              <a:rPr lang="fr-FR" sz="1800" dirty="0">
                <a:latin typeface="+mj-lt"/>
              </a:rPr>
              <a:t>650</a:t>
            </a:r>
            <a:r>
              <a:rPr lang="fr-FR" sz="1800" dirty="0"/>
              <a:t> g et de diamètre de </a:t>
            </a:r>
            <a:r>
              <a:rPr lang="fr-FR" sz="1800" dirty="0" smtClean="0">
                <a:latin typeface="+mj-lt"/>
              </a:rPr>
              <a:t>24.</a:t>
            </a:r>
          </a:p>
          <a:p>
            <a:endParaRPr lang="fr-FR" sz="1800" dirty="0" smtClean="0"/>
          </a:p>
          <a:p>
            <a:r>
              <a:rPr lang="fr-FR" sz="1800" dirty="0" smtClean="0"/>
              <a:t>Pour </a:t>
            </a:r>
            <a:r>
              <a:rPr lang="fr-FR" sz="1800" dirty="0"/>
              <a:t>le mini basket (</a:t>
            </a:r>
            <a:r>
              <a:rPr lang="fr-FR" sz="1800" dirty="0">
                <a:latin typeface="+mj-lt"/>
              </a:rPr>
              <a:t>7-8</a:t>
            </a:r>
            <a:r>
              <a:rPr lang="fr-FR" sz="1800" dirty="0"/>
              <a:t> ans),le poids du </a:t>
            </a:r>
            <a:r>
              <a:rPr lang="fr-FR" sz="1800"/>
              <a:t>ballon </a:t>
            </a:r>
            <a:r>
              <a:rPr lang="fr-FR" sz="1800" smtClean="0"/>
              <a:t>est </a:t>
            </a:r>
            <a:r>
              <a:rPr lang="fr-FR" sz="1800" dirty="0">
                <a:latin typeface="+mj-lt"/>
              </a:rPr>
              <a:t>450 à 500 </a:t>
            </a:r>
            <a:r>
              <a:rPr lang="fr-FR" sz="1800" dirty="0"/>
              <a:t>g</a:t>
            </a:r>
            <a:r>
              <a:rPr lang="fr-FR" sz="1800" dirty="0" smtClean="0"/>
              <a:t>,</a:t>
            </a:r>
          </a:p>
          <a:p>
            <a:r>
              <a:rPr lang="fr-FR" sz="1800" dirty="0" smtClean="0"/>
              <a:t>Pour </a:t>
            </a:r>
            <a:r>
              <a:rPr lang="fr-FR" sz="1800" dirty="0"/>
              <a:t>le baby basket (</a:t>
            </a:r>
            <a:r>
              <a:rPr lang="fr-FR" sz="1800" dirty="0">
                <a:latin typeface="+mj-lt"/>
              </a:rPr>
              <a:t>5-6</a:t>
            </a:r>
            <a:r>
              <a:rPr lang="fr-FR" sz="1800" dirty="0"/>
              <a:t> ans),de </a:t>
            </a:r>
            <a:r>
              <a:rPr lang="fr-FR" sz="1800" dirty="0">
                <a:latin typeface="+mj-lt"/>
              </a:rPr>
              <a:t>300</a:t>
            </a:r>
            <a:r>
              <a:rPr lang="fr-FR" sz="1800" dirty="0"/>
              <a:t>g pour un diamètre de </a:t>
            </a:r>
            <a:r>
              <a:rPr lang="fr-FR" sz="1800" dirty="0">
                <a:latin typeface="+mj-lt"/>
              </a:rPr>
              <a:t>20</a:t>
            </a:r>
            <a:r>
              <a:rPr lang="fr-FR" sz="1800" dirty="0"/>
              <a:t>cm</a:t>
            </a:r>
            <a:endParaRPr lang="fr-FR" sz="1800" dirty="0">
              <a:effectLst>
                <a:outerShdw blurRad="38100" dist="38100" dir="2700000" algn="tl">
                  <a:srgbClr val="000000">
                    <a:alpha val="43137"/>
                  </a:srgbClr>
                </a:outerShdw>
              </a:effectLst>
            </a:endParaRPr>
          </a:p>
        </p:txBody>
      </p:sp>
      <p:sp>
        <p:nvSpPr>
          <p:cNvPr id="4" name="Titre 3"/>
          <p:cNvSpPr>
            <a:spLocks noGrp="1"/>
          </p:cNvSpPr>
          <p:nvPr>
            <p:ph type="title"/>
          </p:nvPr>
        </p:nvSpPr>
        <p:spPr>
          <a:xfrm>
            <a:off x="467544" y="404664"/>
            <a:ext cx="6336704" cy="636680"/>
          </a:xfrm>
        </p:spPr>
        <p:txBody>
          <a:bodyPr>
            <a:normAutofit fontScale="90000"/>
          </a:bodyPr>
          <a:lstStyle/>
          <a:p>
            <a:r>
              <a:rPr lang="fr-FR" dirty="0"/>
              <a:t/>
            </a:r>
            <a:br>
              <a:rPr lang="fr-FR" dirty="0"/>
            </a:br>
            <a:r>
              <a:rPr lang="fr-FR" b="1" u="sng" dirty="0"/>
              <a:t>Les règles </a:t>
            </a:r>
            <a:r>
              <a:rPr lang="fr-FR" b="1" u="sng" dirty="0" smtClean="0"/>
              <a:t>du basket Ball:</a:t>
            </a:r>
            <a:endParaRPr lang="fr-FR" dirty="0"/>
          </a:p>
        </p:txBody>
      </p:sp>
      <p:pic>
        <p:nvPicPr>
          <p:cNvPr id="6146" name="Picture 2" descr="C:\Users\Administrateur\Desktop\basket\ballon-de-basket-t7_6833145-6833145_12966401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1124744"/>
            <a:ext cx="2306382" cy="223224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788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arn(inVertic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nodeType="clickEffect">
                                  <p:stCondLst>
                                    <p:cond delay="0"/>
                                  </p:stCondLst>
                                  <p:childTnLst>
                                    <p:animRot by="21600000">
                                      <p:cBhvr>
                                        <p:cTn id="14" dur="2000" fill="hold"/>
                                        <p:tgtEl>
                                          <p:spTgt spid="6146"/>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down)">
                                      <p:cBhvr>
                                        <p:cTn id="19" dur="500"/>
                                        <p:tgtEl>
                                          <p:spTgt spid="3">
                                            <p:txEl>
                                              <p:pRg st="6" end="6"/>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down)">
                                      <p:cBhvr>
                                        <p:cTn id="25"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404664"/>
            <a:ext cx="8229600" cy="780696"/>
          </a:xfrm>
        </p:spPr>
        <p:txBody>
          <a:bodyPr>
            <a:normAutofit fontScale="90000"/>
          </a:bodyPr>
          <a:lstStyle/>
          <a:p>
            <a:r>
              <a:rPr lang="fr-FR" dirty="0"/>
              <a:t/>
            </a:r>
            <a:br>
              <a:rPr lang="fr-FR" dirty="0"/>
            </a:br>
            <a:r>
              <a:rPr lang="fr-FR" b="1" u="sng" dirty="0"/>
              <a:t>Les règles</a:t>
            </a:r>
            <a:endParaRPr lang="fr-FR" dirty="0"/>
          </a:p>
        </p:txBody>
      </p:sp>
      <p:sp>
        <p:nvSpPr>
          <p:cNvPr id="3" name="Espace réservé du contenu 2"/>
          <p:cNvSpPr>
            <a:spLocks noGrp="1"/>
          </p:cNvSpPr>
          <p:nvPr>
            <p:ph idx="1"/>
          </p:nvPr>
        </p:nvSpPr>
        <p:spPr>
          <a:xfrm>
            <a:off x="323528" y="1268760"/>
            <a:ext cx="8229600" cy="4896544"/>
          </a:xfrm>
        </p:spPr>
        <p:txBody>
          <a:bodyPr/>
          <a:lstStyle/>
          <a:p>
            <a:r>
              <a:rPr lang="fr-FR" b="1" u="sng" dirty="0" smtClean="0"/>
              <a:t>A-2. Les paniers</a:t>
            </a:r>
          </a:p>
          <a:p>
            <a:endParaRPr lang="fr-FR" dirty="0"/>
          </a:p>
          <a:p>
            <a:endParaRPr lang="fr-FR" dirty="0"/>
          </a:p>
        </p:txBody>
      </p:sp>
      <p:pic>
        <p:nvPicPr>
          <p:cNvPr id="4" name="Image 3" descr="C:\Users\Administrateur\Desktop\Capture.JPG"/>
          <p:cNvPicPr/>
          <p:nvPr/>
        </p:nvPicPr>
        <p:blipFill>
          <a:blip r:embed="rId2">
            <a:extLst>
              <a:ext uri="{28A0092B-C50C-407E-A947-70E740481C1C}">
                <a14:useLocalDpi xmlns:a14="http://schemas.microsoft.com/office/drawing/2010/main" val="0"/>
              </a:ext>
            </a:extLst>
          </a:blip>
          <a:srcRect/>
          <a:stretch>
            <a:fillRect/>
          </a:stretch>
        </p:blipFill>
        <p:spPr bwMode="auto">
          <a:xfrm>
            <a:off x="251520" y="2420888"/>
            <a:ext cx="5544616" cy="3672408"/>
          </a:xfrm>
          <a:prstGeom prst="rect">
            <a:avLst/>
          </a:prstGeom>
          <a:noFill/>
          <a:ln>
            <a:noFill/>
          </a:ln>
        </p:spPr>
      </p:pic>
      <p:pic>
        <p:nvPicPr>
          <p:cNvPr id="8194" name="Picture 2" descr="C:\Users\Administrateur\Desktop\Basketball-pani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3054086"/>
            <a:ext cx="2402582" cy="2031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1325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194"/>
                                        </p:tgtEl>
                                        <p:attrNameLst>
                                          <p:attrName>style.visibility</p:attrName>
                                        </p:attrNameLst>
                                      </p:cBhvr>
                                      <p:to>
                                        <p:strVal val="visible"/>
                                      </p:to>
                                    </p:set>
                                    <p:animEffect transition="in" filter="fade">
                                      <p:cBhvr>
                                        <p:cTn id="22"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340768"/>
            <a:ext cx="8229600" cy="506320"/>
          </a:xfrm>
        </p:spPr>
        <p:txBody>
          <a:bodyPr>
            <a:normAutofit fontScale="90000"/>
          </a:bodyPr>
          <a:lstStyle/>
          <a:p>
            <a:r>
              <a:rPr lang="fr-FR" dirty="0"/>
              <a:t/>
            </a:r>
            <a:br>
              <a:rPr lang="fr-FR" dirty="0"/>
            </a:br>
            <a:r>
              <a:rPr lang="fr-FR" dirty="0"/>
              <a:t/>
            </a:r>
            <a:br>
              <a:rPr lang="fr-FR" dirty="0"/>
            </a:br>
            <a:r>
              <a:rPr lang="fr-FR" dirty="0"/>
              <a:t/>
            </a:r>
            <a:br>
              <a:rPr lang="fr-FR" dirty="0"/>
            </a:br>
            <a:endParaRPr lang="fr-FR" dirty="0"/>
          </a:p>
        </p:txBody>
      </p:sp>
      <p:sp>
        <p:nvSpPr>
          <p:cNvPr id="3" name="Espace réservé du contenu 2"/>
          <p:cNvSpPr>
            <a:spLocks noGrp="1"/>
          </p:cNvSpPr>
          <p:nvPr>
            <p:ph idx="1"/>
          </p:nvPr>
        </p:nvSpPr>
        <p:spPr>
          <a:xfrm>
            <a:off x="365258" y="1484784"/>
            <a:ext cx="2520280" cy="576064"/>
          </a:xfrm>
        </p:spPr>
        <p:txBody>
          <a:bodyPr>
            <a:normAutofit fontScale="85000" lnSpcReduction="10000"/>
          </a:bodyPr>
          <a:lstStyle/>
          <a:p>
            <a:r>
              <a:rPr lang="fr-FR" b="1" u="sng" dirty="0" smtClean="0"/>
              <a:t>A-</a:t>
            </a:r>
            <a:r>
              <a:rPr lang="fr-FR" b="1" u="sng" dirty="0" smtClean="0">
                <a:latin typeface="+mj-lt"/>
              </a:rPr>
              <a:t>4</a:t>
            </a:r>
            <a:r>
              <a:rPr lang="fr-FR" b="1" u="sng" dirty="0" smtClean="0"/>
              <a:t> Le </a:t>
            </a:r>
            <a:r>
              <a:rPr lang="fr-FR" b="1" u="sng" dirty="0"/>
              <a:t>terrain :</a:t>
            </a:r>
            <a:endParaRPr lang="fr-FR" dirty="0"/>
          </a:p>
          <a:p>
            <a:endParaRPr lang="fr-FR" dirty="0"/>
          </a:p>
        </p:txBody>
      </p:sp>
      <p:sp>
        <p:nvSpPr>
          <p:cNvPr id="7" name="Titre 1"/>
          <p:cNvSpPr txBox="1">
            <a:spLocks/>
          </p:cNvSpPr>
          <p:nvPr/>
        </p:nvSpPr>
        <p:spPr>
          <a:xfrm>
            <a:off x="395536" y="404664"/>
            <a:ext cx="8229600" cy="780696"/>
          </a:xfrm>
          <a:prstGeom prst="rect">
            <a:avLst/>
          </a:prstGeom>
        </p:spPr>
        <p:txBody>
          <a:bodyPr vert="horz" lIns="0" rIns="0" bIns="0" anchor="b">
            <a:normAutofit fontScale="60000" lnSpcReduction="200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fr-FR" dirty="0" smtClean="0"/>
              <a:t/>
            </a:r>
            <a:br>
              <a:rPr lang="fr-FR" dirty="0" smtClean="0"/>
            </a:br>
            <a:r>
              <a:rPr lang="fr-FR" b="1" u="sng" dirty="0" smtClean="0"/>
              <a:t>Les règles</a:t>
            </a:r>
            <a:endParaRPr lang="fr-FR" dirty="0"/>
          </a:p>
        </p:txBody>
      </p:sp>
      <p:pic>
        <p:nvPicPr>
          <p:cNvPr id="8" name="Image 7" descr="C:\Users\Administrateur\Desktop\Capture11.JPG"/>
          <p:cNvPicPr/>
          <p:nvPr/>
        </p:nvPicPr>
        <p:blipFill>
          <a:blip r:embed="rId2">
            <a:extLst>
              <a:ext uri="{28A0092B-C50C-407E-A947-70E740481C1C}">
                <a14:useLocalDpi xmlns:a14="http://schemas.microsoft.com/office/drawing/2010/main" val="0"/>
              </a:ext>
            </a:extLst>
          </a:blip>
          <a:srcRect/>
          <a:stretch>
            <a:fillRect/>
          </a:stretch>
        </p:blipFill>
        <p:spPr bwMode="auto">
          <a:xfrm>
            <a:off x="488232" y="2079140"/>
            <a:ext cx="8136904" cy="4602599"/>
          </a:xfrm>
          <a:prstGeom prst="rect">
            <a:avLst/>
          </a:prstGeom>
          <a:noFill/>
          <a:ln>
            <a:noFill/>
          </a:ln>
        </p:spPr>
      </p:pic>
      <p:sp>
        <p:nvSpPr>
          <p:cNvPr id="4" name="Rectangle à coins arrondis 3"/>
          <p:cNvSpPr/>
          <p:nvPr/>
        </p:nvSpPr>
        <p:spPr>
          <a:xfrm rot="17897965">
            <a:off x="3121097" y="4674950"/>
            <a:ext cx="1158563" cy="504056"/>
          </a:xfrm>
          <a:prstGeom prst="wedgeRoundRectCallout">
            <a:avLst>
              <a:gd name="adj1" fmla="val -14993"/>
              <a:gd name="adj2" fmla="val 15942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latin typeface="+mj-lt"/>
              </a:rPr>
              <a:t>Ligne médiane</a:t>
            </a:r>
            <a:endParaRPr lang="fr-FR" sz="1600" dirty="0">
              <a:latin typeface="+mj-lt"/>
            </a:endParaRPr>
          </a:p>
        </p:txBody>
      </p:sp>
      <p:sp>
        <p:nvSpPr>
          <p:cNvPr id="5" name="Rectangle à coins arrondis 4"/>
          <p:cNvSpPr/>
          <p:nvPr/>
        </p:nvSpPr>
        <p:spPr>
          <a:xfrm>
            <a:off x="5486764" y="2492896"/>
            <a:ext cx="1008112" cy="504056"/>
          </a:xfrm>
          <a:prstGeom prst="wedgeRoundRectCallout">
            <a:avLst>
              <a:gd name="adj1" fmla="val 19827"/>
              <a:gd name="adj2" fmla="val 118799"/>
              <a:gd name="adj3" fmla="val 16667"/>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latin typeface="+mj-lt"/>
              </a:rPr>
              <a:t>Ligne de 3 points</a:t>
            </a:r>
            <a:endParaRPr lang="fr-FR" sz="1400" dirty="0">
              <a:latin typeface="+mj-lt"/>
            </a:endParaRPr>
          </a:p>
        </p:txBody>
      </p:sp>
      <p:sp>
        <p:nvSpPr>
          <p:cNvPr id="6" name="Rectangle à coins arrondis 5"/>
          <p:cNvSpPr/>
          <p:nvPr/>
        </p:nvSpPr>
        <p:spPr>
          <a:xfrm>
            <a:off x="4788024" y="3501008"/>
            <a:ext cx="936104" cy="576064"/>
          </a:xfrm>
          <a:prstGeom prst="wedgeRoundRectCallout">
            <a:avLst>
              <a:gd name="adj1" fmla="val 138152"/>
              <a:gd name="adj2" fmla="val 65236"/>
              <a:gd name="adj3" fmla="val 16667"/>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latin typeface="+mj-lt"/>
              </a:rPr>
              <a:t>Ligne des lancer francs</a:t>
            </a:r>
            <a:endParaRPr lang="fr-FR" sz="1400" dirty="0">
              <a:latin typeface="+mj-lt"/>
            </a:endParaRPr>
          </a:p>
        </p:txBody>
      </p:sp>
      <p:sp>
        <p:nvSpPr>
          <p:cNvPr id="9" name="Rectangle à coins arrondis 8"/>
          <p:cNvSpPr/>
          <p:nvPr/>
        </p:nvSpPr>
        <p:spPr>
          <a:xfrm>
            <a:off x="3700378" y="1772816"/>
            <a:ext cx="1555698" cy="306324"/>
          </a:xfrm>
          <a:prstGeom prst="wedgeRoundRectCallout">
            <a:avLst>
              <a:gd name="adj1" fmla="val -48419"/>
              <a:gd name="adj2" fmla="val 14999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t>Ligne de touche</a:t>
            </a:r>
            <a:endParaRPr lang="fr-FR" sz="1400" dirty="0"/>
          </a:p>
        </p:txBody>
      </p:sp>
      <p:sp>
        <p:nvSpPr>
          <p:cNvPr id="10" name="Rectangle à coins arrondis 9"/>
          <p:cNvSpPr/>
          <p:nvPr/>
        </p:nvSpPr>
        <p:spPr>
          <a:xfrm>
            <a:off x="7524328" y="1484784"/>
            <a:ext cx="864096" cy="441194"/>
          </a:xfrm>
          <a:prstGeom prst="wedgeRoundRectCallout">
            <a:avLst>
              <a:gd name="adj1" fmla="val 32829"/>
              <a:gd name="adj2" fmla="val 26618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latin typeface="+mj-lt"/>
              </a:rPr>
              <a:t>Ligne de fond</a:t>
            </a:r>
            <a:endParaRPr lang="fr-FR" sz="1600" dirty="0">
              <a:latin typeface="+mj-lt"/>
            </a:endParaRPr>
          </a:p>
        </p:txBody>
      </p:sp>
      <p:sp>
        <p:nvSpPr>
          <p:cNvPr id="11" name="Rectangle à coins arrondis 10"/>
          <p:cNvSpPr/>
          <p:nvPr/>
        </p:nvSpPr>
        <p:spPr>
          <a:xfrm>
            <a:off x="4874696" y="5556506"/>
            <a:ext cx="1620180" cy="392773"/>
          </a:xfrm>
          <a:prstGeom prst="wedgeRoundRectCallout">
            <a:avLst>
              <a:gd name="adj1" fmla="val 87502"/>
              <a:gd name="adj2" fmla="val -318821"/>
              <a:gd name="adj3" fmla="val 16667"/>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latin typeface="+mj-lt"/>
              </a:rPr>
              <a:t>Zone restrictive</a:t>
            </a:r>
          </a:p>
          <a:p>
            <a:pPr algn="ctr"/>
            <a:r>
              <a:rPr lang="fr-FR" sz="1400" dirty="0" smtClean="0">
                <a:latin typeface="+mj-lt"/>
              </a:rPr>
              <a:t>Ou Raquette</a:t>
            </a:r>
            <a:endParaRPr lang="fr-FR" sz="1400" dirty="0">
              <a:latin typeface="+mj-lt"/>
            </a:endParaRPr>
          </a:p>
        </p:txBody>
      </p:sp>
      <p:sp>
        <p:nvSpPr>
          <p:cNvPr id="12" name="Rectangle 11"/>
          <p:cNvSpPr/>
          <p:nvPr/>
        </p:nvSpPr>
        <p:spPr>
          <a:xfrm>
            <a:off x="6728429" y="610346"/>
            <a:ext cx="1375761" cy="338554"/>
          </a:xfrm>
          <a:prstGeom prst="rect">
            <a:avLst/>
          </a:prstGeom>
        </p:spPr>
        <p:txBody>
          <a:bodyPr wrap="none">
            <a:spAutoFit/>
          </a:bodyPr>
          <a:lstStyle/>
          <a:p>
            <a:r>
              <a:rPr lang="fr-FR" sz="1600" b="1" dirty="0"/>
              <a:t>Lignes de tir</a:t>
            </a:r>
            <a:endParaRPr lang="fr-FR" sz="1600" dirty="0"/>
          </a:p>
        </p:txBody>
      </p:sp>
      <p:sp>
        <p:nvSpPr>
          <p:cNvPr id="13" name="Rectangle 12"/>
          <p:cNvSpPr/>
          <p:nvPr/>
        </p:nvSpPr>
        <p:spPr>
          <a:xfrm>
            <a:off x="6728429" y="289397"/>
            <a:ext cx="2397603" cy="338554"/>
          </a:xfrm>
          <a:prstGeom prst="rect">
            <a:avLst/>
          </a:prstGeom>
        </p:spPr>
        <p:txBody>
          <a:bodyPr wrap="square">
            <a:spAutoFit/>
          </a:bodyPr>
          <a:lstStyle/>
          <a:p>
            <a:r>
              <a:rPr lang="fr-FR" sz="1600" b="1" dirty="0"/>
              <a:t>Lignes de délimitation</a:t>
            </a:r>
          </a:p>
        </p:txBody>
      </p:sp>
      <p:sp>
        <p:nvSpPr>
          <p:cNvPr id="14" name="Rectangle à coins arrondis 13"/>
          <p:cNvSpPr/>
          <p:nvPr/>
        </p:nvSpPr>
        <p:spPr>
          <a:xfrm>
            <a:off x="5902386" y="274008"/>
            <a:ext cx="468052" cy="184666"/>
          </a:xfrm>
          <a:prstGeom prst="wedgeRoundRectCallout">
            <a:avLst>
              <a:gd name="adj1" fmla="val 113900"/>
              <a:gd name="adj2" fmla="val 6102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à coins arrondis 14"/>
          <p:cNvSpPr/>
          <p:nvPr/>
        </p:nvSpPr>
        <p:spPr>
          <a:xfrm>
            <a:off x="5913602" y="643339"/>
            <a:ext cx="456836" cy="170839"/>
          </a:xfrm>
          <a:prstGeom prst="wedgeRoundRectCallout">
            <a:avLst>
              <a:gd name="adj1" fmla="val 116456"/>
              <a:gd name="adj2" fmla="val 75555"/>
              <a:gd name="adj3" fmla="val 16667"/>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dirty="0">
              <a:latin typeface="+mj-lt"/>
            </a:endParaRPr>
          </a:p>
        </p:txBody>
      </p:sp>
    </p:spTree>
    <p:extLst>
      <p:ext uri="{BB962C8B-B14F-4D97-AF65-F5344CB8AC3E}">
        <p14:creationId xmlns:p14="http://schemas.microsoft.com/office/powerpoint/2010/main" val="165616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arn(inVertic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ppt_x"/>
                                          </p:val>
                                        </p:tav>
                                        <p:tav tm="100000">
                                          <p:val>
                                            <p:strVal val="#ppt_x"/>
                                          </p:val>
                                        </p:tav>
                                      </p:tavLst>
                                    </p:anim>
                                    <p:anim calcmode="lin" valueType="num">
                                      <p:cBhvr additive="base">
                                        <p:cTn id="4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50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500" fill="hold"/>
                                        <p:tgtEl>
                                          <p:spTgt spid="5"/>
                                        </p:tgtEl>
                                        <p:attrNameLst>
                                          <p:attrName>ppt_x</p:attrName>
                                        </p:attrNameLst>
                                      </p:cBhvr>
                                      <p:tavLst>
                                        <p:tav tm="0">
                                          <p:val>
                                            <p:strVal val="#ppt_x"/>
                                          </p:val>
                                        </p:tav>
                                        <p:tav tm="100000">
                                          <p:val>
                                            <p:strVal val="#ppt_x"/>
                                          </p:val>
                                        </p:tav>
                                      </p:tavLst>
                                    </p:anim>
                                    <p:anim calcmode="lin" valueType="num">
                                      <p:cBhvr additive="base">
                                        <p:cTn id="5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down)">
                                      <p:cBhvr>
                                        <p:cTn id="64" dur="500"/>
                                        <p:tgtEl>
                                          <p:spTgt spid="6"/>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P spid="4" grpId="0" animBg="1"/>
      <p:bldP spid="5" grpId="0" animBg="1"/>
      <p:bldP spid="6" grpId="0" animBg="1"/>
      <p:bldP spid="9" grpId="0" animBg="1"/>
      <p:bldP spid="10" grpId="0" animBg="1"/>
      <p:bldP spid="11" grpId="0" animBg="1"/>
      <p:bldP spid="12" grpId="0"/>
      <p:bldP spid="13" grpId="0"/>
      <p:bldP spid="14"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90" y="0"/>
            <a:ext cx="8229600" cy="1800200"/>
          </a:xfrm>
        </p:spPr>
        <p:txBody>
          <a:bodyPr>
            <a:normAutofit fontScale="90000"/>
          </a:bodyPr>
          <a:lstStyle/>
          <a:p>
            <a:r>
              <a:rPr lang="fr-FR" dirty="0"/>
              <a:t/>
            </a:r>
            <a:br>
              <a:rPr lang="fr-FR" dirty="0"/>
            </a:br>
            <a:r>
              <a:rPr lang="fr-FR" dirty="0"/>
              <a:t/>
            </a:r>
            <a:br>
              <a:rPr lang="fr-FR" dirty="0"/>
            </a:br>
            <a:endParaRPr lang="fr-FR" dirty="0"/>
          </a:p>
        </p:txBody>
      </p:sp>
      <p:sp>
        <p:nvSpPr>
          <p:cNvPr id="3" name="Espace réservé du contenu 2"/>
          <p:cNvSpPr>
            <a:spLocks noGrp="1"/>
          </p:cNvSpPr>
          <p:nvPr>
            <p:ph idx="1"/>
          </p:nvPr>
        </p:nvSpPr>
        <p:spPr>
          <a:xfrm>
            <a:off x="251520" y="1556792"/>
            <a:ext cx="8435280" cy="5112568"/>
          </a:xfrm>
        </p:spPr>
        <p:txBody>
          <a:bodyPr>
            <a:normAutofit/>
          </a:bodyPr>
          <a:lstStyle/>
          <a:p>
            <a:pPr marL="0" indent="0">
              <a:buNone/>
            </a:pPr>
            <a:r>
              <a:rPr lang="fr-FR" b="1" dirty="0" smtClean="0"/>
              <a:t>   </a:t>
            </a:r>
            <a:r>
              <a:rPr lang="fr-FR" b="1" u="sng" dirty="0" smtClean="0"/>
              <a:t>A-</a:t>
            </a:r>
            <a:r>
              <a:rPr lang="fr-FR" b="1" u="sng" dirty="0" smtClean="0">
                <a:latin typeface="+mj-lt"/>
              </a:rPr>
              <a:t>3</a:t>
            </a:r>
            <a:r>
              <a:rPr lang="fr-FR" b="1" u="sng" dirty="0" smtClean="0"/>
              <a:t>. Tenue</a:t>
            </a:r>
          </a:p>
          <a:p>
            <a:pPr marL="0" indent="0">
              <a:buNone/>
            </a:pPr>
            <a:endParaRPr lang="fr-FR" u="sng" dirty="0" smtClean="0"/>
          </a:p>
          <a:p>
            <a:r>
              <a:rPr lang="fr-FR" sz="2000" dirty="0" smtClean="0"/>
              <a:t>Un maillot </a:t>
            </a:r>
            <a:r>
              <a:rPr lang="fr-FR" sz="2000" dirty="0"/>
              <a:t>numéroté. </a:t>
            </a:r>
            <a:r>
              <a:rPr lang="fr-FR" sz="2000" dirty="0" smtClean="0"/>
              <a:t> </a:t>
            </a:r>
            <a:r>
              <a:rPr lang="fr-FR" sz="2000" dirty="0"/>
              <a:t>et un short sont </a:t>
            </a:r>
            <a:r>
              <a:rPr lang="fr-FR" sz="2000" dirty="0" err="1"/>
              <a:t>prétés</a:t>
            </a:r>
            <a:r>
              <a:rPr lang="fr-FR" sz="2000" dirty="0"/>
              <a:t> à chaque match </a:t>
            </a:r>
            <a:r>
              <a:rPr lang="fr-FR" sz="2000" dirty="0" smtClean="0"/>
              <a:t>.</a:t>
            </a:r>
            <a:r>
              <a:rPr lang="fr-FR" sz="2000" dirty="0"/>
              <a:t> La règle FIBA impose les numéros de </a:t>
            </a:r>
            <a:r>
              <a:rPr lang="fr-FR" sz="2000" dirty="0">
                <a:latin typeface="+mj-lt"/>
              </a:rPr>
              <a:t>4 à 15 </a:t>
            </a:r>
            <a:r>
              <a:rPr lang="fr-FR" sz="2000" dirty="0"/>
              <a:t>lors des compétitions internationales </a:t>
            </a:r>
            <a:endParaRPr lang="fr-FR" sz="2000" dirty="0" smtClean="0"/>
          </a:p>
          <a:p>
            <a:endParaRPr lang="fr-FR" sz="1800" dirty="0" smtClean="0"/>
          </a:p>
          <a:p>
            <a:r>
              <a:rPr lang="fr-FR" sz="2000" dirty="0" smtClean="0"/>
              <a:t>Il </a:t>
            </a:r>
            <a:r>
              <a:rPr lang="fr-FR" sz="2000" dirty="0"/>
              <a:t>faut laisser les </a:t>
            </a:r>
            <a:r>
              <a:rPr lang="fr-FR" sz="2000" dirty="0" err="1"/>
              <a:t>collliers</a:t>
            </a:r>
            <a:r>
              <a:rPr lang="fr-FR" sz="2000" dirty="0"/>
              <a:t>, bracelets, montres, boucles d'oreille</a:t>
            </a:r>
            <a:r>
              <a:rPr lang="fr-FR" sz="2000" dirty="0" smtClean="0"/>
              <a:t>, et </a:t>
            </a:r>
            <a:r>
              <a:rPr lang="fr-FR" sz="2000" dirty="0"/>
              <a:t>tout objet de valeur au vestiaire. </a:t>
            </a:r>
            <a:endParaRPr lang="fr-FR" sz="2000" dirty="0" smtClean="0"/>
          </a:p>
          <a:p>
            <a:pPr marL="982663" indent="0"/>
            <a:endParaRPr lang="fr-FR" dirty="0"/>
          </a:p>
        </p:txBody>
      </p:sp>
      <p:pic>
        <p:nvPicPr>
          <p:cNvPr id="7170" name="Picture 2" descr="http://www.sportposition.com/imagesproduits/produits/adidas_tenue_junior_hea_8164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5091" y="4149080"/>
            <a:ext cx="3800953" cy="2160240"/>
          </a:xfrm>
          <a:prstGeom prst="rect">
            <a:avLst/>
          </a:prstGeom>
          <a:noFill/>
          <a:extLst>
            <a:ext uri="{909E8E84-426E-40DD-AFC4-6F175D3DCCD1}">
              <a14:hiddenFill xmlns:a14="http://schemas.microsoft.com/office/drawing/2010/main">
                <a:solidFill>
                  <a:srgbClr val="FFFFFF"/>
                </a:solidFill>
              </a14:hiddenFill>
            </a:ext>
          </a:extLst>
        </p:spPr>
      </p:pic>
      <p:sp>
        <p:nvSpPr>
          <p:cNvPr id="5" name="Titre 1"/>
          <p:cNvSpPr txBox="1">
            <a:spLocks/>
          </p:cNvSpPr>
          <p:nvPr/>
        </p:nvSpPr>
        <p:spPr>
          <a:xfrm>
            <a:off x="386444" y="404664"/>
            <a:ext cx="8229600" cy="780696"/>
          </a:xfrm>
          <a:prstGeom prst="rect">
            <a:avLst/>
          </a:prstGeom>
        </p:spPr>
        <p:txBody>
          <a:bodyPr vert="horz" lIns="0" rIns="0" bIns="0" anchor="b">
            <a:normAutofit fontScale="37500" lnSpcReduction="200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fr-FR" dirty="0" smtClean="0"/>
              <a:t/>
            </a:r>
            <a:br>
              <a:rPr lang="fr-FR" dirty="0" smtClean="0"/>
            </a:br>
            <a:r>
              <a:rPr lang="fr-FR" sz="8900" b="1" u="sng" dirty="0" smtClean="0"/>
              <a:t>Les règles</a:t>
            </a:r>
            <a:endParaRPr lang="fr-FR" sz="8900" dirty="0"/>
          </a:p>
        </p:txBody>
      </p:sp>
    </p:spTree>
    <p:extLst>
      <p:ext uri="{BB962C8B-B14F-4D97-AF65-F5344CB8AC3E}">
        <p14:creationId xmlns:p14="http://schemas.microsoft.com/office/powerpoint/2010/main" val="209140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170"/>
                                        </p:tgtEl>
                                        <p:attrNameLst>
                                          <p:attrName>style.visibility</p:attrName>
                                        </p:attrNameLst>
                                      </p:cBhvr>
                                      <p:to>
                                        <p:strVal val="visible"/>
                                      </p:to>
                                    </p:set>
                                    <p:animEffect transition="in" filter="barn(inVertical)">
                                      <p:cBhvr>
                                        <p:cTn id="17" dur="500"/>
                                        <p:tgtEl>
                                          <p:spTgt spid="717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476672"/>
            <a:ext cx="8229600" cy="636680"/>
          </a:xfrm>
        </p:spPr>
        <p:txBody>
          <a:bodyPr>
            <a:normAutofit fontScale="90000"/>
          </a:bodyPr>
          <a:lstStyle/>
          <a:p>
            <a:r>
              <a:rPr lang="fr-FR" b="1" u="sng" dirty="0"/>
              <a:t>Les règles</a:t>
            </a:r>
            <a:endParaRPr lang="fr-FR" dirty="0"/>
          </a:p>
        </p:txBody>
      </p:sp>
      <p:sp>
        <p:nvSpPr>
          <p:cNvPr id="3" name="Espace réservé du contenu 2"/>
          <p:cNvSpPr>
            <a:spLocks noGrp="1"/>
          </p:cNvSpPr>
          <p:nvPr>
            <p:ph idx="1"/>
          </p:nvPr>
        </p:nvSpPr>
        <p:spPr>
          <a:xfrm>
            <a:off x="323528" y="1484784"/>
            <a:ext cx="8229600" cy="4608512"/>
          </a:xfrm>
        </p:spPr>
        <p:txBody>
          <a:bodyPr>
            <a:normAutofit/>
          </a:bodyPr>
          <a:lstStyle/>
          <a:p>
            <a:r>
              <a:rPr lang="fr-FR" u="sng" dirty="0"/>
              <a:t>Les principales </a:t>
            </a:r>
            <a:r>
              <a:rPr lang="fr-FR" u="sng" dirty="0" smtClean="0"/>
              <a:t>règles</a:t>
            </a:r>
          </a:p>
          <a:p>
            <a:pPr marL="0" indent="0">
              <a:buNone/>
            </a:pPr>
            <a:endParaRPr lang="fr-FR" u="sng" dirty="0" smtClean="0"/>
          </a:p>
          <a:p>
            <a:pPr marL="450850" indent="-450850">
              <a:buFont typeface="Wingdings" pitchFamily="2" charset="2"/>
              <a:buChar char="Ø"/>
            </a:pPr>
            <a:r>
              <a:rPr lang="fr-FR" sz="1800" dirty="0"/>
              <a:t>Deux équipes de cinq joueurs sur le terrain (avec un maximum de </a:t>
            </a:r>
            <a:r>
              <a:rPr lang="fr-FR" sz="1800" dirty="0">
                <a:latin typeface="+mj-lt"/>
              </a:rPr>
              <a:t>5 à 7 </a:t>
            </a:r>
            <a:r>
              <a:rPr lang="fr-FR" sz="1800" dirty="0"/>
              <a:t>remplaçants suivant les pays et les </a:t>
            </a:r>
            <a:r>
              <a:rPr lang="fr-FR" sz="1800" dirty="0" smtClean="0"/>
              <a:t>championnats)</a:t>
            </a:r>
          </a:p>
          <a:p>
            <a:pPr marL="450850" indent="-450850">
              <a:buFont typeface="Wingdings" pitchFamily="2" charset="2"/>
              <a:buChar char="Ø"/>
            </a:pPr>
            <a:r>
              <a:rPr lang="fr-FR" sz="1800" dirty="0" smtClean="0"/>
              <a:t>Le </a:t>
            </a:r>
            <a:r>
              <a:rPr lang="fr-FR" sz="1800" dirty="0"/>
              <a:t>but de chaque équipe est de marquer plus de points que son </a:t>
            </a:r>
            <a:r>
              <a:rPr lang="fr-FR" sz="1800" dirty="0" smtClean="0"/>
              <a:t>adversaire</a:t>
            </a:r>
          </a:p>
          <a:p>
            <a:pPr marL="450850" indent="-450850">
              <a:buFont typeface="Wingdings" pitchFamily="2" charset="2"/>
              <a:buChar char="Ø"/>
            </a:pPr>
            <a:r>
              <a:rPr lang="fr-FR" sz="1800" dirty="0"/>
              <a:t>Un match se déroule en </a:t>
            </a:r>
            <a:r>
              <a:rPr lang="fr-FR" sz="1800" dirty="0" smtClean="0">
                <a:latin typeface="+mj-lt"/>
              </a:rPr>
              <a:t>4</a:t>
            </a:r>
            <a:r>
              <a:rPr lang="fr-FR" sz="1800" dirty="0" smtClean="0"/>
              <a:t> </a:t>
            </a:r>
            <a:r>
              <a:rPr lang="fr-FR" sz="1800" dirty="0"/>
              <a:t>périodes de </a:t>
            </a:r>
            <a:r>
              <a:rPr lang="fr-FR" sz="1800" dirty="0" smtClean="0">
                <a:latin typeface="+mj-lt"/>
              </a:rPr>
              <a:t>10</a:t>
            </a:r>
            <a:r>
              <a:rPr lang="fr-FR" sz="1800" dirty="0" smtClean="0"/>
              <a:t> min</a:t>
            </a:r>
            <a:r>
              <a:rPr lang="fr-FR" sz="1800" dirty="0"/>
              <a:t> selon les règles FIBA, et </a:t>
            </a:r>
            <a:r>
              <a:rPr lang="fr-FR" sz="1800" dirty="0" smtClean="0">
                <a:latin typeface="+mj-lt"/>
              </a:rPr>
              <a:t>4 </a:t>
            </a:r>
            <a:r>
              <a:rPr lang="fr-FR" sz="1800" dirty="0"/>
              <a:t>périodes de </a:t>
            </a:r>
            <a:r>
              <a:rPr lang="fr-FR" sz="1800" dirty="0" smtClean="0">
                <a:latin typeface="+mj-lt"/>
              </a:rPr>
              <a:t>12</a:t>
            </a:r>
            <a:r>
              <a:rPr lang="fr-FR" sz="1800" dirty="0" smtClean="0"/>
              <a:t>min </a:t>
            </a:r>
            <a:r>
              <a:rPr lang="fr-FR" sz="1800" dirty="0"/>
              <a:t>selon les règles NBA. Le chronomètre est arrêté à chaque coup de sifflet de l'arbitre (en cas de faute ou de violation</a:t>
            </a:r>
            <a:r>
              <a:rPr lang="fr-FR" sz="1800" dirty="0" smtClean="0"/>
              <a:t>).</a:t>
            </a:r>
          </a:p>
          <a:p>
            <a:pPr marL="450850" indent="-450850">
              <a:buFont typeface="Wingdings" pitchFamily="2" charset="2"/>
              <a:buChar char="Ø"/>
            </a:pPr>
            <a:r>
              <a:rPr lang="fr-FR" sz="1800" dirty="0"/>
              <a:t>Chaque équipe peut remplacer un ou plusieurs joueurs pendant les périodes de ballon mort (arrêts de jeu et les temps-morts</a:t>
            </a:r>
            <a:r>
              <a:rPr lang="fr-FR" sz="1800" dirty="0" smtClean="0"/>
              <a:t>).</a:t>
            </a:r>
          </a:p>
          <a:p>
            <a:pPr marL="450850" indent="-450850">
              <a:buFont typeface="Wingdings" pitchFamily="2" charset="2"/>
              <a:buChar char="Ø"/>
            </a:pPr>
            <a:r>
              <a:rPr lang="fr-FR" sz="1800" dirty="0"/>
              <a:t>Les joueurs doivent manipuler le ballon avec les mains. Le toucher avec une partie quelconque de la jambe de manière délibérée est interdit et constitue une violation.</a:t>
            </a:r>
          </a:p>
          <a:p>
            <a:pPr marL="450850" indent="-450850">
              <a:buFont typeface="Wingdings" pitchFamily="2" charset="2"/>
              <a:buChar char="Ø"/>
            </a:pPr>
            <a:endParaRPr lang="fr-FR" sz="1800" dirty="0" smtClean="0"/>
          </a:p>
          <a:p>
            <a:pPr marL="450850" indent="-450850">
              <a:buFont typeface="Wingdings" pitchFamily="2" charset="2"/>
              <a:buChar char="Ø"/>
            </a:pPr>
            <a:endParaRPr lang="fr-FR" sz="1800" dirty="0" smtClean="0"/>
          </a:p>
          <a:p>
            <a:pPr marL="450850" indent="-450850">
              <a:buFont typeface="Wingdings" pitchFamily="2" charset="2"/>
              <a:buChar char="Ø"/>
            </a:pPr>
            <a:endParaRPr lang="fr-FR" sz="1800" dirty="0" smtClean="0"/>
          </a:p>
          <a:p>
            <a:pPr marL="450850" indent="-450850">
              <a:buFont typeface="Wingdings" pitchFamily="2" charset="2"/>
              <a:buChar char="Ø"/>
            </a:pPr>
            <a:endParaRPr lang="fr-FR" sz="1800" dirty="0"/>
          </a:p>
          <a:p>
            <a:pPr marL="450850" indent="-450850">
              <a:buNone/>
            </a:pPr>
            <a:endParaRPr lang="fr-FR" dirty="0"/>
          </a:p>
          <a:p>
            <a:endParaRPr lang="fr-FR" dirty="0"/>
          </a:p>
        </p:txBody>
      </p:sp>
    </p:spTree>
    <p:extLst>
      <p:ext uri="{BB962C8B-B14F-4D97-AF65-F5344CB8AC3E}">
        <p14:creationId xmlns:p14="http://schemas.microsoft.com/office/powerpoint/2010/main" val="2002999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arn(inVertic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23905" y="2492896"/>
            <a:ext cx="8280920" cy="3816424"/>
          </a:xfrm>
        </p:spPr>
        <p:txBody>
          <a:bodyPr/>
          <a:lstStyle/>
          <a:p>
            <a:pPr marL="273050" indent="-273050">
              <a:lnSpc>
                <a:spcPct val="150000"/>
              </a:lnSpc>
              <a:buFont typeface="+mj-lt"/>
              <a:buAutoNum type="arabicPeriod"/>
            </a:pPr>
            <a:r>
              <a:rPr lang="fr-FR" sz="1800" dirty="0" smtClean="0"/>
              <a:t>ETUDE HISTORIQUE DU BASKET BALL </a:t>
            </a:r>
          </a:p>
          <a:p>
            <a:pPr marL="273050" indent="-273050">
              <a:lnSpc>
                <a:spcPct val="150000"/>
              </a:lnSpc>
              <a:buFont typeface="+mj-lt"/>
              <a:buAutoNum type="arabicPeriod"/>
            </a:pPr>
            <a:r>
              <a:rPr lang="fr-FR" sz="1800" dirty="0" smtClean="0"/>
              <a:t>ANALYSE TECHNIQUE ET TACTIQUE DU </a:t>
            </a:r>
            <a:r>
              <a:rPr lang="fr-FR" sz="1800" dirty="0"/>
              <a:t>BASKET </a:t>
            </a:r>
            <a:r>
              <a:rPr lang="fr-FR" sz="1800" dirty="0" smtClean="0"/>
              <a:t>BALL </a:t>
            </a:r>
          </a:p>
          <a:p>
            <a:pPr marL="273050" indent="-273050">
              <a:lnSpc>
                <a:spcPct val="150000"/>
              </a:lnSpc>
              <a:buFont typeface="+mj-lt"/>
              <a:buAutoNum type="arabicPeriod"/>
            </a:pPr>
            <a:r>
              <a:rPr lang="fr-FR" sz="1800" dirty="0" smtClean="0"/>
              <a:t>ANALYSE ET TRAITEMENT DIDACTIQUE DU BASKET BALL  </a:t>
            </a:r>
          </a:p>
          <a:p>
            <a:pPr marL="273050" indent="-273050">
              <a:lnSpc>
                <a:spcPct val="150000"/>
              </a:lnSpc>
              <a:buFont typeface="+mj-lt"/>
              <a:buAutoNum type="arabicPeriod"/>
            </a:pPr>
            <a:r>
              <a:rPr lang="fr-FR" sz="1800" dirty="0" smtClean="0"/>
              <a:t>ELABORER UN CYCLE DE 8 SEANCES D’APPRENTISSAGE  </a:t>
            </a:r>
          </a:p>
          <a:p>
            <a:pPr marL="273050" indent="-273050">
              <a:lnSpc>
                <a:spcPct val="150000"/>
              </a:lnSpc>
              <a:buFont typeface="+mj-lt"/>
              <a:buAutoNum type="arabicPeriod"/>
            </a:pPr>
            <a:r>
              <a:rPr lang="fr-FR" sz="1800" dirty="0" smtClean="0"/>
              <a:t>CHOISIR ET PREPARER UNE SEANCE PARMIS LES 8 SEANCES </a:t>
            </a:r>
          </a:p>
          <a:p>
            <a:pPr marL="273050" indent="-273050">
              <a:lnSpc>
                <a:spcPct val="150000"/>
              </a:lnSpc>
              <a:buFont typeface="+mj-lt"/>
              <a:buAutoNum type="arabicPeriod"/>
            </a:pPr>
            <a:r>
              <a:rPr lang="fr-FR" sz="1800" dirty="0" smtClean="0"/>
              <a:t>ANIMATION DE LA SEANCE</a:t>
            </a:r>
            <a:endParaRPr lang="fr-FR" sz="2000" dirty="0" smtClean="0"/>
          </a:p>
          <a:p>
            <a:endParaRPr lang="fr-FR" sz="2000" dirty="0" smtClean="0"/>
          </a:p>
          <a:p>
            <a:endParaRPr lang="fr-FR" sz="2000" dirty="0"/>
          </a:p>
          <a:p>
            <a:endParaRPr lang="fr-FR" dirty="0"/>
          </a:p>
        </p:txBody>
      </p:sp>
      <p:sp>
        <p:nvSpPr>
          <p:cNvPr id="5" name="Rectangle 4"/>
          <p:cNvSpPr/>
          <p:nvPr/>
        </p:nvSpPr>
        <p:spPr>
          <a:xfrm>
            <a:off x="4479634" y="2967335"/>
            <a:ext cx="184731" cy="92333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endParaRPr lang="fr-FR"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4" name="Titre 3"/>
          <p:cNvSpPr>
            <a:spLocks noGrp="1"/>
          </p:cNvSpPr>
          <p:nvPr>
            <p:ph type="title"/>
          </p:nvPr>
        </p:nvSpPr>
        <p:spPr/>
        <p:txBody>
          <a:bodyPr/>
          <a:lstStyle/>
          <a:p>
            <a:pPr algn="ctr"/>
            <a:r>
              <a:rPr lang="fr-FR" dirty="0" smtClean="0"/>
              <a:t>PLAN</a:t>
            </a:r>
            <a:endParaRPr lang="fr-FR" dirty="0"/>
          </a:p>
        </p:txBody>
      </p:sp>
    </p:spTree>
    <p:extLst>
      <p:ext uri="{BB962C8B-B14F-4D97-AF65-F5344CB8AC3E}">
        <p14:creationId xmlns:p14="http://schemas.microsoft.com/office/powerpoint/2010/main" val="22249399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46233" y="1412776"/>
            <a:ext cx="8229600" cy="4389120"/>
          </a:xfrm>
        </p:spPr>
        <p:txBody>
          <a:bodyPr/>
          <a:lstStyle/>
          <a:p>
            <a:r>
              <a:rPr lang="fr-FR" u="sng" dirty="0"/>
              <a:t>Les principales </a:t>
            </a:r>
            <a:r>
              <a:rPr lang="fr-FR" u="sng" dirty="0" smtClean="0"/>
              <a:t>règles</a:t>
            </a:r>
          </a:p>
          <a:p>
            <a:pPr marL="0" indent="0">
              <a:buNone/>
            </a:pPr>
            <a:endParaRPr lang="fr-FR" u="sng" dirty="0" smtClean="0"/>
          </a:p>
          <a:p>
            <a:pPr marL="450850" indent="-450850">
              <a:buFont typeface="Wingdings" pitchFamily="2" charset="2"/>
              <a:buChar char="Ø"/>
            </a:pPr>
            <a:r>
              <a:rPr lang="fr-FR" sz="1800" dirty="0"/>
              <a:t>Le ballon est hors-jeu dès qu’il rebondit à la limite ou en dehors du terrain, ou lorsqu'il est touché par un joueur qui </a:t>
            </a:r>
            <a:r>
              <a:rPr lang="fr-FR" sz="1800" dirty="0" smtClean="0"/>
              <a:t>dépasse </a:t>
            </a:r>
            <a:r>
              <a:rPr lang="fr-FR" sz="1800" dirty="0"/>
              <a:t>les limites du </a:t>
            </a:r>
            <a:r>
              <a:rPr lang="fr-FR" sz="1800" dirty="0" smtClean="0"/>
              <a:t>terrain</a:t>
            </a:r>
          </a:p>
          <a:p>
            <a:pPr marL="450850" indent="-450850">
              <a:buFont typeface="Wingdings" pitchFamily="2" charset="2"/>
              <a:buChar char="Ø"/>
            </a:pPr>
            <a:r>
              <a:rPr lang="fr-FR" sz="1800" dirty="0"/>
              <a:t>Le temps de jeu étant effectif, il n'y a pas de temps additionnel comme au football ; une sonnerie retentit au moment où la dernière seconde de chaque période s'est écoulée, mais un tir réussi après la sonnerie peut être accordé si le joueur a lâché le ballon avant que la sonnerie ne </a:t>
            </a:r>
            <a:r>
              <a:rPr lang="fr-FR" sz="1800" dirty="0" smtClean="0"/>
              <a:t>retentisse</a:t>
            </a:r>
          </a:p>
          <a:p>
            <a:pPr marL="450850" indent="-450850">
              <a:buFont typeface="Wingdings" pitchFamily="2" charset="2"/>
              <a:buChar char="Ø"/>
            </a:pPr>
            <a:r>
              <a:rPr lang="fr-FR" sz="1800" dirty="0" smtClean="0"/>
              <a:t>En </a:t>
            </a:r>
            <a:r>
              <a:rPr lang="fr-FR" sz="1800" dirty="0"/>
              <a:t>cas d'égalité, on joue alors </a:t>
            </a:r>
            <a:r>
              <a:rPr lang="fr-FR" sz="1800" dirty="0">
                <a:latin typeface="+mj-lt"/>
              </a:rPr>
              <a:t>5</a:t>
            </a:r>
            <a:r>
              <a:rPr lang="fr-FR" sz="1800" dirty="0"/>
              <a:t> minutes de prolongation pour départager les deux équipes</a:t>
            </a:r>
            <a:endParaRPr lang="fr-FR" sz="1800" u="sng" dirty="0"/>
          </a:p>
          <a:p>
            <a:endParaRPr lang="fr-FR" dirty="0"/>
          </a:p>
        </p:txBody>
      </p:sp>
      <p:sp>
        <p:nvSpPr>
          <p:cNvPr id="4" name="Titre 1"/>
          <p:cNvSpPr txBox="1">
            <a:spLocks/>
          </p:cNvSpPr>
          <p:nvPr/>
        </p:nvSpPr>
        <p:spPr>
          <a:xfrm>
            <a:off x="467544" y="476672"/>
            <a:ext cx="8229600" cy="636680"/>
          </a:xfrm>
          <a:prstGeom prst="rect">
            <a:avLst/>
          </a:prstGeom>
        </p:spPr>
        <p:txBody>
          <a:bodyPr vert="horz" lIns="0" rIns="0" bIns="0" anchor="b">
            <a:normAutofit fontScale="90000" lnSpcReduction="200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fr-FR" b="1" u="sng" dirty="0" smtClean="0"/>
              <a:t>Les règles</a:t>
            </a:r>
            <a:endParaRPr lang="fr-FR" dirty="0"/>
          </a:p>
        </p:txBody>
      </p:sp>
    </p:spTree>
    <p:extLst>
      <p:ext uri="{BB962C8B-B14F-4D97-AF65-F5344CB8AC3E}">
        <p14:creationId xmlns:p14="http://schemas.microsoft.com/office/powerpoint/2010/main" val="156550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5536" y="1772816"/>
            <a:ext cx="8229600" cy="4389120"/>
          </a:xfrm>
        </p:spPr>
        <p:txBody>
          <a:bodyPr/>
          <a:lstStyle/>
          <a:p>
            <a:r>
              <a:rPr lang="fr-FR" u="sng" dirty="0" smtClean="0"/>
              <a:t>La Violation </a:t>
            </a:r>
          </a:p>
          <a:p>
            <a:endParaRPr lang="fr-FR" u="sng" dirty="0" smtClean="0"/>
          </a:p>
          <a:p>
            <a:endParaRPr lang="fr-FR" dirty="0"/>
          </a:p>
        </p:txBody>
      </p:sp>
      <p:sp>
        <p:nvSpPr>
          <p:cNvPr id="4" name="Titre 1"/>
          <p:cNvSpPr txBox="1">
            <a:spLocks noGrp="1"/>
          </p:cNvSpPr>
          <p:nvPr>
            <p:ph type="title"/>
          </p:nvPr>
        </p:nvSpPr>
        <p:spPr>
          <a:xfrm>
            <a:off x="467544" y="260648"/>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fr-FR" b="1" u="sng" dirty="0" smtClean="0"/>
              <a:t>Les règles</a:t>
            </a:r>
            <a:endParaRPr lang="fr-FR"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307729"/>
            <a:ext cx="4114800" cy="2571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ZoneTexte 4"/>
          <p:cNvSpPr txBox="1"/>
          <p:nvPr/>
        </p:nvSpPr>
        <p:spPr>
          <a:xfrm>
            <a:off x="626528" y="2780928"/>
            <a:ext cx="7687170" cy="923330"/>
          </a:xfrm>
          <a:prstGeom prst="rect">
            <a:avLst/>
          </a:prstGeom>
          <a:noFill/>
        </p:spPr>
        <p:txBody>
          <a:bodyPr wrap="square" rtlCol="0">
            <a:spAutoFit/>
          </a:bodyPr>
          <a:lstStyle/>
          <a:p>
            <a:r>
              <a:rPr lang="fr-FR" dirty="0" smtClean="0"/>
              <a:t>Est une infraction au règlement (marcher, reprise de driblle;</a:t>
            </a:r>
            <a:r>
              <a:rPr lang="fr-FR" dirty="0" smtClean="0">
                <a:latin typeface="+mj-lt"/>
              </a:rPr>
              <a:t>3</a:t>
            </a:r>
            <a:r>
              <a:rPr lang="fr-FR" dirty="0" smtClean="0"/>
              <a:t> seconde…). Elle entraine la perte du ballon et la remise en jeu par l’équipe adverse en dehors du terrain .</a:t>
            </a:r>
            <a:endParaRPr lang="fr-FR" dirty="0"/>
          </a:p>
        </p:txBody>
      </p:sp>
      <p:pic>
        <p:nvPicPr>
          <p:cNvPr id="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848" y="3866182"/>
            <a:ext cx="7896225" cy="42862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9" name="ZoneTexte 8"/>
          <p:cNvSpPr txBox="1"/>
          <p:nvPr/>
        </p:nvSpPr>
        <p:spPr>
          <a:xfrm>
            <a:off x="621848" y="4653136"/>
            <a:ext cx="8126616" cy="369332"/>
          </a:xfrm>
          <a:prstGeom prst="rect">
            <a:avLst/>
          </a:prstGeom>
          <a:noFill/>
        </p:spPr>
        <p:txBody>
          <a:bodyPr wrap="square" rtlCol="0">
            <a:spAutoFit/>
          </a:bodyPr>
          <a:lstStyle/>
          <a:p>
            <a:r>
              <a:rPr lang="fr-FR" dirty="0" smtClean="0">
                <a:latin typeface="+mj-lt"/>
              </a:rPr>
              <a:t>3</a:t>
            </a:r>
            <a:r>
              <a:rPr lang="fr-FR" dirty="0" smtClean="0"/>
              <a:t> secondes – 8 secondes – marcher- dribble irrégulier – fautes de pieds</a:t>
            </a:r>
            <a:endParaRPr lang="fr-FR" dirty="0"/>
          </a:p>
        </p:txBody>
      </p:sp>
    </p:spTree>
    <p:extLst>
      <p:ext uri="{BB962C8B-B14F-4D97-AF65-F5344CB8AC3E}">
        <p14:creationId xmlns:p14="http://schemas.microsoft.com/office/powerpoint/2010/main" val="3642820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9218"/>
                                        </p:tgtEl>
                                        <p:attrNameLst>
                                          <p:attrName>style.visibility</p:attrName>
                                        </p:attrNameLst>
                                      </p:cBhvr>
                                      <p:to>
                                        <p:strVal val="visible"/>
                                      </p:to>
                                    </p:set>
                                    <p:animEffect transition="in" filter="fade">
                                      <p:cBhvr>
                                        <p:cTn id="19" dur="500"/>
                                        <p:tgtEl>
                                          <p:spTgt spid="9218"/>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idx="1"/>
          </p:nvPr>
        </p:nvSpPr>
        <p:spPr>
          <a:xfrm>
            <a:off x="395536" y="1844824"/>
            <a:ext cx="8363272" cy="3804118"/>
          </a:xfrm>
          <a:prstGeom prst="rect">
            <a:avLst/>
          </a:prstGeom>
        </p:spPr>
        <p:txBody>
          <a:bodyPr wrap="square">
            <a:spAutoFit/>
          </a:bodyPr>
          <a:lstStyle/>
          <a:p>
            <a:r>
              <a:rPr lang="fr-FR" sz="1800" b="1" dirty="0" smtClean="0"/>
              <a:t>La </a:t>
            </a:r>
            <a:r>
              <a:rPr lang="fr-FR" sz="1800" b="1" dirty="0"/>
              <a:t>règle des </a:t>
            </a:r>
            <a:r>
              <a:rPr lang="fr-FR" sz="1800" b="1" dirty="0">
                <a:latin typeface="+mj-lt"/>
              </a:rPr>
              <a:t>24</a:t>
            </a:r>
            <a:r>
              <a:rPr lang="fr-FR" sz="1800" b="1" dirty="0"/>
              <a:t> secondes </a:t>
            </a:r>
            <a:endParaRPr lang="fr-FR" sz="1800" dirty="0"/>
          </a:p>
          <a:p>
            <a:pPr marL="0" indent="0">
              <a:buNone/>
            </a:pPr>
            <a:r>
              <a:rPr lang="fr-FR" sz="1800" dirty="0" smtClean="0"/>
              <a:t>L'équipe </a:t>
            </a:r>
            <a:r>
              <a:rPr lang="fr-FR" sz="1800" dirty="0"/>
              <a:t>possédant la balle a </a:t>
            </a:r>
            <a:r>
              <a:rPr lang="fr-FR" sz="1800" dirty="0">
                <a:latin typeface="+mj-lt"/>
              </a:rPr>
              <a:t>24</a:t>
            </a:r>
            <a:r>
              <a:rPr lang="fr-FR" sz="1800" dirty="0"/>
              <a:t> secondes pour tirer au panier. Au-delà de ce temps, elle perd la balle. </a:t>
            </a:r>
          </a:p>
          <a:p>
            <a:r>
              <a:rPr lang="fr-FR" sz="1800" b="1" dirty="0"/>
              <a:t>La règle des 8 secondes </a:t>
            </a:r>
            <a:endParaRPr lang="fr-FR" sz="1800" dirty="0"/>
          </a:p>
          <a:p>
            <a:pPr marL="0" indent="0">
              <a:buNone/>
            </a:pPr>
            <a:r>
              <a:rPr lang="fr-FR" sz="1800" dirty="0"/>
              <a:t>L'équipe qui a la balle dans sa moitié de terrain dispose de 8 secondes pour la faire passer dans la moitié adverse. Le retour dans sa moitié de terrain est interdit. </a:t>
            </a:r>
          </a:p>
          <a:p>
            <a:r>
              <a:rPr lang="fr-FR" sz="1800" b="1" dirty="0"/>
              <a:t>La règle des </a:t>
            </a:r>
            <a:r>
              <a:rPr lang="fr-FR" sz="1800" b="1" dirty="0">
                <a:latin typeface="+mj-lt"/>
              </a:rPr>
              <a:t>5 </a:t>
            </a:r>
            <a:r>
              <a:rPr lang="fr-FR" sz="1800" b="1" dirty="0"/>
              <a:t>secondes </a:t>
            </a:r>
            <a:endParaRPr lang="fr-FR" sz="1800" dirty="0"/>
          </a:p>
          <a:p>
            <a:pPr marL="0" indent="0">
              <a:buNone/>
            </a:pPr>
            <a:r>
              <a:rPr lang="fr-FR" sz="1800" dirty="0"/>
              <a:t>Tout attaquant en possession de la balle a </a:t>
            </a:r>
            <a:r>
              <a:rPr lang="fr-FR" sz="1800" dirty="0">
                <a:latin typeface="+mj-lt"/>
              </a:rPr>
              <a:t>5</a:t>
            </a:r>
            <a:r>
              <a:rPr lang="fr-FR" sz="1800" dirty="0"/>
              <a:t> secondes pour faire une action de jeu, passe, dribble ou tir. </a:t>
            </a:r>
            <a:endParaRPr lang="fr-FR" sz="1800" dirty="0" smtClean="0"/>
          </a:p>
          <a:p>
            <a:r>
              <a:rPr lang="fr-FR" sz="1800" b="1" dirty="0" smtClean="0"/>
              <a:t>La règle des 3 secondes </a:t>
            </a:r>
            <a:endParaRPr lang="fr-FR" sz="1800" dirty="0" smtClean="0"/>
          </a:p>
          <a:p>
            <a:pPr marL="0" indent="0">
              <a:buNone/>
            </a:pPr>
            <a:r>
              <a:rPr lang="fr-FR" sz="1800" dirty="0" smtClean="0"/>
              <a:t>Lorsqu'une </a:t>
            </a:r>
            <a:r>
              <a:rPr lang="fr-FR" sz="1800" dirty="0"/>
              <a:t>équipe a le ballon, aucun de ses joueurs ne doit rester plus de 3 secondes dans la zone restrictive de l'équipe adverse. </a:t>
            </a:r>
          </a:p>
        </p:txBody>
      </p:sp>
      <p:sp>
        <p:nvSpPr>
          <p:cNvPr id="6" name="ZoneTexte 5"/>
          <p:cNvSpPr txBox="1"/>
          <p:nvPr/>
        </p:nvSpPr>
        <p:spPr>
          <a:xfrm>
            <a:off x="579665" y="764704"/>
            <a:ext cx="4464496" cy="584775"/>
          </a:xfrm>
          <a:prstGeom prst="rect">
            <a:avLst/>
          </a:prstGeom>
          <a:noFill/>
        </p:spPr>
        <p:txBody>
          <a:bodyPr wrap="square" rtlCol="0">
            <a:spAutoFit/>
          </a:bodyPr>
          <a:lstStyle/>
          <a:p>
            <a:r>
              <a:rPr lang="fr-FR" sz="3200" b="1" u="sng" dirty="0"/>
              <a:t>Les règles de temps </a:t>
            </a:r>
            <a:endParaRPr lang="fr-FR" sz="3200" u="sng" dirty="0"/>
          </a:p>
        </p:txBody>
      </p:sp>
    </p:spTree>
    <p:extLst>
      <p:ext uri="{BB962C8B-B14F-4D97-AF65-F5344CB8AC3E}">
        <p14:creationId xmlns:p14="http://schemas.microsoft.com/office/powerpoint/2010/main" val="3054026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arn(inVertic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arn(inVertic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arn(inVertical)">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barn(inVertical)">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barn(inVertical)">
                                      <p:cBhvr>
                                        <p:cTn id="4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988840"/>
            <a:ext cx="8229600" cy="4536504"/>
          </a:xfrm>
        </p:spPr>
        <p:txBody>
          <a:bodyPr>
            <a:normAutofit/>
          </a:bodyPr>
          <a:lstStyle/>
          <a:p>
            <a:endParaRPr lang="fr-FR" sz="1800" dirty="0" smtClean="0"/>
          </a:p>
          <a:p>
            <a:endParaRPr lang="fr-FR" sz="1800" dirty="0" smtClean="0"/>
          </a:p>
          <a:p>
            <a:r>
              <a:rPr lang="fr-FR" sz="1800" b="1" dirty="0" smtClean="0">
                <a:effectLst>
                  <a:outerShdw blurRad="38100" dist="38100" dir="2700000" algn="tl">
                    <a:srgbClr val="000000">
                      <a:alpha val="43137"/>
                    </a:srgbClr>
                  </a:outerShdw>
                </a:effectLst>
              </a:rPr>
              <a:t>La règle du dribble irrégulier: </a:t>
            </a:r>
            <a:r>
              <a:rPr lang="fr-FR" sz="1800" dirty="0" smtClean="0"/>
              <a:t>si un joueur arrête son dribble, il ne peut pas repartir en dribble.</a:t>
            </a:r>
          </a:p>
          <a:p>
            <a:pPr marL="0" indent="0">
              <a:buNone/>
            </a:pPr>
            <a:endParaRPr lang="fr-FR" sz="1800" dirty="0" smtClean="0"/>
          </a:p>
          <a:p>
            <a:endParaRPr lang="fr-FR" sz="1800" dirty="0" smtClean="0"/>
          </a:p>
          <a:p>
            <a:r>
              <a:rPr lang="fr-FR" sz="1800" b="1" dirty="0">
                <a:effectLst>
                  <a:outerShdw blurRad="38100" dist="38100" dir="2700000" algn="tl">
                    <a:srgbClr val="000000">
                      <a:alpha val="43137"/>
                    </a:srgbClr>
                  </a:outerShdw>
                </a:effectLst>
              </a:rPr>
              <a:t>La règle du marcher: </a:t>
            </a:r>
            <a:r>
              <a:rPr lang="fr-FR" sz="1800" dirty="0"/>
              <a:t>il est interdit de se déplacer </a:t>
            </a:r>
            <a:r>
              <a:rPr lang="fr-FR" sz="1800" dirty="0" smtClean="0"/>
              <a:t> avec ballon </a:t>
            </a:r>
            <a:r>
              <a:rPr lang="fr-FR" sz="1800" dirty="0"/>
              <a:t>en main en effectuant plus de deux appuis au sol. </a:t>
            </a:r>
          </a:p>
        </p:txBody>
      </p:sp>
      <p:sp>
        <p:nvSpPr>
          <p:cNvPr id="4" name="Titre 1"/>
          <p:cNvSpPr txBox="1">
            <a:spLocks noGrp="1"/>
          </p:cNvSpPr>
          <p:nvPr>
            <p:ph type="title"/>
          </p:nvPr>
        </p:nvSpPr>
        <p:spPr>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fr-FR" b="1" u="sng" dirty="0" smtClean="0"/>
              <a:t>Les règles</a:t>
            </a:r>
            <a:endParaRPr lang="fr-FR" dirty="0"/>
          </a:p>
        </p:txBody>
      </p:sp>
    </p:spTree>
    <p:extLst>
      <p:ext uri="{BB962C8B-B14F-4D97-AF65-F5344CB8AC3E}">
        <p14:creationId xmlns:p14="http://schemas.microsoft.com/office/powerpoint/2010/main" val="1816762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additive="base">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 calcmode="lin" valueType="num">
                                      <p:cBhvr additive="base">
                                        <p:cTn id="20"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9956" y="461341"/>
            <a:ext cx="8229600" cy="938368"/>
          </a:xfrm>
        </p:spPr>
        <p:txBody>
          <a:bodyPr>
            <a:normAutofit fontScale="90000"/>
          </a:bodyPr>
          <a:lstStyle/>
          <a:p>
            <a:r>
              <a:rPr lang="fr-FR" dirty="0"/>
              <a:t/>
            </a:r>
            <a:br>
              <a:rPr lang="fr-FR" dirty="0"/>
            </a:br>
            <a:r>
              <a:rPr lang="fr-FR" b="1" dirty="0"/>
              <a:t>Le marcher</a:t>
            </a:r>
            <a:endParaRPr lang="fr-F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653" y="2155902"/>
            <a:ext cx="8136903"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ZoneTexte 3"/>
          <p:cNvSpPr txBox="1"/>
          <p:nvPr/>
        </p:nvSpPr>
        <p:spPr>
          <a:xfrm>
            <a:off x="6851468" y="5181399"/>
            <a:ext cx="1368152" cy="430887"/>
          </a:xfrm>
          <a:prstGeom prst="rect">
            <a:avLst/>
          </a:prstGeom>
          <a:noFill/>
        </p:spPr>
        <p:txBody>
          <a:bodyPr wrap="square" rtlCol="0">
            <a:spAutoFit/>
          </a:bodyPr>
          <a:lstStyle/>
          <a:p>
            <a:r>
              <a:rPr lang="fr-FR" sz="1100" dirty="0" smtClean="0"/>
              <a:t>Soit passer, dribler </a:t>
            </a:r>
          </a:p>
          <a:p>
            <a:r>
              <a:rPr lang="fr-FR" sz="1100" dirty="0" smtClean="0"/>
              <a:t>ou tirer au panier</a:t>
            </a:r>
            <a:endParaRPr lang="fr-FR" sz="1100" dirty="0"/>
          </a:p>
        </p:txBody>
      </p:sp>
      <p:sp>
        <p:nvSpPr>
          <p:cNvPr id="5" name="Rectangle 4"/>
          <p:cNvSpPr/>
          <p:nvPr/>
        </p:nvSpPr>
        <p:spPr>
          <a:xfrm>
            <a:off x="755576" y="1399709"/>
            <a:ext cx="7903980" cy="923330"/>
          </a:xfrm>
          <a:prstGeom prst="rect">
            <a:avLst/>
          </a:prstGeom>
        </p:spPr>
        <p:txBody>
          <a:bodyPr wrap="square">
            <a:spAutoFit/>
          </a:bodyPr>
          <a:lstStyle/>
          <a:p>
            <a:pPr>
              <a:buFont typeface="Wingdings" pitchFamily="2" charset="2"/>
              <a:buChar char="v"/>
            </a:pPr>
            <a:r>
              <a:rPr lang="fr-FR" dirty="0" smtClean="0"/>
              <a:t>  Est </a:t>
            </a:r>
            <a:r>
              <a:rPr lang="fr-FR" dirty="0"/>
              <a:t>une progression avec le ballon en mains en effectuant plus de </a:t>
            </a:r>
            <a:r>
              <a:rPr lang="fr-FR" dirty="0">
                <a:latin typeface="+mj-lt"/>
              </a:rPr>
              <a:t>2</a:t>
            </a:r>
            <a:r>
              <a:rPr lang="fr-FR" dirty="0"/>
              <a:t> appuis au sol. Il est possible de se déplacer en faisant rebondir le ballon au sol avec une main, en dribblant. </a:t>
            </a:r>
          </a:p>
        </p:txBody>
      </p:sp>
    </p:spTree>
    <p:extLst>
      <p:ext uri="{BB962C8B-B14F-4D97-AF65-F5344CB8AC3E}">
        <p14:creationId xmlns:p14="http://schemas.microsoft.com/office/powerpoint/2010/main" val="3825073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fade">
                                      <p:cBhvr>
                                        <p:cTn id="18" dur="500"/>
                                        <p:tgtEl>
                                          <p:spTgt spid="1026"/>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620688"/>
            <a:ext cx="3106688" cy="636680"/>
          </a:xfrm>
        </p:spPr>
        <p:txBody>
          <a:bodyPr>
            <a:normAutofit fontScale="90000"/>
          </a:bodyPr>
          <a:lstStyle/>
          <a:p>
            <a:r>
              <a:rPr lang="fr-FR" dirty="0" smtClean="0"/>
              <a:t>Les fautes </a:t>
            </a:r>
            <a:endParaRPr lang="fr-FR" dirty="0"/>
          </a:p>
        </p:txBody>
      </p:sp>
      <p:sp>
        <p:nvSpPr>
          <p:cNvPr id="3" name="Espace réservé du contenu 2"/>
          <p:cNvSpPr>
            <a:spLocks noGrp="1"/>
          </p:cNvSpPr>
          <p:nvPr>
            <p:ph idx="1"/>
          </p:nvPr>
        </p:nvSpPr>
        <p:spPr>
          <a:xfrm>
            <a:off x="417101" y="3068960"/>
            <a:ext cx="8229600" cy="3453016"/>
          </a:xfrm>
        </p:spPr>
        <p:txBody>
          <a:bodyPr>
            <a:normAutofit/>
          </a:bodyPr>
          <a:lstStyle/>
          <a:p>
            <a:pPr>
              <a:buFont typeface="Wingdings" pitchFamily="2" charset="2"/>
              <a:buChar char="v"/>
            </a:pPr>
            <a:r>
              <a:rPr lang="fr-FR" sz="2000" dirty="0" smtClean="0"/>
              <a:t>Un </a:t>
            </a:r>
            <a:r>
              <a:rPr lang="fr-FR" sz="2000" dirty="0"/>
              <a:t>joueur qui n'a pas le ballon ne doit pas toucher un adversaire. Un joueur qui a le ballon ne doit pas passer en force un adversaire. Ces deux cas sont considérés comme des fautes personnelles. </a:t>
            </a:r>
            <a:endParaRPr lang="fr-FR" sz="2000" dirty="0" smtClean="0"/>
          </a:p>
          <a:p>
            <a:pPr>
              <a:buFont typeface="Wingdings" pitchFamily="2" charset="2"/>
              <a:buChar char="v"/>
            </a:pPr>
            <a:endParaRPr lang="fr-FR" sz="2000" dirty="0"/>
          </a:p>
        </p:txBody>
      </p:sp>
      <p:sp>
        <p:nvSpPr>
          <p:cNvPr id="5" name="ZoneTexte 4"/>
          <p:cNvSpPr txBox="1"/>
          <p:nvPr/>
        </p:nvSpPr>
        <p:spPr>
          <a:xfrm>
            <a:off x="467544" y="1484784"/>
            <a:ext cx="8208912" cy="646331"/>
          </a:xfrm>
          <a:prstGeom prst="rect">
            <a:avLst/>
          </a:prstGeom>
          <a:noFill/>
        </p:spPr>
        <p:txBody>
          <a:bodyPr wrap="square" rtlCol="0">
            <a:spAutoFit/>
          </a:bodyPr>
          <a:lstStyle/>
          <a:p>
            <a:r>
              <a:rPr lang="fr-FR" dirty="0" smtClean="0"/>
              <a:t>Une faute est imputable à un joueur déterminé, notée sur la feuille de match pour contact ou conduite anti sportive </a:t>
            </a:r>
            <a:endParaRPr lang="fr-FR" dirty="0"/>
          </a:p>
        </p:txBody>
      </p:sp>
      <p:sp>
        <p:nvSpPr>
          <p:cNvPr id="8" name="Espace réservé du contenu 2"/>
          <p:cNvSpPr txBox="1">
            <a:spLocks/>
          </p:cNvSpPr>
          <p:nvPr/>
        </p:nvSpPr>
        <p:spPr>
          <a:xfrm>
            <a:off x="467544" y="2348880"/>
            <a:ext cx="5310668" cy="504056"/>
          </a:xfrm>
          <a:prstGeom prst="rect">
            <a:avLst/>
          </a:prstGeom>
        </p:spPr>
        <p:txBody>
          <a:bodyPr vert="horz">
            <a:normAutofit fontScale="85000" lnSpcReduction="100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r>
              <a:rPr lang="fr-FR" b="1" dirty="0" smtClean="0"/>
              <a:t>Les contacts et fautes personnelles</a:t>
            </a:r>
          </a:p>
          <a:p>
            <a:endParaRPr lang="fr-FR" dirty="0"/>
          </a:p>
        </p:txBody>
      </p:sp>
    </p:spTree>
    <p:extLst>
      <p:ext uri="{BB962C8B-B14F-4D97-AF65-F5344CB8AC3E}">
        <p14:creationId xmlns:p14="http://schemas.microsoft.com/office/powerpoint/2010/main" val="2483582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5554" y="980728"/>
            <a:ext cx="5310668" cy="504056"/>
          </a:xfrm>
        </p:spPr>
        <p:txBody>
          <a:bodyPr>
            <a:normAutofit fontScale="85000" lnSpcReduction="10000"/>
          </a:bodyPr>
          <a:lstStyle/>
          <a:p>
            <a:r>
              <a:rPr lang="fr-FR" b="1" dirty="0"/>
              <a:t>Les </a:t>
            </a:r>
            <a:r>
              <a:rPr lang="fr-FR" b="1" dirty="0" smtClean="0"/>
              <a:t>contacts et fautes personnelles</a:t>
            </a:r>
          </a:p>
          <a:p>
            <a:endParaRPr lang="fr-FR" dirty="0"/>
          </a:p>
        </p:txBody>
      </p:sp>
      <p:sp>
        <p:nvSpPr>
          <p:cNvPr id="4" name="Titre 1"/>
          <p:cNvSpPr>
            <a:spLocks noGrp="1"/>
          </p:cNvSpPr>
          <p:nvPr>
            <p:ph type="title"/>
          </p:nvPr>
        </p:nvSpPr>
        <p:spPr>
          <a:xfrm>
            <a:off x="440693" y="332656"/>
            <a:ext cx="8229600" cy="492664"/>
          </a:xfrm>
        </p:spPr>
        <p:txBody>
          <a:bodyPr>
            <a:normAutofit fontScale="90000"/>
          </a:bodyPr>
          <a:lstStyle/>
          <a:p>
            <a:r>
              <a:rPr lang="fr-FR" dirty="0" smtClean="0"/>
              <a:t>Les fautes </a:t>
            </a:r>
            <a:endParaRPr lang="fr-FR" dirty="0"/>
          </a:p>
        </p:txBody>
      </p:sp>
      <p:sp>
        <p:nvSpPr>
          <p:cNvPr id="5" name="Rectangle 4"/>
          <p:cNvSpPr/>
          <p:nvPr/>
        </p:nvSpPr>
        <p:spPr>
          <a:xfrm>
            <a:off x="472968" y="1494383"/>
            <a:ext cx="4070025" cy="369332"/>
          </a:xfrm>
          <a:prstGeom prst="rect">
            <a:avLst/>
          </a:prstGeom>
        </p:spPr>
        <p:txBody>
          <a:bodyPr wrap="none">
            <a:spAutoFit/>
          </a:bodyPr>
          <a:lstStyle/>
          <a:p>
            <a:r>
              <a:rPr lang="fr-FR" b="1" dirty="0">
                <a:solidFill>
                  <a:schemeClr val="accent1"/>
                </a:solidFill>
              </a:rPr>
              <a:t>Si tu </a:t>
            </a:r>
            <a:r>
              <a:rPr lang="fr-FR" b="1" dirty="0" smtClean="0">
                <a:solidFill>
                  <a:schemeClr val="accent1"/>
                </a:solidFill>
              </a:rPr>
              <a:t>as </a:t>
            </a:r>
            <a:r>
              <a:rPr lang="fr-FR" b="1" dirty="0">
                <a:solidFill>
                  <a:schemeClr val="accent1"/>
                </a:solidFill>
              </a:rPr>
              <a:t>le </a:t>
            </a:r>
            <a:r>
              <a:rPr lang="fr-FR" b="1" dirty="0" smtClean="0">
                <a:solidFill>
                  <a:schemeClr val="accent1"/>
                </a:solidFill>
              </a:rPr>
              <a:t>ballon, </a:t>
            </a:r>
            <a:r>
              <a:rPr lang="fr-FR" b="1" dirty="0">
                <a:solidFill>
                  <a:schemeClr val="accent1"/>
                </a:solidFill>
              </a:rPr>
              <a:t>tu sera </a:t>
            </a:r>
            <a:r>
              <a:rPr lang="fr-FR" b="1" dirty="0" smtClean="0">
                <a:solidFill>
                  <a:schemeClr val="accent1"/>
                </a:solidFill>
              </a:rPr>
              <a:t>sanctionné </a:t>
            </a:r>
            <a:endParaRPr lang="fr-FR" dirty="0">
              <a:solidFill>
                <a:schemeClr val="accent1"/>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084" y="1863716"/>
            <a:ext cx="2943447" cy="133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572" y="1494383"/>
            <a:ext cx="3024336" cy="1709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477616" y="3203683"/>
            <a:ext cx="4702506" cy="369332"/>
          </a:xfrm>
          <a:prstGeom prst="rect">
            <a:avLst/>
          </a:prstGeom>
        </p:spPr>
        <p:txBody>
          <a:bodyPr wrap="none">
            <a:spAutoFit/>
          </a:bodyPr>
          <a:lstStyle/>
          <a:p>
            <a:r>
              <a:rPr lang="fr-FR" b="1" dirty="0">
                <a:solidFill>
                  <a:schemeClr val="accent1"/>
                </a:solidFill>
              </a:rPr>
              <a:t>Si tu </a:t>
            </a:r>
            <a:r>
              <a:rPr lang="fr-FR" b="1" dirty="0" smtClean="0">
                <a:solidFill>
                  <a:schemeClr val="accent1"/>
                </a:solidFill>
              </a:rPr>
              <a:t>n’as pas </a:t>
            </a:r>
            <a:r>
              <a:rPr lang="fr-FR" b="1" dirty="0">
                <a:solidFill>
                  <a:schemeClr val="accent1"/>
                </a:solidFill>
              </a:rPr>
              <a:t>le </a:t>
            </a:r>
            <a:r>
              <a:rPr lang="fr-FR" b="1" dirty="0" smtClean="0">
                <a:solidFill>
                  <a:schemeClr val="accent1"/>
                </a:solidFill>
              </a:rPr>
              <a:t>ballon, </a:t>
            </a:r>
            <a:r>
              <a:rPr lang="fr-FR" b="1" dirty="0">
                <a:solidFill>
                  <a:schemeClr val="accent1"/>
                </a:solidFill>
              </a:rPr>
              <a:t>tu sera </a:t>
            </a:r>
            <a:r>
              <a:rPr lang="fr-FR" b="1" dirty="0" smtClean="0">
                <a:solidFill>
                  <a:schemeClr val="accent1"/>
                </a:solidFill>
              </a:rPr>
              <a:t>sanctionné </a:t>
            </a:r>
            <a:endParaRPr lang="fr-FR" dirty="0">
              <a:solidFill>
                <a:schemeClr val="accent1"/>
              </a:solidFill>
            </a:endParaRPr>
          </a:p>
        </p:txBody>
      </p:sp>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843" y="3573015"/>
            <a:ext cx="2409497" cy="1295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5524" y="3573015"/>
            <a:ext cx="2664296" cy="1295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10890" y="4852545"/>
            <a:ext cx="2736303" cy="1327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11628" y="4676942"/>
            <a:ext cx="2520280" cy="1503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8888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099"/>
                                        </p:tgtEl>
                                        <p:attrNameLst>
                                          <p:attrName>style.visibility</p:attrName>
                                        </p:attrNameLst>
                                      </p:cBhvr>
                                      <p:to>
                                        <p:strVal val="visible"/>
                                      </p:to>
                                    </p:set>
                                    <p:animEffect transition="in" filter="wipe(down)">
                                      <p:cBhvr>
                                        <p:cTn id="15" dur="500"/>
                                        <p:tgtEl>
                                          <p:spTgt spid="4099"/>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80">
                                          <p:stCondLst>
                                            <p:cond delay="0"/>
                                          </p:stCondLst>
                                        </p:cTn>
                                        <p:tgtEl>
                                          <p:spTgt spid="8"/>
                                        </p:tgtEl>
                                      </p:cBhvr>
                                    </p:animEffect>
                                    <p:anim calcmode="lin" valueType="num">
                                      <p:cBhvr>
                                        <p:cTn id="21"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6" dur="26">
                                          <p:stCondLst>
                                            <p:cond delay="650"/>
                                          </p:stCondLst>
                                        </p:cTn>
                                        <p:tgtEl>
                                          <p:spTgt spid="8"/>
                                        </p:tgtEl>
                                      </p:cBhvr>
                                      <p:to x="100000" y="60000"/>
                                    </p:animScale>
                                    <p:animScale>
                                      <p:cBhvr>
                                        <p:cTn id="27" dur="166" decel="50000">
                                          <p:stCondLst>
                                            <p:cond delay="676"/>
                                          </p:stCondLst>
                                        </p:cTn>
                                        <p:tgtEl>
                                          <p:spTgt spid="8"/>
                                        </p:tgtEl>
                                      </p:cBhvr>
                                      <p:to x="100000" y="100000"/>
                                    </p:animScale>
                                    <p:animScale>
                                      <p:cBhvr>
                                        <p:cTn id="28" dur="26">
                                          <p:stCondLst>
                                            <p:cond delay="1312"/>
                                          </p:stCondLst>
                                        </p:cTn>
                                        <p:tgtEl>
                                          <p:spTgt spid="8"/>
                                        </p:tgtEl>
                                      </p:cBhvr>
                                      <p:to x="100000" y="80000"/>
                                    </p:animScale>
                                    <p:animScale>
                                      <p:cBhvr>
                                        <p:cTn id="29" dur="166" decel="50000">
                                          <p:stCondLst>
                                            <p:cond delay="1338"/>
                                          </p:stCondLst>
                                        </p:cTn>
                                        <p:tgtEl>
                                          <p:spTgt spid="8"/>
                                        </p:tgtEl>
                                      </p:cBhvr>
                                      <p:to x="100000" y="100000"/>
                                    </p:animScale>
                                    <p:animScale>
                                      <p:cBhvr>
                                        <p:cTn id="30" dur="26">
                                          <p:stCondLst>
                                            <p:cond delay="1642"/>
                                          </p:stCondLst>
                                        </p:cTn>
                                        <p:tgtEl>
                                          <p:spTgt spid="8"/>
                                        </p:tgtEl>
                                      </p:cBhvr>
                                      <p:to x="100000" y="90000"/>
                                    </p:animScale>
                                    <p:animScale>
                                      <p:cBhvr>
                                        <p:cTn id="31" dur="166" decel="50000">
                                          <p:stCondLst>
                                            <p:cond delay="1668"/>
                                          </p:stCondLst>
                                        </p:cTn>
                                        <p:tgtEl>
                                          <p:spTgt spid="8"/>
                                        </p:tgtEl>
                                      </p:cBhvr>
                                      <p:to x="100000" y="100000"/>
                                    </p:animScale>
                                    <p:animScale>
                                      <p:cBhvr>
                                        <p:cTn id="32" dur="26">
                                          <p:stCondLst>
                                            <p:cond delay="1808"/>
                                          </p:stCondLst>
                                        </p:cTn>
                                        <p:tgtEl>
                                          <p:spTgt spid="8"/>
                                        </p:tgtEl>
                                      </p:cBhvr>
                                      <p:to x="100000" y="95000"/>
                                    </p:animScale>
                                    <p:animScale>
                                      <p:cBhvr>
                                        <p:cTn id="33" dur="166" decel="50000">
                                          <p:stCondLst>
                                            <p:cond delay="1834"/>
                                          </p:stCondLst>
                                        </p:cTn>
                                        <p:tgtEl>
                                          <p:spTgt spid="8"/>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100"/>
                                        </p:tgtEl>
                                        <p:attrNameLst>
                                          <p:attrName>style.visibility</p:attrName>
                                        </p:attrNameLst>
                                      </p:cBhvr>
                                      <p:to>
                                        <p:strVal val="visible"/>
                                      </p:to>
                                    </p:set>
                                    <p:animEffect transition="in" filter="fade">
                                      <p:cBhvr>
                                        <p:cTn id="38" dur="500"/>
                                        <p:tgtEl>
                                          <p:spTgt spid="410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4101"/>
                                        </p:tgtEl>
                                        <p:attrNameLst>
                                          <p:attrName>style.visibility</p:attrName>
                                        </p:attrNameLst>
                                      </p:cBhvr>
                                      <p:to>
                                        <p:strVal val="visible"/>
                                      </p:to>
                                    </p:set>
                                    <p:animEffect transition="in" filter="fade">
                                      <p:cBhvr>
                                        <p:cTn id="43" dur="500"/>
                                        <p:tgtEl>
                                          <p:spTgt spid="4101"/>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4102"/>
                                        </p:tgtEl>
                                        <p:attrNameLst>
                                          <p:attrName>style.visibility</p:attrName>
                                        </p:attrNameLst>
                                      </p:cBhvr>
                                      <p:to>
                                        <p:strVal val="visible"/>
                                      </p:to>
                                    </p:set>
                                    <p:animEffect transition="in" filter="fade">
                                      <p:cBhvr>
                                        <p:cTn id="48" dur="1000"/>
                                        <p:tgtEl>
                                          <p:spTgt spid="4102"/>
                                        </p:tgtEl>
                                      </p:cBhvr>
                                    </p:animEffect>
                                    <p:anim calcmode="lin" valueType="num">
                                      <p:cBhvr>
                                        <p:cTn id="49" dur="1000" fill="hold"/>
                                        <p:tgtEl>
                                          <p:spTgt spid="4102"/>
                                        </p:tgtEl>
                                        <p:attrNameLst>
                                          <p:attrName>ppt_x</p:attrName>
                                        </p:attrNameLst>
                                      </p:cBhvr>
                                      <p:tavLst>
                                        <p:tav tm="0">
                                          <p:val>
                                            <p:strVal val="#ppt_x"/>
                                          </p:val>
                                        </p:tav>
                                        <p:tav tm="100000">
                                          <p:val>
                                            <p:strVal val="#ppt_x"/>
                                          </p:val>
                                        </p:tav>
                                      </p:tavLst>
                                    </p:anim>
                                    <p:anim calcmode="lin" valueType="num">
                                      <p:cBhvr>
                                        <p:cTn id="50" dur="1000" fill="hold"/>
                                        <p:tgtEl>
                                          <p:spTgt spid="4102"/>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4103"/>
                                        </p:tgtEl>
                                        <p:attrNameLst>
                                          <p:attrName>style.visibility</p:attrName>
                                        </p:attrNameLst>
                                      </p:cBhvr>
                                      <p:to>
                                        <p:strVal val="visible"/>
                                      </p:to>
                                    </p:set>
                                    <p:animEffect transition="in" filter="fade">
                                      <p:cBhvr>
                                        <p:cTn id="55" dur="500"/>
                                        <p:tgtEl>
                                          <p:spTgt spid="4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476672"/>
            <a:ext cx="8229600" cy="708688"/>
          </a:xfrm>
        </p:spPr>
        <p:txBody>
          <a:bodyPr>
            <a:normAutofit fontScale="90000"/>
          </a:bodyPr>
          <a:lstStyle/>
          <a:p>
            <a:r>
              <a:rPr lang="fr-FR" dirty="0" smtClean="0"/>
              <a:t>Autres fautes</a:t>
            </a:r>
            <a:endParaRPr lang="fr-FR" dirty="0"/>
          </a:p>
        </p:txBody>
      </p:sp>
      <p:sp>
        <p:nvSpPr>
          <p:cNvPr id="3" name="Espace réservé du contenu 2"/>
          <p:cNvSpPr>
            <a:spLocks noGrp="1"/>
          </p:cNvSpPr>
          <p:nvPr>
            <p:ph idx="1"/>
          </p:nvPr>
        </p:nvSpPr>
        <p:spPr>
          <a:xfrm>
            <a:off x="477735" y="1268760"/>
            <a:ext cx="8229600" cy="2664296"/>
          </a:xfrm>
        </p:spPr>
        <p:txBody>
          <a:bodyPr>
            <a:normAutofit/>
          </a:bodyPr>
          <a:lstStyle/>
          <a:p>
            <a:r>
              <a:rPr lang="fr-FR" b="1" dirty="0" smtClean="0"/>
              <a:t>Les fautes techniques </a:t>
            </a:r>
            <a:endParaRPr lang="fr-FR" dirty="0" smtClean="0"/>
          </a:p>
          <a:p>
            <a:pPr>
              <a:buFont typeface="Wingdings" pitchFamily="2" charset="2"/>
              <a:buChar char="v"/>
            </a:pPr>
            <a:r>
              <a:rPr lang="fr-FR" sz="2000" dirty="0" smtClean="0"/>
              <a:t>  Les fautes techniques sanctionnent toute attitude et comportement antisportif d'un entraîneur ou d'un joueur.</a:t>
            </a:r>
          </a:p>
          <a:p>
            <a:pPr>
              <a:buFont typeface="Wingdings" pitchFamily="2" charset="2"/>
              <a:buChar char="v"/>
            </a:pPr>
            <a:r>
              <a:rPr lang="fr-FR" sz="2000" dirty="0" smtClean="0"/>
              <a:t>  Elle sont sanctionnées par:</a:t>
            </a:r>
          </a:p>
          <a:p>
            <a:pPr marL="0" indent="0">
              <a:buNone/>
            </a:pPr>
            <a:r>
              <a:rPr lang="fr-FR" sz="2000" dirty="0" smtClean="0">
                <a:latin typeface="+mj-lt"/>
              </a:rPr>
              <a:t>       2</a:t>
            </a:r>
            <a:r>
              <a:rPr lang="fr-FR" sz="2000" dirty="0" smtClean="0"/>
              <a:t> lancers francs + possession du ballon</a:t>
            </a:r>
            <a:endParaRPr lang="fr-FR" sz="2000" dirty="0"/>
          </a:p>
        </p:txBody>
      </p:sp>
      <p:sp>
        <p:nvSpPr>
          <p:cNvPr id="5" name="ZoneTexte 4"/>
          <p:cNvSpPr txBox="1"/>
          <p:nvPr/>
        </p:nvSpPr>
        <p:spPr>
          <a:xfrm>
            <a:off x="467544" y="2996952"/>
            <a:ext cx="7344816" cy="3600986"/>
          </a:xfrm>
          <a:prstGeom prst="rect">
            <a:avLst/>
          </a:prstGeom>
          <a:noFill/>
        </p:spPr>
        <p:txBody>
          <a:bodyPr wrap="square" rtlCol="0">
            <a:spAutoFit/>
          </a:bodyPr>
          <a:lstStyle/>
          <a:p>
            <a:pPr marL="342900" indent="-342900">
              <a:buFont typeface="Arial" pitchFamily="34" charset="0"/>
              <a:buChar char="•"/>
            </a:pPr>
            <a:endParaRPr lang="fr-FR" sz="2400" b="1" dirty="0" smtClean="0"/>
          </a:p>
          <a:p>
            <a:r>
              <a:rPr lang="fr-FR" sz="2400" b="1" dirty="0" smtClean="0"/>
              <a:t>Les fautes antisportives :</a:t>
            </a:r>
          </a:p>
          <a:p>
            <a:endParaRPr lang="fr-FR" sz="2400" b="1" dirty="0" smtClean="0"/>
          </a:p>
          <a:p>
            <a:pPr marL="342900" indent="-342900">
              <a:buFont typeface="Wingdings" pitchFamily="2" charset="2"/>
              <a:buChar char="v"/>
            </a:pPr>
            <a:r>
              <a:rPr lang="fr-FR" sz="2000" dirty="0" smtClean="0"/>
              <a:t>Elle résultent de contacts volontaires, prémédités et rudes avec un adversaire</a:t>
            </a:r>
          </a:p>
          <a:p>
            <a:pPr marL="342900" indent="-342900">
              <a:buFont typeface="Wingdings" pitchFamily="2" charset="2"/>
              <a:buChar char="v"/>
            </a:pPr>
            <a:r>
              <a:rPr lang="fr-FR" sz="2000" dirty="0"/>
              <a:t>Elle sont sanctionnées par</a:t>
            </a:r>
            <a:r>
              <a:rPr lang="fr-FR" sz="2000" dirty="0" smtClean="0"/>
              <a:t>:</a:t>
            </a:r>
          </a:p>
          <a:p>
            <a:r>
              <a:rPr lang="fr-FR" sz="2000" dirty="0" smtClean="0"/>
              <a:t>    </a:t>
            </a:r>
            <a:r>
              <a:rPr lang="fr-FR" sz="2000" dirty="0" smtClean="0">
                <a:latin typeface="+mj-lt"/>
              </a:rPr>
              <a:t>1</a:t>
            </a:r>
            <a:r>
              <a:rPr lang="fr-FR" sz="2000" dirty="0" smtClean="0"/>
              <a:t>  lancer franc + </a:t>
            </a:r>
            <a:r>
              <a:rPr lang="fr-FR" sz="2000" dirty="0"/>
              <a:t>possession du </a:t>
            </a:r>
            <a:r>
              <a:rPr lang="fr-FR" sz="2000" dirty="0" smtClean="0"/>
              <a:t>ballon si panier accordé</a:t>
            </a:r>
            <a:endParaRPr lang="fr-FR" sz="2000" dirty="0"/>
          </a:p>
          <a:p>
            <a:r>
              <a:rPr lang="fr-FR" sz="2000" dirty="0" smtClean="0"/>
              <a:t>    </a:t>
            </a:r>
            <a:r>
              <a:rPr lang="fr-FR" sz="2000" dirty="0" smtClean="0">
                <a:latin typeface="+mj-lt"/>
              </a:rPr>
              <a:t>2</a:t>
            </a:r>
            <a:r>
              <a:rPr lang="fr-FR" sz="2000" dirty="0" smtClean="0"/>
              <a:t>  lancers </a:t>
            </a:r>
            <a:r>
              <a:rPr lang="fr-FR" sz="2000" dirty="0"/>
              <a:t>francs + possession du </a:t>
            </a:r>
            <a:r>
              <a:rPr lang="fr-FR" sz="2000" dirty="0" smtClean="0"/>
              <a:t>ballon</a:t>
            </a:r>
          </a:p>
          <a:p>
            <a:r>
              <a:rPr lang="fr-FR" sz="2000" dirty="0" smtClean="0"/>
              <a:t>    </a:t>
            </a:r>
            <a:r>
              <a:rPr lang="fr-FR" sz="2000" dirty="0" smtClean="0">
                <a:latin typeface="+mj-lt"/>
              </a:rPr>
              <a:t>3</a:t>
            </a:r>
            <a:r>
              <a:rPr lang="fr-FR" sz="2000" dirty="0" smtClean="0"/>
              <a:t>  lancers </a:t>
            </a:r>
            <a:r>
              <a:rPr lang="fr-FR" sz="2000" dirty="0"/>
              <a:t>francs + possession du ballon</a:t>
            </a:r>
          </a:p>
          <a:p>
            <a:endParaRPr lang="fr-FR" dirty="0">
              <a:solidFill>
                <a:schemeClr val="bg2">
                  <a:lumMod val="75000"/>
                </a:schemeClr>
              </a:solidFill>
            </a:endParaRPr>
          </a:p>
          <a:p>
            <a:endParaRPr lang="fr-FR" dirty="0">
              <a:solidFill>
                <a:schemeClr val="bg2">
                  <a:lumMod val="75000"/>
                </a:schemeClr>
              </a:solidFill>
            </a:endParaRPr>
          </a:p>
        </p:txBody>
      </p:sp>
    </p:spTree>
    <p:extLst>
      <p:ext uri="{BB962C8B-B14F-4D97-AF65-F5344CB8AC3E}">
        <p14:creationId xmlns:p14="http://schemas.microsoft.com/office/powerpoint/2010/main" val="3936997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arn(inVertical)">
                                      <p:cBhvr>
                                        <p:cTn id="14" dur="500"/>
                                        <p:tgtEl>
                                          <p:spTgt spid="3">
                                            <p:txEl>
                                              <p:pRg st="1" end="1"/>
                                            </p:txEl>
                                          </p:spTgt>
                                        </p:tgtEl>
                                      </p:cBhvr>
                                    </p:animEffect>
                                  </p:childTnLst>
                                </p:cTn>
                              </p:par>
                              <p:par>
                                <p:cTn id="15" presetID="16" presetClass="entr" presetSubtype="21"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arn(inVertical)">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fade">
                                      <p:cBhvr>
                                        <p:cTn id="25" dur="500"/>
                                        <p:tgtEl>
                                          <p:spTgt spid="5">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5">
                                            <p:txEl>
                                              <p:pRg st="5" end="5"/>
                                            </p:txEl>
                                          </p:spTgt>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5">
                                            <p:txEl>
                                              <p:pRg st="6" end="6"/>
                                            </p:txEl>
                                          </p:spTgt>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sz="2800" b="1" dirty="0"/>
              <a:t>Les fautes </a:t>
            </a:r>
            <a:r>
              <a:rPr lang="fr-FR" sz="2800" b="1" dirty="0" err="1"/>
              <a:t>disqualifiantes</a:t>
            </a:r>
            <a:r>
              <a:rPr lang="fr-FR" sz="2800" b="1" dirty="0"/>
              <a:t> </a:t>
            </a:r>
            <a:endParaRPr lang="fr-FR" sz="2800" b="1" dirty="0" smtClean="0"/>
          </a:p>
          <a:p>
            <a:endParaRPr lang="fr-FR" sz="2800" b="1" dirty="0" smtClean="0"/>
          </a:p>
          <a:p>
            <a:pPr marL="0" indent="0">
              <a:buNone/>
            </a:pPr>
            <a:r>
              <a:rPr lang="fr-FR" sz="2400" dirty="0" smtClean="0"/>
              <a:t>Les </a:t>
            </a:r>
            <a:r>
              <a:rPr lang="fr-FR" sz="2400" dirty="0"/>
              <a:t>fautes </a:t>
            </a:r>
            <a:r>
              <a:rPr lang="fr-FR" sz="2400" dirty="0" err="1"/>
              <a:t>disqualifiantes</a:t>
            </a:r>
            <a:r>
              <a:rPr lang="fr-FR" sz="2400" dirty="0"/>
              <a:t> sanctionnent des comportements contraires au règlement. Le joueur coupable est exclu, l'équipe adverse bénéficie de 2 lancers francs et de la possession du ballon. </a:t>
            </a:r>
          </a:p>
          <a:p>
            <a:endParaRPr lang="fr-FR" dirty="0"/>
          </a:p>
        </p:txBody>
      </p:sp>
      <p:sp>
        <p:nvSpPr>
          <p:cNvPr id="5" name="Titre 1"/>
          <p:cNvSpPr>
            <a:spLocks noGrp="1"/>
          </p:cNvSpPr>
          <p:nvPr>
            <p:ph type="title"/>
          </p:nvPr>
        </p:nvSpPr>
        <p:spPr>
          <a:xfrm>
            <a:off x="457200" y="704088"/>
            <a:ext cx="8229600" cy="636680"/>
          </a:xfrm>
        </p:spPr>
        <p:txBody>
          <a:bodyPr>
            <a:normAutofit fontScale="90000"/>
          </a:bodyPr>
          <a:lstStyle/>
          <a:p>
            <a:r>
              <a:rPr lang="fr-FR" dirty="0" smtClean="0"/>
              <a:t>Autres fautes</a:t>
            </a:r>
            <a:endParaRPr lang="fr-FR" dirty="0"/>
          </a:p>
        </p:txBody>
      </p:sp>
    </p:spTree>
    <p:extLst>
      <p:ext uri="{BB962C8B-B14F-4D97-AF65-F5344CB8AC3E}">
        <p14:creationId xmlns:p14="http://schemas.microsoft.com/office/powerpoint/2010/main" val="2458149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wipe(down)">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23528" y="1412776"/>
            <a:ext cx="8229600" cy="4752528"/>
          </a:xfrm>
        </p:spPr>
        <p:txBody>
          <a:bodyPr>
            <a:normAutofit fontScale="92500"/>
          </a:bodyPr>
          <a:lstStyle/>
          <a:p>
            <a:endParaRPr lang="fr-FR" b="1" i="1" dirty="0" smtClean="0"/>
          </a:p>
          <a:p>
            <a:r>
              <a:rPr lang="fr-FR" b="1" i="1" dirty="0" smtClean="0"/>
              <a:t>Comment </a:t>
            </a:r>
            <a:r>
              <a:rPr lang="fr-FR" b="1" i="1" dirty="0"/>
              <a:t>tenir son ballon </a:t>
            </a:r>
            <a:r>
              <a:rPr lang="fr-FR" b="1" i="1" dirty="0" smtClean="0"/>
              <a:t>?</a:t>
            </a:r>
          </a:p>
          <a:p>
            <a:r>
              <a:rPr lang="fr-FR" dirty="0"/>
              <a:t>L’épaule, le coude et le poignet doivent être aligné avec le panier</a:t>
            </a:r>
            <a:r>
              <a:rPr lang="fr-FR" dirty="0" smtClean="0"/>
              <a:t>.</a:t>
            </a:r>
          </a:p>
          <a:p>
            <a:r>
              <a:rPr lang="fr-FR" dirty="0"/>
              <a:t>La main qui ne tire pas </a:t>
            </a:r>
            <a:r>
              <a:rPr lang="fr-FR" dirty="0" smtClean="0"/>
              <a:t>est placée </a:t>
            </a:r>
            <a:r>
              <a:rPr lang="fr-FR" dirty="0"/>
              <a:t>à côté et sert de </a:t>
            </a:r>
            <a:r>
              <a:rPr lang="fr-FR" dirty="0" smtClean="0"/>
              <a:t>support</a:t>
            </a:r>
          </a:p>
          <a:p>
            <a:r>
              <a:rPr lang="fr-FR" dirty="0"/>
              <a:t>La balle doit reposer sur la palme des doigts</a:t>
            </a:r>
            <a:endParaRPr lang="fr-FR" dirty="0" smtClean="0"/>
          </a:p>
          <a:p>
            <a:endParaRPr lang="fr-FR" dirty="0"/>
          </a:p>
          <a:p>
            <a:pPr marL="0" indent="0">
              <a:buNone/>
            </a:pPr>
            <a:endParaRPr lang="fr-FR" dirty="0" smtClean="0"/>
          </a:p>
          <a:p>
            <a:endParaRPr lang="fr-FR" dirty="0"/>
          </a:p>
          <a:p>
            <a:r>
              <a:rPr lang="fr-FR" dirty="0" smtClean="0">
                <a:solidFill>
                  <a:srgbClr val="FF0000"/>
                </a:solidFill>
              </a:rPr>
              <a:t>NB: </a:t>
            </a:r>
            <a:r>
              <a:rPr lang="fr-FR" dirty="0">
                <a:solidFill>
                  <a:srgbClr val="FF0000"/>
                </a:solidFill>
              </a:rPr>
              <a:t>Attention : elle ne doit bloquer la trajectoire de la main </a:t>
            </a:r>
            <a:r>
              <a:rPr lang="fr-FR" dirty="0" smtClean="0">
                <a:solidFill>
                  <a:srgbClr val="FF0000"/>
                </a:solidFill>
              </a:rPr>
              <a:t>qui pousse</a:t>
            </a:r>
            <a:r>
              <a:rPr lang="fr-FR" dirty="0">
                <a:solidFill>
                  <a:srgbClr val="FF0000"/>
                </a:solidFill>
              </a:rPr>
              <a:t>.</a:t>
            </a:r>
          </a:p>
        </p:txBody>
      </p:sp>
      <p:sp>
        <p:nvSpPr>
          <p:cNvPr id="4" name="Titre 1"/>
          <p:cNvSpPr>
            <a:spLocks noGrp="1"/>
          </p:cNvSpPr>
          <p:nvPr>
            <p:ph type="title"/>
          </p:nvPr>
        </p:nvSpPr>
        <p:spPr>
          <a:xfrm>
            <a:off x="323528" y="620688"/>
            <a:ext cx="8229600" cy="578328"/>
          </a:xfrm>
        </p:spPr>
        <p:txBody>
          <a:bodyPr>
            <a:noAutofit/>
          </a:bodyPr>
          <a:lstStyle/>
          <a:p>
            <a:pPr marL="273050" indent="-273050">
              <a:lnSpc>
                <a:spcPct val="150000"/>
              </a:lnSpc>
              <a:buFont typeface="+mj-lt"/>
              <a:buAutoNum type="arabicPeriod"/>
            </a:pPr>
            <a:r>
              <a:rPr lang="fr-FR" sz="2400" dirty="0" smtClean="0"/>
              <a:t>ANALYSE TECHNIQUE DU BASKET BALL</a:t>
            </a:r>
            <a:endParaRPr lang="fr-FR" sz="2400"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176770"/>
            <a:ext cx="4904456" cy="504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110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down)">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wipe(down)">
                                      <p:cBhvr>
                                        <p:cTn id="24" dur="5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wipe(down)">
                                      <p:cBhvr>
                                        <p:cTn id="29" dur="500"/>
                                        <p:tgtEl>
                                          <p:spTgt spid="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wipe(down)">
                                      <p:cBhvr>
                                        <p:cTn id="3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867524"/>
          </a:xfrm>
        </p:spPr>
        <p:txBody>
          <a:bodyPr/>
          <a:lstStyle/>
          <a:p>
            <a:r>
              <a:rPr lang="fr-FR" dirty="0" smtClean="0"/>
              <a:t>Bibliographie</a:t>
            </a:r>
            <a:endParaRPr lang="fr-FR" dirty="0"/>
          </a:p>
        </p:txBody>
      </p:sp>
      <p:sp>
        <p:nvSpPr>
          <p:cNvPr id="3" name="Espace réservé du contenu 2"/>
          <p:cNvSpPr>
            <a:spLocks noGrp="1"/>
          </p:cNvSpPr>
          <p:nvPr>
            <p:ph idx="1"/>
          </p:nvPr>
        </p:nvSpPr>
        <p:spPr/>
        <p:txBody>
          <a:bodyPr>
            <a:normAutofit/>
          </a:bodyPr>
          <a:lstStyle/>
          <a:p>
            <a:r>
              <a:rPr lang="fr-FR" sz="2400" dirty="0" smtClean="0">
                <a:hlinkClick r:id="rId2"/>
              </a:rPr>
              <a:t>http://www.epsmaroc.ma</a:t>
            </a:r>
            <a:endParaRPr lang="fr-FR" sz="2400" dirty="0" smtClean="0"/>
          </a:p>
          <a:p>
            <a:r>
              <a:rPr lang="fr-FR" sz="2400" dirty="0" smtClean="0">
                <a:hlinkClick r:id="rId3"/>
              </a:rPr>
              <a:t>http://ww3.ac-poitiers.fr/eps/apsa/baskcen/didact.htm</a:t>
            </a:r>
            <a:endParaRPr lang="fr-FR" sz="2400"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5536" y="1412776"/>
            <a:ext cx="8229600" cy="4968552"/>
          </a:xfrm>
        </p:spPr>
        <p:txBody>
          <a:bodyPr/>
          <a:lstStyle/>
          <a:p>
            <a:r>
              <a:rPr lang="fr-FR" b="1" i="1" dirty="0"/>
              <a:t>Comment tenir son ballon ?</a:t>
            </a:r>
            <a:endParaRPr lang="fr-F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132856"/>
            <a:ext cx="7362564" cy="3616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re 1"/>
          <p:cNvSpPr>
            <a:spLocks noGrp="1"/>
          </p:cNvSpPr>
          <p:nvPr>
            <p:ph type="title"/>
          </p:nvPr>
        </p:nvSpPr>
        <p:spPr>
          <a:xfrm>
            <a:off x="241176" y="692696"/>
            <a:ext cx="8229600" cy="434312"/>
          </a:xfrm>
        </p:spPr>
        <p:txBody>
          <a:bodyPr>
            <a:noAutofit/>
          </a:bodyPr>
          <a:lstStyle/>
          <a:p>
            <a:pPr marL="273050" indent="-273050">
              <a:lnSpc>
                <a:spcPct val="150000"/>
              </a:lnSpc>
              <a:buFont typeface="+mj-lt"/>
              <a:buAutoNum type="arabicPeriod"/>
            </a:pPr>
            <a:r>
              <a:rPr lang="fr-FR" sz="2400" dirty="0" smtClean="0"/>
              <a:t>ANALYSE TECHNIQUE DU BASKET BALL</a:t>
            </a:r>
            <a:endParaRPr lang="fr-FR" sz="2400" dirty="0"/>
          </a:p>
        </p:txBody>
      </p:sp>
      <p:sp>
        <p:nvSpPr>
          <p:cNvPr id="4" name="Rectangle 3"/>
          <p:cNvSpPr/>
          <p:nvPr/>
        </p:nvSpPr>
        <p:spPr>
          <a:xfrm>
            <a:off x="755576" y="5748910"/>
            <a:ext cx="7200800" cy="646331"/>
          </a:xfrm>
          <a:prstGeom prst="rect">
            <a:avLst/>
          </a:prstGeom>
        </p:spPr>
        <p:txBody>
          <a:bodyPr wrap="square">
            <a:spAutoFit/>
          </a:bodyPr>
          <a:lstStyle/>
          <a:p>
            <a:r>
              <a:rPr lang="fr-FR" dirty="0"/>
              <a:t>Le poignet doit être fléchi en arrière ( rétroversion</a:t>
            </a:r>
            <a:r>
              <a:rPr lang="fr-FR" dirty="0" smtClean="0"/>
              <a:t>) et </a:t>
            </a:r>
            <a:r>
              <a:rPr lang="fr-FR" dirty="0"/>
              <a:t>le coude doit former </a:t>
            </a:r>
            <a:r>
              <a:rPr lang="fr-FR" dirty="0" smtClean="0"/>
              <a:t>un angle droit sous </a:t>
            </a:r>
            <a:r>
              <a:rPr lang="fr-FR" dirty="0"/>
              <a:t>le </a:t>
            </a:r>
            <a:r>
              <a:rPr lang="fr-FR" dirty="0" smtClean="0"/>
              <a:t>ballon.</a:t>
            </a:r>
            <a:endParaRPr lang="fr-FR" dirty="0"/>
          </a:p>
        </p:txBody>
      </p:sp>
    </p:spTree>
    <p:extLst>
      <p:ext uri="{BB962C8B-B14F-4D97-AF65-F5344CB8AC3E}">
        <p14:creationId xmlns:p14="http://schemas.microsoft.com/office/powerpoint/2010/main" val="4237418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23528" y="1340768"/>
            <a:ext cx="8496944" cy="5112568"/>
          </a:xfrm>
        </p:spPr>
        <p:txBody>
          <a:bodyPr/>
          <a:lstStyle/>
          <a:p>
            <a:r>
              <a:rPr lang="fr-FR" b="1" i="1" dirty="0"/>
              <a:t>L’alignement </a:t>
            </a:r>
            <a:r>
              <a:rPr lang="fr-FR" b="1" i="1" dirty="0" smtClean="0"/>
              <a:t>segmentaire :</a:t>
            </a:r>
          </a:p>
          <a:p>
            <a:r>
              <a:rPr lang="fr-FR" sz="2000" dirty="0"/>
              <a:t>L’alignement segmentaire entre le pied tireur – La hanche – L’épaule – le coude – </a:t>
            </a:r>
            <a:r>
              <a:rPr lang="fr-FR" sz="2000" dirty="0" smtClean="0"/>
              <a:t>et le </a:t>
            </a:r>
            <a:r>
              <a:rPr lang="fr-FR" sz="2000" dirty="0"/>
              <a:t>bras tireur avec la cible permet une précision balistique du tir extérieur.</a:t>
            </a:r>
          </a:p>
        </p:txBody>
      </p:sp>
      <p:sp>
        <p:nvSpPr>
          <p:cNvPr id="4" name="Titre 1"/>
          <p:cNvSpPr txBox="1">
            <a:spLocks/>
          </p:cNvSpPr>
          <p:nvPr/>
        </p:nvSpPr>
        <p:spPr>
          <a:xfrm>
            <a:off x="107504" y="692696"/>
            <a:ext cx="8229600" cy="434312"/>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273050" indent="-273050">
              <a:lnSpc>
                <a:spcPct val="150000"/>
              </a:lnSpc>
              <a:buFont typeface="+mj-lt"/>
              <a:buAutoNum type="arabicPeriod"/>
            </a:pPr>
            <a:r>
              <a:rPr lang="fr-FR" sz="2400" dirty="0" smtClean="0"/>
              <a:t>ANALYSE TECHNIQUE DU BASKET BALL</a:t>
            </a:r>
            <a:endParaRPr lang="fr-FR" sz="24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2996952"/>
            <a:ext cx="5014272"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8000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074"/>
                                        </p:tgtEl>
                                        <p:attrNameLst>
                                          <p:attrName>style.visibility</p:attrName>
                                        </p:attrNameLst>
                                      </p:cBhvr>
                                      <p:to>
                                        <p:strVal val="visible"/>
                                      </p:to>
                                    </p:set>
                                    <p:animEffect transition="in" filter="wipe(down)">
                                      <p:cBhvr>
                                        <p:cTn id="24"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51520" y="1628800"/>
            <a:ext cx="8229600" cy="4389120"/>
          </a:xfrm>
        </p:spPr>
        <p:txBody>
          <a:bodyPr/>
          <a:lstStyle/>
          <a:p>
            <a:r>
              <a:rPr lang="fr-FR" b="1" i="1" dirty="0"/>
              <a:t>Le Rythme du Tir</a:t>
            </a:r>
            <a:r>
              <a:rPr lang="fr-FR" b="1" i="1" dirty="0" smtClean="0"/>
              <a:t>:</a:t>
            </a:r>
          </a:p>
          <a:p>
            <a:endParaRPr lang="fr-FR" b="1" i="1" dirty="0" smtClean="0"/>
          </a:p>
          <a:p>
            <a:r>
              <a:rPr lang="fr-FR" sz="1800" dirty="0"/>
              <a:t>Les tirs doivent respecter un certain rythme d’exécution qui permet de coordonner l’action </a:t>
            </a:r>
            <a:r>
              <a:rPr lang="fr-FR" sz="1800" dirty="0" smtClean="0"/>
              <a:t>des différents </a:t>
            </a:r>
            <a:r>
              <a:rPr lang="fr-FR" sz="1800" dirty="0"/>
              <a:t>membres et l’enchaînement correct des gestes et des forces</a:t>
            </a:r>
            <a:r>
              <a:rPr lang="fr-FR" sz="1800" dirty="0" smtClean="0"/>
              <a:t>.</a:t>
            </a:r>
          </a:p>
          <a:p>
            <a:r>
              <a:rPr lang="fr-FR" sz="1800" dirty="0"/>
              <a:t>l’extension des jambes vers le haut et l’extension des bras vers l’avant pour ne pas provoquer </a:t>
            </a:r>
            <a:r>
              <a:rPr lang="fr-FR" sz="1800" dirty="0" smtClean="0"/>
              <a:t>de déséquilibre</a:t>
            </a:r>
            <a:r>
              <a:rPr lang="fr-FR" sz="1800" dirty="0"/>
              <a:t>.</a:t>
            </a:r>
          </a:p>
        </p:txBody>
      </p:sp>
      <p:sp>
        <p:nvSpPr>
          <p:cNvPr id="4" name="Titre 1"/>
          <p:cNvSpPr txBox="1">
            <a:spLocks/>
          </p:cNvSpPr>
          <p:nvPr/>
        </p:nvSpPr>
        <p:spPr>
          <a:xfrm>
            <a:off x="251520" y="692696"/>
            <a:ext cx="8229600" cy="434312"/>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273050" indent="-273050">
              <a:lnSpc>
                <a:spcPct val="150000"/>
              </a:lnSpc>
              <a:buFont typeface="+mj-lt"/>
              <a:buAutoNum type="arabicPeriod"/>
            </a:pPr>
            <a:r>
              <a:rPr lang="fr-FR" sz="2400" dirty="0" smtClean="0"/>
              <a:t>ANALYSE TECHNIQUE DU BASKET BALL</a:t>
            </a:r>
            <a:endParaRPr lang="fr-FR" sz="2400" dirty="0"/>
          </a:p>
        </p:txBody>
      </p:sp>
    </p:spTree>
    <p:extLst>
      <p:ext uri="{BB962C8B-B14F-4D97-AF65-F5344CB8AC3E}">
        <p14:creationId xmlns:p14="http://schemas.microsoft.com/office/powerpoint/2010/main" val="1348778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5536" y="1340768"/>
            <a:ext cx="8229600" cy="4389120"/>
          </a:xfrm>
        </p:spPr>
        <p:txBody>
          <a:bodyPr>
            <a:normAutofit/>
          </a:bodyPr>
          <a:lstStyle/>
          <a:p>
            <a:pPr algn="ctr"/>
            <a:r>
              <a:rPr lang="fr-FR" sz="2000" b="1" dirty="0"/>
              <a:t>L a </a:t>
            </a:r>
            <a:r>
              <a:rPr lang="fr-FR" sz="2400" b="1" dirty="0"/>
              <a:t>synchronisation</a:t>
            </a:r>
            <a:r>
              <a:rPr lang="fr-FR" sz="2000" b="1" dirty="0"/>
              <a:t> Bras – </a:t>
            </a:r>
            <a:r>
              <a:rPr lang="fr-FR" sz="2000" b="1" dirty="0" smtClean="0"/>
              <a:t>Jambe</a:t>
            </a:r>
          </a:p>
          <a:p>
            <a:pPr algn="ctr"/>
            <a:endParaRPr lang="fr-FR" sz="2000" b="1" dirty="0" smtClean="0"/>
          </a:p>
          <a:p>
            <a:pPr algn="ctr"/>
            <a:endParaRPr lang="fr-FR" sz="2000" b="1" dirty="0" smtClean="0"/>
          </a:p>
          <a:p>
            <a:r>
              <a:rPr lang="fr-FR" sz="2000" dirty="0"/>
              <a:t>L’efficacité du tir extérieur dépend en grande partie du niveau de relâchement du </a:t>
            </a:r>
            <a:r>
              <a:rPr lang="fr-FR" sz="2000" dirty="0" smtClean="0"/>
              <a:t>joueur(Sensation </a:t>
            </a:r>
            <a:r>
              <a:rPr lang="fr-FR" sz="2000" dirty="0"/>
              <a:t>de tirer sans effort</a:t>
            </a:r>
            <a:r>
              <a:rPr lang="fr-FR" sz="2000" dirty="0" smtClean="0"/>
              <a:t>).</a:t>
            </a:r>
          </a:p>
          <a:p>
            <a:endParaRPr lang="fr-FR" sz="1800" dirty="0"/>
          </a:p>
        </p:txBody>
      </p:sp>
      <p:sp>
        <p:nvSpPr>
          <p:cNvPr id="4" name="Titre 1"/>
          <p:cNvSpPr txBox="1">
            <a:spLocks/>
          </p:cNvSpPr>
          <p:nvPr/>
        </p:nvSpPr>
        <p:spPr>
          <a:xfrm>
            <a:off x="251520" y="475540"/>
            <a:ext cx="8229600" cy="434312"/>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273050" indent="-273050">
              <a:lnSpc>
                <a:spcPct val="150000"/>
              </a:lnSpc>
              <a:buFont typeface="+mj-lt"/>
              <a:buAutoNum type="arabicPeriod"/>
            </a:pPr>
            <a:r>
              <a:rPr lang="fr-FR" sz="2400" dirty="0" smtClean="0"/>
              <a:t>ANALYSE TECHNIQUE DU BASKET BALL</a:t>
            </a:r>
            <a:endParaRPr lang="fr-FR" sz="2400" dirty="0"/>
          </a:p>
        </p:txBody>
      </p:sp>
    </p:spTree>
    <p:extLst>
      <p:ext uri="{BB962C8B-B14F-4D97-AF65-F5344CB8AC3E}">
        <p14:creationId xmlns:p14="http://schemas.microsoft.com/office/powerpoint/2010/main" val="3830458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5536" y="1196752"/>
            <a:ext cx="8229600" cy="4389120"/>
          </a:xfrm>
        </p:spPr>
        <p:txBody>
          <a:bodyPr/>
          <a:lstStyle/>
          <a:p>
            <a:r>
              <a:rPr lang="fr-FR" b="1" dirty="0"/>
              <a:t>L’accrochage </a:t>
            </a:r>
            <a:r>
              <a:rPr lang="fr-FR" b="1" dirty="0" smtClean="0"/>
              <a:t>visuel : </a:t>
            </a:r>
          </a:p>
          <a:p>
            <a:endParaRPr lang="fr-FR" b="1" dirty="0" smtClean="0"/>
          </a:p>
          <a:p>
            <a:r>
              <a:rPr lang="fr-FR" dirty="0"/>
              <a:t>Plus un joueur fixe rapidement et durablement la cible, plus la précision sera grande. Cette </a:t>
            </a:r>
            <a:r>
              <a:rPr lang="fr-FR" dirty="0" smtClean="0"/>
              <a:t>affirmation </a:t>
            </a:r>
            <a:r>
              <a:rPr lang="fr-FR" dirty="0"/>
              <a:t>est la résultante d’une étude menée entre des étudiants et des joueurs </a:t>
            </a:r>
            <a:r>
              <a:rPr lang="fr-FR" dirty="0" smtClean="0"/>
              <a:t>confirmés avec </a:t>
            </a:r>
            <a:r>
              <a:rPr lang="fr-FR" dirty="0"/>
              <a:t>des capteurs qui analysaient le temps de fixation oculaire des joueurs lors du tir.</a:t>
            </a:r>
          </a:p>
          <a:p>
            <a:endParaRPr lang="fr-FR" dirty="0"/>
          </a:p>
        </p:txBody>
      </p:sp>
      <p:sp>
        <p:nvSpPr>
          <p:cNvPr id="4" name="Titre 1"/>
          <p:cNvSpPr txBox="1">
            <a:spLocks/>
          </p:cNvSpPr>
          <p:nvPr/>
        </p:nvSpPr>
        <p:spPr>
          <a:xfrm>
            <a:off x="251520" y="475540"/>
            <a:ext cx="8229600" cy="434312"/>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273050" indent="-273050">
              <a:lnSpc>
                <a:spcPct val="150000"/>
              </a:lnSpc>
              <a:buFont typeface="+mj-lt"/>
              <a:buAutoNum type="arabicPeriod"/>
            </a:pPr>
            <a:r>
              <a:rPr lang="fr-FR" sz="2400" dirty="0" smtClean="0"/>
              <a:t>ANALYSE TECHNIQUE DU BASKET BALL</a:t>
            </a:r>
            <a:endParaRPr lang="fr-FR" sz="2400" dirty="0"/>
          </a:p>
        </p:txBody>
      </p:sp>
    </p:spTree>
    <p:extLst>
      <p:ext uri="{BB962C8B-B14F-4D97-AF65-F5344CB8AC3E}">
        <p14:creationId xmlns:p14="http://schemas.microsoft.com/office/powerpoint/2010/main" val="10521067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51520" y="1340768"/>
            <a:ext cx="8229600" cy="4389120"/>
          </a:xfrm>
        </p:spPr>
        <p:txBody>
          <a:bodyPr/>
          <a:lstStyle/>
          <a:p>
            <a:r>
              <a:rPr lang="fr-FR" b="1" i="1" dirty="0"/>
              <a:t>La Finition du geste </a:t>
            </a:r>
            <a:r>
              <a:rPr lang="fr-FR" b="1" i="1" dirty="0" smtClean="0"/>
              <a:t>:</a:t>
            </a:r>
          </a:p>
          <a:p>
            <a:endParaRPr lang="fr-FR" dirty="0"/>
          </a:p>
        </p:txBody>
      </p:sp>
      <p:sp>
        <p:nvSpPr>
          <p:cNvPr id="4" name="Titre 1"/>
          <p:cNvSpPr txBox="1">
            <a:spLocks/>
          </p:cNvSpPr>
          <p:nvPr/>
        </p:nvSpPr>
        <p:spPr>
          <a:xfrm>
            <a:off x="251520" y="493880"/>
            <a:ext cx="8229600" cy="434312"/>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273050" indent="-273050">
              <a:lnSpc>
                <a:spcPct val="150000"/>
              </a:lnSpc>
              <a:buFont typeface="+mj-lt"/>
              <a:buAutoNum type="arabicPeriod"/>
            </a:pPr>
            <a:r>
              <a:rPr lang="fr-FR" sz="2400" dirty="0" smtClean="0"/>
              <a:t>ANALYSE TECHNIQUE DU BASKET BALL</a:t>
            </a:r>
            <a:endParaRPr lang="fr-FR" sz="24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204864"/>
            <a:ext cx="5472608" cy="4113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1696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wipe(down)">
                                      <p:cBhvr>
                                        <p:cTn id="19"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51520" y="1340768"/>
            <a:ext cx="8229600" cy="4389120"/>
          </a:xfrm>
        </p:spPr>
        <p:txBody>
          <a:bodyPr/>
          <a:lstStyle/>
          <a:p>
            <a:r>
              <a:rPr lang="fr-FR" b="1" i="1" dirty="0"/>
              <a:t>La Finition du geste </a:t>
            </a:r>
            <a:r>
              <a:rPr lang="fr-FR" b="1" i="1" dirty="0" smtClean="0"/>
              <a:t>:</a:t>
            </a:r>
          </a:p>
          <a:p>
            <a:endParaRPr lang="fr-FR" dirty="0"/>
          </a:p>
        </p:txBody>
      </p:sp>
      <p:sp>
        <p:nvSpPr>
          <p:cNvPr id="4" name="Titre 1"/>
          <p:cNvSpPr txBox="1">
            <a:spLocks/>
          </p:cNvSpPr>
          <p:nvPr/>
        </p:nvSpPr>
        <p:spPr>
          <a:xfrm>
            <a:off x="251520" y="493880"/>
            <a:ext cx="8229600" cy="434312"/>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273050" indent="-273050">
              <a:lnSpc>
                <a:spcPct val="150000"/>
              </a:lnSpc>
              <a:buFont typeface="+mj-lt"/>
              <a:buAutoNum type="arabicPeriod"/>
            </a:pPr>
            <a:r>
              <a:rPr lang="fr-FR" sz="2400" dirty="0" smtClean="0"/>
              <a:t>ANALYSE TECHNIQUE DU BASKET BALL</a:t>
            </a:r>
            <a:endParaRPr lang="fr-FR" sz="24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204864"/>
            <a:ext cx="5472608" cy="4113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5043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wipe(down)">
                                      <p:cBhvr>
                                        <p:cTn id="19"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69724" y="1124744"/>
            <a:ext cx="8478740" cy="5472608"/>
          </a:xfrm>
        </p:spPr>
        <p:txBody>
          <a:bodyPr/>
          <a:lstStyle/>
          <a:p>
            <a:r>
              <a:rPr lang="fr-FR" b="1" dirty="0"/>
              <a:t>La rotation du </a:t>
            </a:r>
            <a:r>
              <a:rPr lang="fr-FR" b="1" dirty="0" smtClean="0"/>
              <a:t>Ballon :</a:t>
            </a:r>
          </a:p>
          <a:p>
            <a:pPr marL="0" indent="0">
              <a:buNone/>
            </a:pPr>
            <a:endParaRPr lang="fr-FR" b="1" dirty="0"/>
          </a:p>
          <a:p>
            <a:pPr marL="0" indent="0">
              <a:buNone/>
            </a:pPr>
            <a:r>
              <a:rPr lang="fr-FR" b="1" dirty="0" smtClean="0"/>
              <a:t> </a:t>
            </a:r>
            <a:endParaRPr lang="fr-FR" dirty="0"/>
          </a:p>
        </p:txBody>
      </p:sp>
      <p:sp>
        <p:nvSpPr>
          <p:cNvPr id="4" name="Titre 1"/>
          <p:cNvSpPr txBox="1">
            <a:spLocks/>
          </p:cNvSpPr>
          <p:nvPr/>
        </p:nvSpPr>
        <p:spPr>
          <a:xfrm>
            <a:off x="251520" y="475540"/>
            <a:ext cx="8229600" cy="434312"/>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273050" indent="-273050">
              <a:lnSpc>
                <a:spcPct val="150000"/>
              </a:lnSpc>
              <a:buFont typeface="+mj-lt"/>
              <a:buAutoNum type="arabicPeriod"/>
            </a:pPr>
            <a:r>
              <a:rPr lang="fr-FR" sz="2400" dirty="0" smtClean="0"/>
              <a:t>ANALYSE TECHNIQUE DU BASKET BALL</a:t>
            </a:r>
            <a:endParaRPr lang="fr-FR" sz="24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0036" y="2420888"/>
            <a:ext cx="5112568" cy="2969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354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122"/>
                                        </p:tgtEl>
                                        <p:attrNameLst>
                                          <p:attrName>style.visibility</p:attrName>
                                        </p:attrNameLst>
                                      </p:cBhvr>
                                      <p:to>
                                        <p:strVal val="visible"/>
                                      </p:to>
                                    </p:set>
                                    <p:animEffect transition="in" filter="wipe(down)">
                                      <p:cBhvr>
                                        <p:cTn id="22"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5536" y="1340768"/>
            <a:ext cx="8229600" cy="4389120"/>
          </a:xfrm>
        </p:spPr>
        <p:txBody>
          <a:bodyPr/>
          <a:lstStyle/>
          <a:p>
            <a:r>
              <a:rPr lang="fr-FR" b="1" dirty="0"/>
              <a:t>La </a:t>
            </a:r>
            <a:r>
              <a:rPr lang="fr-FR" b="1" dirty="0" smtClean="0"/>
              <a:t>trajectoire :</a:t>
            </a:r>
          </a:p>
          <a:p>
            <a:pPr marL="0" indent="0">
              <a:buNone/>
            </a:pPr>
            <a:endParaRPr lang="fr-FR" dirty="0"/>
          </a:p>
        </p:txBody>
      </p:sp>
      <p:sp>
        <p:nvSpPr>
          <p:cNvPr id="4" name="Titre 1"/>
          <p:cNvSpPr txBox="1">
            <a:spLocks/>
          </p:cNvSpPr>
          <p:nvPr/>
        </p:nvSpPr>
        <p:spPr>
          <a:xfrm>
            <a:off x="251520" y="475540"/>
            <a:ext cx="8229600" cy="434312"/>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273050" indent="-273050">
              <a:lnSpc>
                <a:spcPct val="150000"/>
              </a:lnSpc>
              <a:buFont typeface="+mj-lt"/>
              <a:buAutoNum type="arabicPeriod"/>
            </a:pPr>
            <a:r>
              <a:rPr lang="fr-FR" sz="2400" dirty="0" smtClean="0"/>
              <a:t>ANALYSE TECHNIQUE DU BASKET BALL</a:t>
            </a:r>
            <a:endParaRPr lang="fr-FR" sz="24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9630" y="2204864"/>
            <a:ext cx="5933379" cy="3291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0390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146"/>
                                        </p:tgtEl>
                                        <p:attrNameLst>
                                          <p:attrName>style.visibility</p:attrName>
                                        </p:attrNameLst>
                                      </p:cBhvr>
                                      <p:to>
                                        <p:strVal val="visible"/>
                                      </p:to>
                                    </p:set>
                                    <p:animEffect transition="in" filter="barn(inVertical)">
                                      <p:cBhvr>
                                        <p:cTn id="1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9632" y="1052736"/>
            <a:ext cx="4904456" cy="504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Espace réservé du contenu 1"/>
          <p:cNvSpPr>
            <a:spLocks noGrp="1"/>
          </p:cNvSpPr>
          <p:nvPr>
            <p:ph idx="1"/>
          </p:nvPr>
        </p:nvSpPr>
        <p:spPr/>
        <p:txBody>
          <a:bodyPr/>
          <a:lstStyle/>
          <a:p>
            <a:endParaRPr lang="fr-FR"/>
          </a:p>
        </p:txBody>
      </p:sp>
    </p:spTree>
    <p:extLst>
      <p:ext uri="{BB962C8B-B14F-4D97-AF65-F5344CB8AC3E}">
        <p14:creationId xmlns:p14="http://schemas.microsoft.com/office/powerpoint/2010/main" val="22911832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935480"/>
            <a:ext cx="8229600" cy="3581752"/>
          </a:xfrm>
        </p:spPr>
        <p:txBody>
          <a:bodyPr/>
          <a:lstStyle/>
          <a:p>
            <a:r>
              <a:rPr lang="fr-FR" u="sng" dirty="0" smtClean="0"/>
              <a:t>Introduction</a:t>
            </a:r>
          </a:p>
          <a:p>
            <a:endParaRPr lang="fr-FR" dirty="0"/>
          </a:p>
        </p:txBody>
      </p:sp>
      <p:sp>
        <p:nvSpPr>
          <p:cNvPr id="4" name="Titre 2"/>
          <p:cNvSpPr>
            <a:spLocks noGrp="1"/>
          </p:cNvSpPr>
          <p:nvPr>
            <p:ph type="title"/>
          </p:nvPr>
        </p:nvSpPr>
        <p:spPr>
          <a:xfrm>
            <a:off x="457200" y="704088"/>
            <a:ext cx="8229600" cy="996720"/>
          </a:xfrm>
        </p:spPr>
        <p:txBody>
          <a:bodyPr>
            <a:normAutofit fontScale="90000"/>
          </a:bodyPr>
          <a:lstStyle/>
          <a:p>
            <a:pPr marL="742950" indent="-742950">
              <a:buFont typeface="+mj-lt"/>
              <a:buAutoNum type="arabicPeriod"/>
            </a:pPr>
            <a:r>
              <a:rPr lang="fr-FR" sz="4000" u="sng" dirty="0"/>
              <a:t>ETUDE HISTORIQUE DU BASKET BALL</a:t>
            </a:r>
          </a:p>
        </p:txBody>
      </p:sp>
    </p:spTree>
    <p:extLst>
      <p:ext uri="{BB962C8B-B14F-4D97-AF65-F5344CB8AC3E}">
        <p14:creationId xmlns:p14="http://schemas.microsoft.com/office/powerpoint/2010/main" val="489570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51520" y="475540"/>
            <a:ext cx="8229600" cy="434312"/>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273050" indent="-273050">
              <a:lnSpc>
                <a:spcPct val="150000"/>
              </a:lnSpc>
              <a:buFont typeface="+mj-lt"/>
              <a:buAutoNum type="arabicPeriod"/>
            </a:pPr>
            <a:r>
              <a:rPr lang="fr-FR" sz="2400" dirty="0" smtClean="0"/>
              <a:t>ANALYSE TECHNIQUE DU BASKET BALL</a:t>
            </a:r>
            <a:endParaRPr lang="fr-FR" sz="2400" dirty="0"/>
          </a:p>
        </p:txBody>
      </p:sp>
      <p:pic>
        <p:nvPicPr>
          <p:cNvPr id="1026" name="Picture 2" descr="C:\Users\Nour\Desktop\Captg.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4203" y="1700808"/>
            <a:ext cx="8084234" cy="374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0536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636680"/>
          </a:xfrm>
        </p:spPr>
        <p:txBody>
          <a:bodyPr>
            <a:noAutofit/>
          </a:bodyPr>
          <a:lstStyle/>
          <a:p>
            <a:pPr marL="273050" indent="-273050">
              <a:lnSpc>
                <a:spcPct val="150000"/>
              </a:lnSpc>
              <a:buFont typeface="+mj-lt"/>
              <a:buAutoNum type="arabicPeriod"/>
            </a:pPr>
            <a:r>
              <a:rPr lang="fr-FR" sz="2400" b="1" dirty="0" smtClean="0"/>
              <a:t>ANALYSE TACTIQUE DU BASKET BALL</a:t>
            </a:r>
            <a:endParaRPr lang="fr-FR" sz="2400" b="1" dirty="0"/>
          </a:p>
        </p:txBody>
      </p:sp>
      <p:sp>
        <p:nvSpPr>
          <p:cNvPr id="3" name="Espace réservé du contenu 2"/>
          <p:cNvSpPr>
            <a:spLocks noGrp="1"/>
          </p:cNvSpPr>
          <p:nvPr>
            <p:ph idx="1"/>
          </p:nvPr>
        </p:nvSpPr>
        <p:spPr>
          <a:xfrm>
            <a:off x="467544" y="1484784"/>
            <a:ext cx="8229600" cy="4389120"/>
          </a:xfrm>
        </p:spPr>
        <p:txBody>
          <a:bodyPr>
            <a:normAutofit/>
          </a:bodyPr>
          <a:lstStyle/>
          <a:p>
            <a:r>
              <a:rPr lang="fr-FR" sz="2400" u="sng" dirty="0" smtClean="0">
                <a:solidFill>
                  <a:srgbClr val="00B050"/>
                </a:solidFill>
              </a:rPr>
              <a:t>A. coté défensif </a:t>
            </a:r>
          </a:p>
          <a:p>
            <a:pPr>
              <a:buFont typeface="Wingdings" pitchFamily="2" charset="2"/>
              <a:buChar char="Ø"/>
            </a:pPr>
            <a:r>
              <a:rPr lang="fr-FR" sz="2400" dirty="0" smtClean="0"/>
              <a:t>   </a:t>
            </a:r>
            <a:r>
              <a:rPr lang="fr-FR" sz="2400" u="sng" dirty="0" smtClean="0">
                <a:solidFill>
                  <a:srgbClr val="7030A0"/>
                </a:solidFill>
              </a:rPr>
              <a:t>Homme a homme </a:t>
            </a:r>
          </a:p>
          <a:p>
            <a:pPr>
              <a:buFont typeface="Wingdings" pitchFamily="2" charset="2"/>
              <a:buChar char="Ø"/>
            </a:pPr>
            <a:endParaRPr lang="fr-FR" sz="2400" u="sng" dirty="0" smtClean="0">
              <a:solidFill>
                <a:srgbClr val="0070C0"/>
              </a:solidFill>
            </a:endParaRPr>
          </a:p>
          <a:p>
            <a:pPr>
              <a:buFont typeface="Wingdings" pitchFamily="2" charset="2"/>
              <a:buChar char="ü"/>
            </a:pPr>
            <a:r>
              <a:rPr lang="fr-FR" sz="2200" dirty="0" smtClean="0"/>
              <a:t>  </a:t>
            </a:r>
            <a:r>
              <a:rPr lang="fr-FR" sz="2200" u="sng" dirty="0" smtClean="0"/>
              <a:t>La défense sur porteur de balle:</a:t>
            </a:r>
          </a:p>
          <a:p>
            <a:pPr>
              <a:buFont typeface="Wingdings" pitchFamily="2" charset="2"/>
              <a:buChar char="ü"/>
            </a:pPr>
            <a:endParaRPr lang="fr-FR" sz="2200" u="sng" dirty="0" smtClean="0"/>
          </a:p>
          <a:p>
            <a:r>
              <a:rPr lang="fr-FR" sz="2200" dirty="0" smtClean="0"/>
              <a:t>On cherchera a exercer une pression permanant sur le porteur de Ball.</a:t>
            </a:r>
          </a:p>
          <a:p>
            <a:r>
              <a:rPr lang="fr-FR" sz="2200" dirty="0" smtClean="0"/>
              <a:t>Lorsque le dribble est arrêté. Le défenseur « colle » son attaquant en se redressant et lève les bras pour suivre les mouvements du ballon afin de gêner les passes et interdire les tirs.</a:t>
            </a:r>
          </a:p>
          <a:p>
            <a:endParaRPr lang="fr-FR" sz="2400" dirty="0" smtClean="0"/>
          </a:p>
          <a:p>
            <a:endParaRPr lang="fr-FR" dirty="0"/>
          </a:p>
        </p:txBody>
      </p:sp>
    </p:spTree>
    <p:extLst>
      <p:ext uri="{BB962C8B-B14F-4D97-AF65-F5344CB8AC3E}">
        <p14:creationId xmlns:p14="http://schemas.microsoft.com/office/powerpoint/2010/main" val="3700579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 calcmode="lin" valueType="num">
                                      <p:cBhvr additive="base">
                                        <p:cTn id="30"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 calcmode="lin" valueType="num">
                                      <p:cBhvr additive="base">
                                        <p:cTn id="3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97830" y="2924944"/>
            <a:ext cx="8136904" cy="2462213"/>
          </a:xfrm>
          <a:prstGeom prst="rect">
            <a:avLst/>
          </a:prstGeom>
          <a:noFill/>
        </p:spPr>
        <p:txBody>
          <a:bodyPr wrap="square" rtlCol="0">
            <a:spAutoFit/>
          </a:bodyPr>
          <a:lstStyle/>
          <a:p>
            <a:pPr marL="285750" indent="-285750">
              <a:buFont typeface="Wingdings" pitchFamily="2" charset="2"/>
              <a:buChar char="ü"/>
            </a:pPr>
            <a:r>
              <a:rPr lang="fr-FR" b="1" u="sng" dirty="0" smtClean="0"/>
              <a:t>La défense sur non porteur: </a:t>
            </a:r>
          </a:p>
          <a:p>
            <a:endParaRPr lang="fr-FR" dirty="0" smtClean="0"/>
          </a:p>
          <a:p>
            <a:pPr marL="285750" indent="-285750">
              <a:buFont typeface="Arial" pitchFamily="34" charset="0"/>
              <a:buChar char="•"/>
            </a:pPr>
            <a:r>
              <a:rPr lang="fr-FR" sz="2000" dirty="0" smtClean="0"/>
              <a:t>Si l’attaquant est situé au dessous de la ligne du ballon, le défenseur fait une pas vers le ballon de façon a se positionner en semi-interaction ( un pied + une main sur la ligne de passe) et contester toute  réception de passe tout en envisageant la possibilité d’une passe en </a:t>
            </a:r>
            <a:r>
              <a:rPr lang="fr-FR" sz="2000" dirty="0" err="1" smtClean="0">
                <a:solidFill>
                  <a:srgbClr val="FF0000"/>
                </a:solidFill>
              </a:rPr>
              <a:t>backdoor</a:t>
            </a:r>
            <a:r>
              <a:rPr lang="fr-FR" sz="2000" dirty="0" smtClean="0">
                <a:solidFill>
                  <a:srgbClr val="FF0000"/>
                </a:solidFill>
              </a:rPr>
              <a:t>.</a:t>
            </a:r>
          </a:p>
          <a:p>
            <a:endParaRPr lang="fr-FR" dirty="0"/>
          </a:p>
        </p:txBody>
      </p:sp>
      <p:sp>
        <p:nvSpPr>
          <p:cNvPr id="3" name="Rectangle 2"/>
          <p:cNvSpPr/>
          <p:nvPr/>
        </p:nvSpPr>
        <p:spPr>
          <a:xfrm>
            <a:off x="491968" y="1449634"/>
            <a:ext cx="2847703" cy="523220"/>
          </a:xfrm>
          <a:prstGeom prst="rect">
            <a:avLst/>
          </a:prstGeom>
        </p:spPr>
        <p:txBody>
          <a:bodyPr wrap="none">
            <a:spAutoFit/>
          </a:bodyPr>
          <a:lstStyle/>
          <a:p>
            <a:pPr marL="342900" indent="-342900">
              <a:buFont typeface="Arial" pitchFamily="34" charset="0"/>
              <a:buChar char="•"/>
            </a:pPr>
            <a:r>
              <a:rPr lang="fr-FR" sz="2400" u="sng" dirty="0">
                <a:solidFill>
                  <a:schemeClr val="accent4">
                    <a:lumMod val="75000"/>
                  </a:schemeClr>
                </a:solidFill>
              </a:rPr>
              <a:t>A</a:t>
            </a:r>
            <a:r>
              <a:rPr lang="fr-FR" sz="2800" u="sng" dirty="0">
                <a:solidFill>
                  <a:schemeClr val="accent4">
                    <a:lumMod val="75000"/>
                  </a:schemeClr>
                </a:solidFill>
              </a:rPr>
              <a:t>. coté </a:t>
            </a:r>
            <a:r>
              <a:rPr lang="fr-FR" sz="2800" u="sng" dirty="0" smtClean="0">
                <a:solidFill>
                  <a:schemeClr val="accent4">
                    <a:lumMod val="75000"/>
                  </a:schemeClr>
                </a:solidFill>
              </a:rPr>
              <a:t>défensif</a:t>
            </a:r>
            <a:endParaRPr lang="fr-FR" sz="2800" u="sng" dirty="0">
              <a:solidFill>
                <a:schemeClr val="accent4">
                  <a:lumMod val="75000"/>
                </a:schemeClr>
              </a:solidFill>
            </a:endParaRPr>
          </a:p>
        </p:txBody>
      </p:sp>
      <p:sp>
        <p:nvSpPr>
          <p:cNvPr id="6" name="Titre 1"/>
          <p:cNvSpPr txBox="1">
            <a:spLocks/>
          </p:cNvSpPr>
          <p:nvPr/>
        </p:nvSpPr>
        <p:spPr>
          <a:xfrm>
            <a:off x="405134" y="476672"/>
            <a:ext cx="8229600" cy="779433"/>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273050" indent="-273050">
              <a:lnSpc>
                <a:spcPct val="150000"/>
              </a:lnSpc>
              <a:buFont typeface="+mj-lt"/>
              <a:buAutoNum type="arabicPeriod"/>
            </a:pPr>
            <a:r>
              <a:rPr lang="fr-FR" sz="2400" b="1" dirty="0" smtClean="0"/>
              <a:t>ANALYSE TACTIQUE DU BASKET BALL</a:t>
            </a:r>
            <a:endParaRPr lang="fr-FR" sz="2400" b="1" dirty="0"/>
          </a:p>
        </p:txBody>
      </p:sp>
      <p:sp>
        <p:nvSpPr>
          <p:cNvPr id="8" name="Rectangle 7"/>
          <p:cNvSpPr/>
          <p:nvPr/>
        </p:nvSpPr>
        <p:spPr>
          <a:xfrm>
            <a:off x="429481" y="2121602"/>
            <a:ext cx="2317879" cy="369332"/>
          </a:xfrm>
          <a:prstGeom prst="rect">
            <a:avLst/>
          </a:prstGeom>
        </p:spPr>
        <p:txBody>
          <a:bodyPr wrap="none">
            <a:spAutoFit/>
          </a:bodyPr>
          <a:lstStyle/>
          <a:p>
            <a:pPr marL="285750" indent="-285750">
              <a:buFont typeface="Wingdings" pitchFamily="2" charset="2"/>
              <a:buChar char="Ø"/>
            </a:pPr>
            <a:r>
              <a:rPr lang="fr-FR" u="sng" dirty="0">
                <a:solidFill>
                  <a:srgbClr val="7030A0"/>
                </a:solidFill>
              </a:rPr>
              <a:t>Homme a homme </a:t>
            </a:r>
            <a:endParaRPr lang="fr-FR" dirty="0">
              <a:solidFill>
                <a:srgbClr val="7030A0"/>
              </a:solidFill>
            </a:endParaRPr>
          </a:p>
        </p:txBody>
      </p:sp>
    </p:spTree>
    <p:extLst>
      <p:ext uri="{BB962C8B-B14F-4D97-AF65-F5344CB8AC3E}">
        <p14:creationId xmlns:p14="http://schemas.microsoft.com/office/powerpoint/2010/main" val="836243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548680"/>
            <a:ext cx="8229600" cy="1143000"/>
          </a:xfrm>
        </p:spPr>
        <p:txBody>
          <a:bodyPr/>
          <a:lstStyle/>
          <a:p>
            <a:r>
              <a:rPr lang="fr-FR" dirty="0" smtClean="0"/>
              <a:t>Passe </a:t>
            </a:r>
            <a:r>
              <a:rPr lang="fr-FR" dirty="0" err="1" smtClean="0"/>
              <a:t>backdoor</a:t>
            </a:r>
            <a:endParaRPr lang="fr-FR" dirty="0"/>
          </a:p>
        </p:txBody>
      </p:sp>
      <p:sp>
        <p:nvSpPr>
          <p:cNvPr id="3" name="Espace réservé du contenu 2"/>
          <p:cNvSpPr>
            <a:spLocks noGrp="1"/>
          </p:cNvSpPr>
          <p:nvPr>
            <p:ph idx="1"/>
          </p:nvPr>
        </p:nvSpPr>
        <p:spPr/>
        <p:txBody>
          <a:bodyPr/>
          <a:lstStyle/>
          <a:p>
            <a:endParaRPr lang="fr-FR"/>
          </a:p>
        </p:txBody>
      </p:sp>
    </p:spTree>
    <p:extLst>
      <p:ext uri="{BB962C8B-B14F-4D97-AF65-F5344CB8AC3E}">
        <p14:creationId xmlns:p14="http://schemas.microsoft.com/office/powerpoint/2010/main" val="262274171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a:buFont typeface="Wingdings" pitchFamily="2" charset="2"/>
              <a:buChar char="Ø"/>
            </a:pPr>
            <a:r>
              <a:rPr lang="fr-FR" u="sng" dirty="0" smtClean="0">
                <a:solidFill>
                  <a:srgbClr val="7030A0"/>
                </a:solidFill>
              </a:rPr>
              <a:t> défense de zone</a:t>
            </a:r>
          </a:p>
          <a:p>
            <a:endParaRPr lang="fr-FR" dirty="0" smtClean="0"/>
          </a:p>
          <a:p>
            <a:r>
              <a:rPr lang="fr-FR" sz="2000" dirty="0" smtClean="0">
                <a:solidFill>
                  <a:srgbClr val="FF0000"/>
                </a:solidFill>
              </a:rPr>
              <a:t>Définition</a:t>
            </a:r>
            <a:r>
              <a:rPr lang="fr-FR" sz="2000" dirty="0" smtClean="0"/>
              <a:t>: une défense de zone est une défense s’organisant contre le ballon. Les défenseurs étant chacun responsable de la couverture d’une zone de terrain </a:t>
            </a:r>
          </a:p>
          <a:p>
            <a:r>
              <a:rPr lang="fr-FR" sz="2000" dirty="0" smtClean="0"/>
              <a:t>La défense de zone est une défense individuelle dans une zone de terrain couplée a une synchronisation du déplacement des quatre autres défenseurs ces derniers devant faire preuve d’un très grande mobilité. Lorsque le ballon se déplacé a la réception de la passe la zone doit être repositionnée</a:t>
            </a:r>
            <a:endParaRPr lang="fr-FR" sz="2000" dirty="0"/>
          </a:p>
        </p:txBody>
      </p:sp>
      <p:sp>
        <p:nvSpPr>
          <p:cNvPr id="5" name="Titre 1"/>
          <p:cNvSpPr>
            <a:spLocks noGrp="1"/>
          </p:cNvSpPr>
          <p:nvPr>
            <p:ph type="title"/>
          </p:nvPr>
        </p:nvSpPr>
        <p:spPr>
          <a:xfrm>
            <a:off x="457200" y="704088"/>
            <a:ext cx="8229600" cy="636680"/>
          </a:xfrm>
        </p:spPr>
        <p:txBody>
          <a:bodyPr>
            <a:noAutofit/>
          </a:bodyPr>
          <a:lstStyle/>
          <a:p>
            <a:pPr marL="273050" indent="-273050">
              <a:lnSpc>
                <a:spcPct val="150000"/>
              </a:lnSpc>
              <a:buFont typeface="+mj-lt"/>
              <a:buAutoNum type="arabicPeriod"/>
            </a:pPr>
            <a:r>
              <a:rPr lang="fr-FR" sz="2400" b="1" dirty="0" smtClean="0"/>
              <a:t>ANALYSE TECHNIQUE ET TACTIQUE DU BASKET BALL</a:t>
            </a:r>
            <a:endParaRPr lang="fr-FR" sz="2400" b="1" dirty="0"/>
          </a:p>
        </p:txBody>
      </p:sp>
    </p:spTree>
    <p:extLst>
      <p:ext uri="{BB962C8B-B14F-4D97-AF65-F5344CB8AC3E}">
        <p14:creationId xmlns:p14="http://schemas.microsoft.com/office/powerpoint/2010/main" val="2406381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260648"/>
            <a:ext cx="8229600" cy="1143000"/>
          </a:xfrm>
        </p:spPr>
        <p:txBody>
          <a:bodyPr/>
          <a:lstStyle/>
          <a:p>
            <a:r>
              <a:rPr lang="fr-FR" dirty="0" smtClean="0"/>
              <a:t>Défense de zone (2-3)</a:t>
            </a:r>
            <a:endParaRPr lang="fr-FR" dirty="0"/>
          </a:p>
        </p:txBody>
      </p:sp>
      <p:sp>
        <p:nvSpPr>
          <p:cNvPr id="3" name="Espace réservé du contenu 2"/>
          <p:cNvSpPr>
            <a:spLocks noGrp="1"/>
          </p:cNvSpPr>
          <p:nvPr>
            <p:ph idx="1"/>
          </p:nvPr>
        </p:nvSpPr>
        <p:spPr/>
        <p:txBody>
          <a:bodyPr/>
          <a:lstStyle/>
          <a:p>
            <a:endParaRPr lang="fr-FR"/>
          </a:p>
        </p:txBody>
      </p:sp>
    </p:spTree>
    <p:extLst>
      <p:ext uri="{BB962C8B-B14F-4D97-AF65-F5344CB8AC3E}">
        <p14:creationId xmlns:p14="http://schemas.microsoft.com/office/powerpoint/2010/main" val="46489211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421196" y="908720"/>
            <a:ext cx="8229600" cy="578328"/>
          </a:xfrm>
        </p:spPr>
        <p:txBody>
          <a:bodyPr>
            <a:noAutofit/>
          </a:bodyPr>
          <a:lstStyle/>
          <a:p>
            <a:pPr marL="273050" indent="-273050">
              <a:lnSpc>
                <a:spcPct val="150000"/>
              </a:lnSpc>
              <a:buFont typeface="+mj-lt"/>
              <a:buAutoNum type="arabicPeriod"/>
            </a:pPr>
            <a:r>
              <a:rPr lang="fr-FR" sz="2400" b="1" dirty="0" smtClean="0"/>
              <a:t>ANALYSE TACTIQUE DU BASKET BALL</a:t>
            </a:r>
            <a:endParaRPr lang="fr-FR" sz="2400" b="1" dirty="0"/>
          </a:p>
        </p:txBody>
      </p:sp>
      <p:sp>
        <p:nvSpPr>
          <p:cNvPr id="2" name="ZoneTexte 1"/>
          <p:cNvSpPr txBox="1"/>
          <p:nvPr/>
        </p:nvSpPr>
        <p:spPr>
          <a:xfrm>
            <a:off x="658933" y="2420888"/>
            <a:ext cx="7992888" cy="3724096"/>
          </a:xfrm>
          <a:prstGeom prst="rect">
            <a:avLst/>
          </a:prstGeom>
          <a:noFill/>
        </p:spPr>
        <p:txBody>
          <a:bodyPr wrap="square" rtlCol="0">
            <a:spAutoFit/>
          </a:bodyPr>
          <a:lstStyle/>
          <a:p>
            <a:r>
              <a:rPr lang="fr-FR" sz="2000" b="1" u="sng" dirty="0" smtClean="0"/>
              <a:t>A- le </a:t>
            </a:r>
            <a:r>
              <a:rPr lang="fr-FR" sz="2000" b="1" u="sng" dirty="0" err="1" smtClean="0"/>
              <a:t>pick</a:t>
            </a:r>
            <a:r>
              <a:rPr lang="fr-FR" sz="2000" b="1" u="sng" dirty="0" smtClean="0"/>
              <a:t> and Roll:</a:t>
            </a:r>
          </a:p>
          <a:p>
            <a:endParaRPr lang="fr-FR" dirty="0"/>
          </a:p>
          <a:p>
            <a:r>
              <a:rPr lang="fr-FR" sz="2000" dirty="0" smtClean="0"/>
              <a:t>Qui correspond au jeu au  partir d’un écran sur porteur de balle. Nécessite une certaine complicité l’initiative de l’un ou de l’autre de deux joueurs.</a:t>
            </a:r>
          </a:p>
          <a:p>
            <a:r>
              <a:rPr lang="fr-FR" sz="2000" dirty="0" smtClean="0"/>
              <a:t>Cette combinaison concerne le plus souvent un joueur intérieur est un joueur extérieur. D’où son utilisation fréquence pour amorcer le jeu de transition. Ou le départ d’un mouvement collectif dans un </a:t>
            </a:r>
            <a:r>
              <a:rPr lang="fr-FR" sz="2000" dirty="0" err="1" smtClean="0"/>
              <a:t>pick</a:t>
            </a:r>
            <a:r>
              <a:rPr lang="fr-FR" sz="2000" dirty="0" smtClean="0"/>
              <a:t> and Roll;</a:t>
            </a:r>
          </a:p>
          <a:p>
            <a:pPr marL="342900" indent="-342900">
              <a:buFont typeface="Wingdings" pitchFamily="2" charset="2"/>
              <a:buChar char="Ø"/>
            </a:pPr>
            <a:r>
              <a:rPr lang="fr-FR" sz="2000" dirty="0" smtClean="0"/>
              <a:t> la </a:t>
            </a:r>
            <a:r>
              <a:rPr lang="fr-FR" sz="2000" dirty="0" smtClean="0">
                <a:latin typeface="+mj-lt"/>
              </a:rPr>
              <a:t>1</a:t>
            </a:r>
            <a:r>
              <a:rPr lang="fr-FR" sz="2000" dirty="0" smtClean="0"/>
              <a:t>ére intention est de libérer ou d’affaiblir la défense Collectif.</a:t>
            </a:r>
          </a:p>
          <a:p>
            <a:pPr marL="342900" indent="-342900">
              <a:buFont typeface="Wingdings" pitchFamily="2" charset="2"/>
              <a:buChar char="Ø"/>
            </a:pPr>
            <a:r>
              <a:rPr lang="fr-FR" sz="2000" dirty="0"/>
              <a:t> </a:t>
            </a:r>
            <a:r>
              <a:rPr lang="fr-FR" sz="2000" dirty="0" smtClean="0"/>
              <a:t>la seconde intention concerne le cas d’un changement de joueur avec la recherche de passe au poseur d’</a:t>
            </a:r>
            <a:r>
              <a:rPr lang="fr-FR" sz="2000" dirty="0"/>
              <a:t>é</a:t>
            </a:r>
            <a:r>
              <a:rPr lang="fr-FR" sz="2000" dirty="0" smtClean="0"/>
              <a:t>cran.</a:t>
            </a:r>
            <a:endParaRPr lang="fr-FR" sz="2000" dirty="0"/>
          </a:p>
        </p:txBody>
      </p:sp>
      <p:sp>
        <p:nvSpPr>
          <p:cNvPr id="6" name="Rectangle 5"/>
          <p:cNvSpPr/>
          <p:nvPr/>
        </p:nvSpPr>
        <p:spPr>
          <a:xfrm>
            <a:off x="658933" y="1641012"/>
            <a:ext cx="3024336" cy="523220"/>
          </a:xfrm>
          <a:prstGeom prst="rect">
            <a:avLst/>
          </a:prstGeom>
        </p:spPr>
        <p:txBody>
          <a:bodyPr wrap="square">
            <a:spAutoFit/>
          </a:bodyPr>
          <a:lstStyle/>
          <a:p>
            <a:pPr marL="457200" indent="-457200">
              <a:buFont typeface="Arial" pitchFamily="34" charset="0"/>
              <a:buChar char="•"/>
            </a:pPr>
            <a:r>
              <a:rPr lang="fr-FR" sz="2800" dirty="0" smtClean="0">
                <a:solidFill>
                  <a:srgbClr val="FF0000"/>
                </a:solidFill>
              </a:rPr>
              <a:t>L’attaque </a:t>
            </a:r>
            <a:endParaRPr lang="fr-FR" sz="2800" dirty="0">
              <a:solidFill>
                <a:srgbClr val="FF0000"/>
              </a:solidFill>
            </a:endParaRPr>
          </a:p>
        </p:txBody>
      </p:sp>
    </p:spTree>
    <p:extLst>
      <p:ext uri="{BB962C8B-B14F-4D97-AF65-F5344CB8AC3E}">
        <p14:creationId xmlns:p14="http://schemas.microsoft.com/office/powerpoint/2010/main" val="52791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620688"/>
            <a:ext cx="8229600" cy="576064"/>
          </a:xfrm>
        </p:spPr>
        <p:txBody>
          <a:bodyPr>
            <a:normAutofit fontScale="90000"/>
          </a:bodyPr>
          <a:lstStyle/>
          <a:p>
            <a:r>
              <a:rPr lang="fr-FR" sz="5400" u="sng" dirty="0"/>
              <a:t/>
            </a:r>
            <a:br>
              <a:rPr lang="fr-FR" sz="5400" u="sng" dirty="0"/>
            </a:br>
            <a:r>
              <a:rPr lang="fr-FR" sz="4800" u="sng" dirty="0"/>
              <a:t>A- le </a:t>
            </a:r>
            <a:r>
              <a:rPr lang="fr-FR" sz="4800" u="sng" dirty="0" err="1"/>
              <a:t>pick</a:t>
            </a:r>
            <a:r>
              <a:rPr lang="fr-FR" sz="4800" u="sng" dirty="0"/>
              <a:t> and Roll</a:t>
            </a:r>
            <a:endParaRPr lang="fr-FR" dirty="0"/>
          </a:p>
        </p:txBody>
      </p:sp>
      <p:sp>
        <p:nvSpPr>
          <p:cNvPr id="3" name="Espace réservé du contenu 2"/>
          <p:cNvSpPr>
            <a:spLocks noGrp="1"/>
          </p:cNvSpPr>
          <p:nvPr>
            <p:ph idx="1"/>
          </p:nvPr>
        </p:nvSpPr>
        <p:spPr/>
        <p:txBody>
          <a:bodyPr/>
          <a:lstStyle/>
          <a:p>
            <a:endParaRPr lang="fr-FR"/>
          </a:p>
        </p:txBody>
      </p:sp>
    </p:spTree>
    <p:extLst>
      <p:ext uri="{BB962C8B-B14F-4D97-AF65-F5344CB8AC3E}">
        <p14:creationId xmlns:p14="http://schemas.microsoft.com/office/powerpoint/2010/main" val="263814662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596752" y="2564904"/>
            <a:ext cx="8064896" cy="2954655"/>
          </a:xfrm>
          <a:prstGeom prst="rect">
            <a:avLst/>
          </a:prstGeom>
          <a:noFill/>
        </p:spPr>
        <p:txBody>
          <a:bodyPr wrap="square" rtlCol="0">
            <a:spAutoFit/>
          </a:bodyPr>
          <a:lstStyle/>
          <a:p>
            <a:r>
              <a:rPr lang="fr-FR" b="1" u="sng" dirty="0" smtClean="0"/>
              <a:t>B- la transition :</a:t>
            </a:r>
            <a:endParaRPr lang="fr-FR" sz="2400" b="1" u="sng" dirty="0" smtClean="0"/>
          </a:p>
          <a:p>
            <a:endParaRPr lang="fr-FR" sz="2400" dirty="0" smtClean="0"/>
          </a:p>
          <a:p>
            <a:r>
              <a:rPr lang="fr-FR" sz="2400" dirty="0" smtClean="0"/>
              <a:t>En cas d’</a:t>
            </a:r>
            <a:r>
              <a:rPr lang="fr-FR" sz="2400" dirty="0"/>
              <a:t>é</a:t>
            </a:r>
            <a:r>
              <a:rPr lang="fr-FR" sz="2400" dirty="0" smtClean="0"/>
              <a:t>chec de la </a:t>
            </a:r>
            <a:r>
              <a:rPr lang="fr-FR" sz="2400" dirty="0" smtClean="0">
                <a:latin typeface="+mj-lt"/>
              </a:rPr>
              <a:t>1</a:t>
            </a:r>
            <a:r>
              <a:rPr lang="fr-FR" sz="2400" dirty="0" smtClean="0"/>
              <a:t>ere vague de contre-attaque, il est possible de mettre en place un mouvement secondaire: c’est le jeu de transition ou transition offensive.</a:t>
            </a:r>
          </a:p>
          <a:p>
            <a:r>
              <a:rPr lang="fr-FR" sz="2400" dirty="0" smtClean="0"/>
              <a:t>Cette dernier permet souvent aux attaquants de marquer des paniers faciles en profitant de la désorganisation défensive consécutive au repli défensif rapide</a:t>
            </a:r>
            <a:r>
              <a:rPr lang="fr-FR" dirty="0" smtClean="0"/>
              <a:t>.</a:t>
            </a:r>
            <a:endParaRPr lang="fr-FR" dirty="0"/>
          </a:p>
        </p:txBody>
      </p:sp>
      <p:sp>
        <p:nvSpPr>
          <p:cNvPr id="5" name="Titre 1"/>
          <p:cNvSpPr txBox="1">
            <a:spLocks/>
          </p:cNvSpPr>
          <p:nvPr/>
        </p:nvSpPr>
        <p:spPr>
          <a:xfrm>
            <a:off x="432048" y="968140"/>
            <a:ext cx="8229600" cy="636680"/>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273050" indent="-273050">
              <a:lnSpc>
                <a:spcPct val="150000"/>
              </a:lnSpc>
              <a:buFont typeface="+mj-lt"/>
              <a:buAutoNum type="arabicPeriod"/>
            </a:pPr>
            <a:r>
              <a:rPr lang="fr-FR" sz="2400" b="1" dirty="0" smtClean="0"/>
              <a:t>ANALYSE TACTIQUE DU BASKET BALL</a:t>
            </a:r>
            <a:endParaRPr lang="fr-FR" sz="2400" b="1" dirty="0"/>
          </a:p>
        </p:txBody>
      </p:sp>
      <p:sp>
        <p:nvSpPr>
          <p:cNvPr id="6" name="Rectangle 5"/>
          <p:cNvSpPr/>
          <p:nvPr/>
        </p:nvSpPr>
        <p:spPr>
          <a:xfrm>
            <a:off x="755576" y="1902622"/>
            <a:ext cx="3024336" cy="523220"/>
          </a:xfrm>
          <a:prstGeom prst="rect">
            <a:avLst/>
          </a:prstGeom>
        </p:spPr>
        <p:txBody>
          <a:bodyPr wrap="square">
            <a:spAutoFit/>
          </a:bodyPr>
          <a:lstStyle/>
          <a:p>
            <a:pPr marL="457200" indent="-457200">
              <a:buFont typeface="Arial" pitchFamily="34" charset="0"/>
              <a:buChar char="•"/>
            </a:pPr>
            <a:r>
              <a:rPr lang="fr-FR" sz="2800" dirty="0" smtClean="0">
                <a:solidFill>
                  <a:srgbClr val="FF0000"/>
                </a:solidFill>
              </a:rPr>
              <a:t>L’attaque </a:t>
            </a:r>
            <a:endParaRPr lang="fr-FR" sz="2800" dirty="0">
              <a:solidFill>
                <a:srgbClr val="FF0000"/>
              </a:solidFill>
            </a:endParaRPr>
          </a:p>
        </p:txBody>
      </p:sp>
    </p:spTree>
    <p:extLst>
      <p:ext uri="{BB962C8B-B14F-4D97-AF65-F5344CB8AC3E}">
        <p14:creationId xmlns:p14="http://schemas.microsoft.com/office/powerpoint/2010/main" val="124863392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708688"/>
          </a:xfrm>
        </p:spPr>
        <p:txBody>
          <a:bodyPr>
            <a:noAutofit/>
          </a:bodyPr>
          <a:lstStyle/>
          <a:p>
            <a:r>
              <a:rPr lang="fr-FR" sz="4000" dirty="0" smtClean="0"/>
              <a:t>transition offensive:</a:t>
            </a:r>
            <a:endParaRPr lang="fr-FR" sz="4000" dirty="0"/>
          </a:p>
        </p:txBody>
      </p:sp>
      <p:sp>
        <p:nvSpPr>
          <p:cNvPr id="3" name="Espace réservé du contenu 2"/>
          <p:cNvSpPr>
            <a:spLocks noGrp="1"/>
          </p:cNvSpPr>
          <p:nvPr>
            <p:ph idx="1"/>
          </p:nvPr>
        </p:nvSpPr>
        <p:spPr/>
        <p:txBody>
          <a:bodyPr/>
          <a:lstStyle/>
          <a:p>
            <a:endParaRPr lang="fr-FR"/>
          </a:p>
        </p:txBody>
      </p:sp>
    </p:spTree>
    <p:extLst>
      <p:ext uri="{BB962C8B-B14F-4D97-AF65-F5344CB8AC3E}">
        <p14:creationId xmlns:p14="http://schemas.microsoft.com/office/powerpoint/2010/main" val="34658622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539552" y="404664"/>
            <a:ext cx="8229600" cy="1143000"/>
          </a:xfrm>
        </p:spPr>
        <p:txBody>
          <a:bodyPr>
            <a:normAutofit fontScale="90000"/>
          </a:bodyPr>
          <a:lstStyle/>
          <a:p>
            <a:pPr marL="742950" indent="-742950">
              <a:buFont typeface="+mj-lt"/>
              <a:buAutoNum type="arabicPeriod"/>
            </a:pPr>
            <a:r>
              <a:rPr lang="fr-FR" sz="4000" u="sng" dirty="0"/>
              <a:t>ETUDE HISTORIQUE DU BASKET BALL</a:t>
            </a:r>
          </a:p>
        </p:txBody>
      </p:sp>
      <p:sp>
        <p:nvSpPr>
          <p:cNvPr id="2" name="Espace réservé du contenu 1"/>
          <p:cNvSpPr>
            <a:spLocks noGrp="1"/>
          </p:cNvSpPr>
          <p:nvPr>
            <p:ph idx="1"/>
          </p:nvPr>
        </p:nvSpPr>
        <p:spPr>
          <a:xfrm>
            <a:off x="457200" y="1935480"/>
            <a:ext cx="4618856" cy="4389120"/>
          </a:xfrm>
        </p:spPr>
        <p:txBody>
          <a:bodyPr/>
          <a:lstStyle/>
          <a:p>
            <a:r>
              <a:rPr lang="fr-FR" b="1" u="sng" dirty="0" smtClean="0"/>
              <a:t>Création</a:t>
            </a:r>
          </a:p>
          <a:p>
            <a:pPr marL="0" indent="0">
              <a:buNone/>
            </a:pPr>
            <a:r>
              <a:rPr lang="fr-FR" dirty="0">
                <a:latin typeface="+mj-lt"/>
              </a:rPr>
              <a:t>Le basket-ball est inventé en 1891 par James </a:t>
            </a:r>
            <a:r>
              <a:rPr lang="fr-FR" dirty="0" err="1">
                <a:latin typeface="+mj-lt"/>
              </a:rPr>
              <a:t>Naismith</a:t>
            </a:r>
            <a:r>
              <a:rPr lang="fr-FR" dirty="0">
                <a:latin typeface="+mj-lt"/>
              </a:rPr>
              <a:t>, un professeur d'éducation physique du collège de Springfield dans l'État du Massachusetts (États-Unis))</a:t>
            </a:r>
          </a:p>
          <a:p>
            <a:pPr marL="0" indent="0">
              <a:buNone/>
            </a:pPr>
            <a:endParaRPr lang="fr-FR" b="1" u="sng" dirty="0" smtClean="0"/>
          </a:p>
          <a:p>
            <a:endParaRPr lang="fr-FR" dirty="0"/>
          </a:p>
          <a:p>
            <a:endParaRPr lang="fr-FR" b="1" u="sng" dirty="0"/>
          </a:p>
        </p:txBody>
      </p:sp>
      <p:pic>
        <p:nvPicPr>
          <p:cNvPr id="4" name="Image 3" descr="C:\Users\Administrateur\Desktop\naismith1.jpg"/>
          <p:cNvPicPr/>
          <p:nvPr/>
        </p:nvPicPr>
        <p:blipFill>
          <a:blip r:embed="rId2">
            <a:extLst>
              <a:ext uri="{28A0092B-C50C-407E-A947-70E740481C1C}">
                <a14:useLocalDpi xmlns:a14="http://schemas.microsoft.com/office/drawing/2010/main" val="0"/>
              </a:ext>
            </a:extLst>
          </a:blip>
          <a:srcRect/>
          <a:stretch>
            <a:fillRect/>
          </a:stretch>
        </p:blipFill>
        <p:spPr bwMode="auto">
          <a:xfrm>
            <a:off x="5652120" y="2138358"/>
            <a:ext cx="2459732" cy="2600325"/>
          </a:xfrm>
          <a:prstGeom prst="rect">
            <a:avLst/>
          </a:prstGeom>
          <a:noFill/>
          <a:ln>
            <a:noFill/>
          </a:ln>
        </p:spPr>
      </p:pic>
      <p:sp>
        <p:nvSpPr>
          <p:cNvPr id="5" name="Rectangle 4"/>
          <p:cNvSpPr/>
          <p:nvPr/>
        </p:nvSpPr>
        <p:spPr>
          <a:xfrm>
            <a:off x="5940153" y="4843899"/>
            <a:ext cx="1872208" cy="338554"/>
          </a:xfrm>
          <a:prstGeom prst="rect">
            <a:avLst/>
          </a:prstGeom>
        </p:spPr>
        <p:txBody>
          <a:bodyPr wrap="square">
            <a:spAutoFit/>
          </a:bodyPr>
          <a:lstStyle/>
          <a:p>
            <a:r>
              <a:rPr lang="fr-FR" sz="1600" dirty="0"/>
              <a:t>James </a:t>
            </a:r>
            <a:r>
              <a:rPr lang="fr-FR" sz="1600" dirty="0" err="1"/>
              <a:t>Naismith</a:t>
            </a:r>
            <a:endParaRPr lang="fr-FR" sz="1600" dirty="0"/>
          </a:p>
        </p:txBody>
      </p:sp>
    </p:spTree>
    <p:extLst>
      <p:ext uri="{BB962C8B-B14F-4D97-AF65-F5344CB8AC3E}">
        <p14:creationId xmlns:p14="http://schemas.microsoft.com/office/powerpoint/2010/main" val="596780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r>
              <a:rPr lang="fr-FR" dirty="0" smtClean="0"/>
              <a:t>C</a:t>
            </a:r>
            <a:r>
              <a:rPr lang="fr-FR" u="sng" dirty="0" smtClean="0"/>
              <a:t>. le contre attaque :</a:t>
            </a:r>
          </a:p>
          <a:p>
            <a:endParaRPr lang="fr-FR" dirty="0" smtClean="0"/>
          </a:p>
          <a:p>
            <a:r>
              <a:rPr lang="fr-FR" sz="2000" dirty="0" smtClean="0"/>
              <a:t>Le contre attaque qui est la forme de jeu la plus simple et la plus rapide pour marquer un panier implique une supériorités des attaquants sur les défenseurs.</a:t>
            </a:r>
          </a:p>
          <a:p>
            <a:r>
              <a:rPr lang="fr-FR" sz="2000" dirty="0" smtClean="0"/>
              <a:t>Comme elle exploite un laps de temps éphémère nécessaire a l’</a:t>
            </a:r>
            <a:r>
              <a:rPr lang="fr-FR" sz="2000" dirty="0"/>
              <a:t>é</a:t>
            </a:r>
            <a:r>
              <a:rPr lang="fr-FR" sz="2000" dirty="0" smtClean="0"/>
              <a:t>quipe adverse pour passer d’un Statut d’attaque a un statut de défense; le contre attaque ne souffre  aucune hésitation. Aucun geste inutile aucun dribble superflu</a:t>
            </a:r>
          </a:p>
          <a:p>
            <a:r>
              <a:rPr lang="fr-FR" sz="2000" dirty="0" smtClean="0"/>
              <a:t>Les passes sont tendues et adressées au partenaire le plus adéquat. Les déplacement vers la cible il faut donc chercher a développer un véritable ’ (esprit ) de contre attaque.</a:t>
            </a:r>
            <a:endParaRPr lang="fr-FR" sz="2000" dirty="0"/>
          </a:p>
        </p:txBody>
      </p:sp>
      <p:sp>
        <p:nvSpPr>
          <p:cNvPr id="5" name="Titre 1"/>
          <p:cNvSpPr txBox="1">
            <a:spLocks/>
          </p:cNvSpPr>
          <p:nvPr/>
        </p:nvSpPr>
        <p:spPr>
          <a:xfrm>
            <a:off x="323528" y="644120"/>
            <a:ext cx="8229600" cy="636680"/>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273050" indent="-273050">
              <a:lnSpc>
                <a:spcPct val="150000"/>
              </a:lnSpc>
              <a:buFont typeface="+mj-lt"/>
              <a:buAutoNum type="arabicPeriod"/>
            </a:pPr>
            <a:r>
              <a:rPr lang="fr-FR" sz="2400" b="1" dirty="0" smtClean="0"/>
              <a:t>ANALYSE TECHNIQUE ET TACTIQUE DU BASKET BALL</a:t>
            </a:r>
            <a:endParaRPr lang="fr-FR" sz="2400" b="1" dirty="0"/>
          </a:p>
        </p:txBody>
      </p:sp>
      <p:sp>
        <p:nvSpPr>
          <p:cNvPr id="4" name="Rectangle 3"/>
          <p:cNvSpPr/>
          <p:nvPr/>
        </p:nvSpPr>
        <p:spPr>
          <a:xfrm>
            <a:off x="724121" y="1307325"/>
            <a:ext cx="3024336" cy="523220"/>
          </a:xfrm>
          <a:prstGeom prst="rect">
            <a:avLst/>
          </a:prstGeom>
        </p:spPr>
        <p:txBody>
          <a:bodyPr wrap="square">
            <a:spAutoFit/>
          </a:bodyPr>
          <a:lstStyle/>
          <a:p>
            <a:pPr marL="457200" indent="-457200">
              <a:buFont typeface="Arial" pitchFamily="34" charset="0"/>
              <a:buChar char="•"/>
            </a:pPr>
            <a:r>
              <a:rPr lang="fr-FR" sz="2800" dirty="0" smtClean="0">
                <a:solidFill>
                  <a:srgbClr val="FF0000"/>
                </a:solidFill>
              </a:rPr>
              <a:t>L’attaque </a:t>
            </a:r>
            <a:endParaRPr lang="fr-FR" sz="2800" dirty="0">
              <a:solidFill>
                <a:srgbClr val="FF0000"/>
              </a:solidFill>
            </a:endParaRPr>
          </a:p>
        </p:txBody>
      </p:sp>
    </p:spTree>
    <p:extLst>
      <p:ext uri="{BB962C8B-B14F-4D97-AF65-F5344CB8AC3E}">
        <p14:creationId xmlns:p14="http://schemas.microsoft.com/office/powerpoint/2010/main" val="274771307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00034" y="1714488"/>
            <a:ext cx="8229600" cy="4389120"/>
          </a:xfrm>
        </p:spPr>
        <p:txBody>
          <a:bodyPr/>
          <a:lstStyle/>
          <a:p>
            <a:pPr fontAlgn="auto">
              <a:spcBef>
                <a:spcPts val="0"/>
              </a:spcBef>
              <a:spcAft>
                <a:spcPts val="0"/>
              </a:spcAft>
              <a:buNone/>
              <a:defRPr/>
            </a:pPr>
            <a:endParaRPr lang="fr-FR" sz="2400" dirty="0" smtClean="0">
              <a:ea typeface="Batang" pitchFamily="18" charset="-127"/>
            </a:endParaRPr>
          </a:p>
          <a:p>
            <a:pPr marL="725488" indent="-552450" fontAlgn="auto">
              <a:spcBef>
                <a:spcPts val="0"/>
              </a:spcBef>
              <a:spcAft>
                <a:spcPts val="0"/>
              </a:spcAft>
              <a:buFont typeface="Wingdings" pitchFamily="10" charset="2"/>
              <a:buChar char="l"/>
              <a:defRPr/>
            </a:pPr>
            <a:r>
              <a:rPr lang="fr-FR" sz="2400" dirty="0" smtClean="0">
                <a:ea typeface="Batang" pitchFamily="18" charset="-127"/>
              </a:rPr>
              <a:t>1_ Logique interne </a:t>
            </a:r>
          </a:p>
          <a:p>
            <a:pPr marL="725488" indent="-552450" fontAlgn="auto">
              <a:spcBef>
                <a:spcPts val="0"/>
              </a:spcBef>
              <a:spcAft>
                <a:spcPts val="0"/>
              </a:spcAft>
              <a:buFont typeface="Wingdings" pitchFamily="10" charset="2"/>
              <a:buChar char="l"/>
              <a:defRPr/>
            </a:pPr>
            <a:r>
              <a:rPr lang="fr-FR" sz="2400" dirty="0" smtClean="0">
                <a:ea typeface="Batang" pitchFamily="18" charset="-127"/>
              </a:rPr>
              <a:t>2_ Les Problèmes fondamentaux  </a:t>
            </a:r>
          </a:p>
          <a:p>
            <a:pPr marL="725488" indent="-552450" fontAlgn="auto">
              <a:spcBef>
                <a:spcPts val="0"/>
              </a:spcBef>
              <a:spcAft>
                <a:spcPts val="0"/>
              </a:spcAft>
              <a:buFont typeface="Wingdings" pitchFamily="10" charset="2"/>
              <a:buChar char="l"/>
              <a:defRPr/>
            </a:pPr>
            <a:r>
              <a:rPr lang="fr-FR" sz="2400" dirty="0" smtClean="0">
                <a:ea typeface="Batang" pitchFamily="18" charset="-127"/>
              </a:rPr>
              <a:t>3_ Les Règles d’action </a:t>
            </a:r>
          </a:p>
          <a:p>
            <a:pPr marL="725488" indent="-552450" fontAlgn="auto">
              <a:spcBef>
                <a:spcPts val="0"/>
              </a:spcBef>
              <a:spcAft>
                <a:spcPts val="0"/>
              </a:spcAft>
              <a:buFont typeface="Wingdings" pitchFamily="10" charset="2"/>
              <a:buChar char="l"/>
              <a:defRPr/>
            </a:pPr>
            <a:r>
              <a:rPr lang="fr-FR" sz="2400" dirty="0" smtClean="0">
                <a:ea typeface="Batang" pitchFamily="18" charset="-127"/>
              </a:rPr>
              <a:t>4_Les Principes d’action  </a:t>
            </a:r>
          </a:p>
          <a:p>
            <a:pPr marL="725488" indent="-552450" fontAlgn="auto">
              <a:spcBef>
                <a:spcPts val="0"/>
              </a:spcBef>
              <a:spcAft>
                <a:spcPts val="0"/>
              </a:spcAft>
              <a:buFont typeface="Wingdings" pitchFamily="10" charset="2"/>
              <a:buChar char="l"/>
              <a:defRPr/>
            </a:pPr>
            <a:r>
              <a:rPr lang="fr-FR" sz="2400" dirty="0" smtClean="0">
                <a:ea typeface="Batang" pitchFamily="18" charset="-127"/>
              </a:rPr>
              <a:t>5_ Les Enjeux de formation</a:t>
            </a:r>
          </a:p>
          <a:p>
            <a:pPr marL="725488" indent="-552450" fontAlgn="auto">
              <a:spcBef>
                <a:spcPts val="0"/>
              </a:spcBef>
              <a:spcAft>
                <a:spcPts val="0"/>
              </a:spcAft>
              <a:buFont typeface="Wingdings" pitchFamily="10" charset="2"/>
              <a:buChar char="l"/>
              <a:defRPr/>
            </a:pPr>
            <a:r>
              <a:rPr lang="fr-FR" sz="2400" dirty="0" smtClean="0">
                <a:ea typeface="Batang" pitchFamily="18" charset="-127"/>
              </a:rPr>
              <a:t>6_ Comportement de l'élève  </a:t>
            </a:r>
          </a:p>
          <a:p>
            <a:pPr marL="725488" indent="-552450" fontAlgn="auto">
              <a:spcBef>
                <a:spcPts val="0"/>
              </a:spcBef>
              <a:spcAft>
                <a:spcPts val="0"/>
              </a:spcAft>
              <a:buFont typeface="Wingdings" pitchFamily="10" charset="2"/>
              <a:buChar char="l"/>
              <a:defRPr/>
            </a:pPr>
            <a:r>
              <a:rPr lang="fr-FR" sz="2400" dirty="0" smtClean="0">
                <a:ea typeface="Batang" pitchFamily="18" charset="-127"/>
              </a:rPr>
              <a:t>7_La situation de référence </a:t>
            </a:r>
          </a:p>
          <a:p>
            <a:endParaRPr lang="fr-FR" dirty="0"/>
          </a:p>
        </p:txBody>
      </p:sp>
      <p:sp>
        <p:nvSpPr>
          <p:cNvPr id="5" name="Rectangle 4"/>
          <p:cNvSpPr/>
          <p:nvPr/>
        </p:nvSpPr>
        <p:spPr>
          <a:xfrm>
            <a:off x="2285984" y="642918"/>
            <a:ext cx="3786214" cy="584775"/>
          </a:xfrm>
          <a:prstGeom prst="rect">
            <a:avLst/>
          </a:prstGeom>
        </p:spPr>
        <p:txBody>
          <a:bodyPr wrap="square">
            <a:spAutoFit/>
          </a:bodyPr>
          <a:lstStyle/>
          <a:p>
            <a:r>
              <a:rPr lang="fr-FR" sz="3200" b="1" dirty="0" smtClean="0">
                <a:solidFill>
                  <a:schemeClr val="accent3">
                    <a:lumMod val="75000"/>
                  </a:schemeClr>
                </a:solidFill>
                <a:latin typeface="Book Antiqua" pitchFamily="18" charset="0"/>
                <a:ea typeface="Batang" pitchFamily="18" charset="-127"/>
              </a:rPr>
              <a:t>Analyse didactique</a:t>
            </a:r>
            <a:endParaRPr lang="fr-FR"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wipe(down)">
                                      <p:cBhvr>
                                        <p:cTn id="36" dur="500"/>
                                        <p:tgtEl>
                                          <p:spTgt spid="3">
                                            <p:txEl>
                                              <p:pRg st="6" end="6"/>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fade">
                                      <p:cBhvr>
                                        <p:cTn id="4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1142984"/>
            <a:ext cx="7467600" cy="725488"/>
          </a:xfrm>
        </p:spPr>
        <p:txBody>
          <a:bodyPr>
            <a:noAutofit/>
          </a:bodyPr>
          <a:lstStyle/>
          <a:p>
            <a:pPr>
              <a:defRPr/>
            </a:pP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dirty="0" smtClean="0"/>
              <a:t/>
            </a:r>
            <a:br>
              <a:rPr lang="fr-FR" sz="2800" dirty="0" smtClean="0"/>
            </a:br>
            <a:r>
              <a:rPr lang="fr-FR" sz="2800" dirty="0" smtClean="0">
                <a:solidFill>
                  <a:schemeClr val="accent3">
                    <a:lumMod val="60000"/>
                    <a:lumOff val="40000"/>
                  </a:schemeClr>
                </a:solidFill>
                <a:latin typeface="Book Antiqua" pitchFamily="18" charset="0"/>
                <a:ea typeface="Batang" pitchFamily="18" charset="-127"/>
              </a:rPr>
              <a:t> </a:t>
            </a:r>
            <a:r>
              <a:rPr lang="fr-FR" sz="2800" dirty="0" smtClean="0">
                <a:solidFill>
                  <a:schemeClr val="accent2">
                    <a:lumMod val="75000"/>
                  </a:schemeClr>
                </a:solidFill>
                <a:latin typeface="Book Antiqua" pitchFamily="18" charset="0"/>
                <a:ea typeface="Batang" pitchFamily="18" charset="-127"/>
              </a:rPr>
              <a:t>1_Logique interne </a:t>
            </a:r>
            <a:r>
              <a:rPr lang="fr-FR" sz="2800" dirty="0" smtClean="0">
                <a:solidFill>
                  <a:schemeClr val="accent2">
                    <a:lumMod val="75000"/>
                  </a:schemeClr>
                </a:solidFill>
                <a:latin typeface="Book Antiqua" pitchFamily="18" charset="0"/>
              </a:rPr>
              <a:t>de l’activité </a:t>
            </a:r>
            <a:endParaRPr lang="fr-FR" sz="2800" dirty="0">
              <a:solidFill>
                <a:schemeClr val="accent2">
                  <a:lumMod val="75000"/>
                </a:schemeClr>
              </a:solidFill>
            </a:endParaRPr>
          </a:p>
        </p:txBody>
      </p:sp>
      <p:sp>
        <p:nvSpPr>
          <p:cNvPr id="11267" name="Espace réservé du contenu 2"/>
          <p:cNvSpPr>
            <a:spLocks noGrp="1"/>
          </p:cNvSpPr>
          <p:nvPr>
            <p:ph sz="quarter" idx="1"/>
          </p:nvPr>
        </p:nvSpPr>
        <p:spPr>
          <a:xfrm>
            <a:off x="642910" y="2357430"/>
            <a:ext cx="8286747" cy="2714625"/>
          </a:xfrm>
        </p:spPr>
        <p:txBody>
          <a:bodyPr>
            <a:normAutofit fontScale="85000" lnSpcReduction="20000"/>
          </a:bodyPr>
          <a:lstStyle/>
          <a:p>
            <a:pPr eaLnBrk="1" hangingPunct="1">
              <a:buFont typeface="Wingdings" pitchFamily="2" charset="2"/>
              <a:buChar char="Ø"/>
            </a:pPr>
            <a:r>
              <a:rPr lang="fr-FR" dirty="0" smtClean="0">
                <a:latin typeface="Book Antiqua" pitchFamily="18" charset="0"/>
              </a:rPr>
              <a:t>  </a:t>
            </a:r>
            <a:r>
              <a:rPr lang="fr-FR" dirty="0">
                <a:solidFill>
                  <a:srgbClr val="FF0000"/>
                </a:solidFill>
                <a:latin typeface="Book Antiqua" pitchFamily="18" charset="0"/>
              </a:rPr>
              <a:t>D</a:t>
            </a:r>
            <a:r>
              <a:rPr lang="fr-FR" dirty="0" smtClean="0">
                <a:solidFill>
                  <a:srgbClr val="FF0000"/>
                </a:solidFill>
                <a:latin typeface="Book Antiqua" pitchFamily="18" charset="0"/>
              </a:rPr>
              <a:t>éfinition de  l’APS:</a:t>
            </a:r>
          </a:p>
          <a:p>
            <a:pPr eaLnBrk="1" hangingPunct="1">
              <a:buFont typeface="Wingdings" pitchFamily="2" charset="2"/>
              <a:buChar char="Ø"/>
            </a:pPr>
            <a:endParaRPr lang="fr-FR" dirty="0" smtClean="0">
              <a:solidFill>
                <a:srgbClr val="FF0000"/>
              </a:solidFill>
              <a:latin typeface="Book Antiqua" pitchFamily="18" charset="0"/>
            </a:endParaRPr>
          </a:p>
          <a:p>
            <a:pPr eaLnBrk="1" hangingPunct="1">
              <a:buFont typeface="Wingdings" pitchFamily="2" charset="2"/>
              <a:buChar char="Ø"/>
            </a:pPr>
            <a:r>
              <a:rPr lang="fr-FR" dirty="0" smtClean="0">
                <a:solidFill>
                  <a:srgbClr val="FF0000"/>
                </a:solidFill>
                <a:latin typeface="Book Antiqua" pitchFamily="18" charset="0"/>
              </a:rPr>
              <a:t>  Logique interne</a:t>
            </a:r>
          </a:p>
          <a:p>
            <a:pPr eaLnBrk="1" hangingPunct="1">
              <a:buFont typeface="Wingdings" pitchFamily="2" charset="2"/>
              <a:buNone/>
            </a:pPr>
            <a:endParaRPr lang="fr-FR" sz="2000" dirty="0" smtClean="0">
              <a:latin typeface="Book Antiqua" pitchFamily="18" charset="0"/>
            </a:endParaRPr>
          </a:p>
          <a:p>
            <a:pPr eaLnBrk="1" hangingPunct="1"/>
            <a:r>
              <a:rPr lang="fr-FR" sz="2400" dirty="0" smtClean="0">
                <a:latin typeface="Book Antiqua" pitchFamily="18" charset="0"/>
              </a:rPr>
              <a:t>Petit terrain, espace réduit, forte densité de joueur</a:t>
            </a:r>
          </a:p>
          <a:p>
            <a:pPr eaLnBrk="1" hangingPunct="1"/>
            <a:r>
              <a:rPr lang="fr-FR" sz="2400" dirty="0" smtClean="0">
                <a:latin typeface="Book Antiqua" pitchFamily="18" charset="0"/>
              </a:rPr>
              <a:t>Cible haute et horizontale</a:t>
            </a:r>
          </a:p>
          <a:p>
            <a:pPr eaLnBrk="1" hangingPunct="1"/>
            <a:r>
              <a:rPr lang="fr-FR" sz="2400" dirty="0" smtClean="0">
                <a:latin typeface="Book Antiqua" pitchFamily="18" charset="0"/>
              </a:rPr>
              <a:t>Balle volumineuse</a:t>
            </a:r>
          </a:p>
          <a:p>
            <a:pPr eaLnBrk="1" hangingPunct="1"/>
            <a:r>
              <a:rPr lang="fr-FR" sz="2400" dirty="0" smtClean="0">
                <a:latin typeface="Book Antiqua" pitchFamily="18" charset="0"/>
              </a:rPr>
              <a:t>Non contact (évitement), 2 pas, pivoter  …</a:t>
            </a:r>
          </a:p>
          <a:p>
            <a:pPr eaLnBrk="1" hangingPunct="1">
              <a:buFont typeface="Wingdings" pitchFamily="2" charset="2"/>
              <a:buNone/>
            </a:pPr>
            <a:endParaRPr lang="fr-FR" sz="2000" dirty="0" smtClean="0">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1267">
                                            <p:txEl>
                                              <p:pRg st="0" end="0"/>
                                            </p:txEl>
                                          </p:spTgt>
                                        </p:tgtEl>
                                        <p:attrNameLst>
                                          <p:attrName>style.visibility</p:attrName>
                                        </p:attrNameLst>
                                      </p:cBhvr>
                                      <p:to>
                                        <p:strVal val="visible"/>
                                      </p:to>
                                    </p:set>
                                    <p:animEffect transition="in" filter="barn(inVertical)">
                                      <p:cBhvr>
                                        <p:cTn id="13" dur="500"/>
                                        <p:tgtEl>
                                          <p:spTgt spid="1126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1267">
                                            <p:txEl>
                                              <p:pRg st="2" end="2"/>
                                            </p:txEl>
                                          </p:spTgt>
                                        </p:tgtEl>
                                        <p:attrNameLst>
                                          <p:attrName>style.visibility</p:attrName>
                                        </p:attrNameLst>
                                      </p:cBhvr>
                                      <p:to>
                                        <p:strVal val="visible"/>
                                      </p:to>
                                    </p:set>
                                    <p:animEffect transition="in" filter="barn(inVertical)">
                                      <p:cBhvr>
                                        <p:cTn id="18" dur="500"/>
                                        <p:tgtEl>
                                          <p:spTgt spid="11267">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1267">
                                            <p:txEl>
                                              <p:pRg st="4" end="4"/>
                                            </p:txEl>
                                          </p:spTgt>
                                        </p:tgtEl>
                                        <p:attrNameLst>
                                          <p:attrName>style.visibility</p:attrName>
                                        </p:attrNameLst>
                                      </p:cBhvr>
                                      <p:to>
                                        <p:strVal val="visible"/>
                                      </p:to>
                                    </p:set>
                                    <p:animEffect transition="in" filter="barn(inVertical)">
                                      <p:cBhvr>
                                        <p:cTn id="23" dur="500"/>
                                        <p:tgtEl>
                                          <p:spTgt spid="11267">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1267">
                                            <p:txEl>
                                              <p:pRg st="5" end="5"/>
                                            </p:txEl>
                                          </p:spTgt>
                                        </p:tgtEl>
                                        <p:attrNameLst>
                                          <p:attrName>style.visibility</p:attrName>
                                        </p:attrNameLst>
                                      </p:cBhvr>
                                      <p:to>
                                        <p:strVal val="visible"/>
                                      </p:to>
                                    </p:set>
                                    <p:animEffect transition="in" filter="barn(inVertical)">
                                      <p:cBhvr>
                                        <p:cTn id="28" dur="500"/>
                                        <p:tgtEl>
                                          <p:spTgt spid="11267">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1267">
                                            <p:txEl>
                                              <p:pRg st="6" end="6"/>
                                            </p:txEl>
                                          </p:spTgt>
                                        </p:tgtEl>
                                        <p:attrNameLst>
                                          <p:attrName>style.visibility</p:attrName>
                                        </p:attrNameLst>
                                      </p:cBhvr>
                                      <p:to>
                                        <p:strVal val="visible"/>
                                      </p:to>
                                    </p:set>
                                    <p:animEffect transition="in" filter="barn(inVertical)">
                                      <p:cBhvr>
                                        <p:cTn id="33" dur="500"/>
                                        <p:tgtEl>
                                          <p:spTgt spid="11267">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1267">
                                            <p:txEl>
                                              <p:pRg st="7" end="7"/>
                                            </p:txEl>
                                          </p:spTgt>
                                        </p:tgtEl>
                                        <p:attrNameLst>
                                          <p:attrName>style.visibility</p:attrName>
                                        </p:attrNameLst>
                                      </p:cBhvr>
                                      <p:to>
                                        <p:strVal val="visible"/>
                                      </p:to>
                                    </p:set>
                                    <p:animEffect transition="in" filter="barn(inVertical)">
                                      <p:cBhvr>
                                        <p:cTn id="38" dur="500"/>
                                        <p:tgtEl>
                                          <p:spTgt spid="1126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267"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7158" y="500042"/>
            <a:ext cx="8229600" cy="1143000"/>
          </a:xfrm>
        </p:spPr>
        <p:txBody>
          <a:bodyPr>
            <a:noAutofit/>
          </a:bodyPr>
          <a:lstStyle/>
          <a:p>
            <a:pPr>
              <a:defRPr/>
            </a:pP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dirty="0" smtClean="0">
                <a:solidFill>
                  <a:schemeClr val="accent6">
                    <a:lumMod val="75000"/>
                  </a:schemeClr>
                </a:solidFill>
                <a:latin typeface="Cambria Math" pitchFamily="18" charset="0"/>
                <a:ea typeface="Cambria Math" pitchFamily="18" charset="0"/>
              </a:rPr>
              <a:t> </a:t>
            </a:r>
            <a:br>
              <a:rPr lang="fr-FR" sz="3200" dirty="0" smtClean="0">
                <a:solidFill>
                  <a:schemeClr val="accent6">
                    <a:lumMod val="75000"/>
                  </a:schemeClr>
                </a:solidFill>
                <a:latin typeface="Cambria Math" pitchFamily="18" charset="0"/>
                <a:ea typeface="Cambria Math" pitchFamily="18" charset="0"/>
              </a:rPr>
            </a:br>
            <a:r>
              <a:rPr lang="fr-FR" sz="3200" dirty="0" smtClean="0">
                <a:latin typeface="Book Antiqua" pitchFamily="18" charset="0"/>
                <a:ea typeface="Batang" pitchFamily="18" charset="-127"/>
              </a:rPr>
              <a:t> 2_ Les Problèmes fondamentaux </a:t>
            </a:r>
            <a:endParaRPr lang="fr-FR" sz="3200" dirty="0"/>
          </a:p>
        </p:txBody>
      </p:sp>
      <p:sp>
        <p:nvSpPr>
          <p:cNvPr id="12291" name="Espace réservé du contenu 2"/>
          <p:cNvSpPr>
            <a:spLocks noGrp="1"/>
          </p:cNvSpPr>
          <p:nvPr>
            <p:ph sz="quarter" idx="1"/>
          </p:nvPr>
        </p:nvSpPr>
        <p:spPr>
          <a:xfrm>
            <a:off x="357188" y="2000241"/>
            <a:ext cx="8215340" cy="4143404"/>
          </a:xfrm>
        </p:spPr>
        <p:txBody>
          <a:bodyPr/>
          <a:lstStyle/>
          <a:p>
            <a:pPr eaLnBrk="1" hangingPunct="1"/>
            <a:r>
              <a:rPr lang="fr-FR" sz="2400" dirty="0" smtClean="0">
                <a:latin typeface="Book Antiqua" pitchFamily="18" charset="0"/>
              </a:rPr>
              <a:t>Étant une APS de coopération et d’opposition les problèmes que rencontrent les élèves quelque soit leur niveau de pratique sont :</a:t>
            </a:r>
          </a:p>
          <a:p>
            <a:pPr eaLnBrk="1" hangingPunct="1"/>
            <a:r>
              <a:rPr lang="fr-FR" sz="2400" dirty="0" smtClean="0">
                <a:latin typeface="Book Antiqua" pitchFamily="18" charset="0"/>
              </a:rPr>
              <a:t> Ressources cognitives</a:t>
            </a:r>
          </a:p>
          <a:p>
            <a:pPr eaLnBrk="1" hangingPunct="1"/>
            <a:r>
              <a:rPr lang="fr-FR" sz="2400" dirty="0" smtClean="0">
                <a:latin typeface="Book Antiqua" pitchFamily="18" charset="0"/>
              </a:rPr>
              <a:t> Ressources motrices</a:t>
            </a:r>
          </a:p>
          <a:p>
            <a:pPr eaLnBrk="1" hangingPunct="1"/>
            <a:r>
              <a:rPr lang="fr-FR" sz="2400" dirty="0" smtClean="0">
                <a:latin typeface="Book Antiqua" pitchFamily="18" charset="0"/>
              </a:rPr>
              <a:t> Comment je peu accélérer sans  perdre la balle …….</a:t>
            </a:r>
          </a:p>
          <a:p>
            <a:pPr eaLnBrk="1" hangingPunct="1"/>
            <a:r>
              <a:rPr lang="fr-FR" sz="2400" dirty="0" smtClean="0">
                <a:latin typeface="Book Antiqua" pitchFamily="18" charset="0"/>
              </a:rPr>
              <a:t> Ressources physiologiques </a:t>
            </a:r>
          </a:p>
          <a:p>
            <a:pPr eaLnBrk="1" hangingPunct="1"/>
            <a:endParaRPr lang="fr-FR" sz="2400" dirty="0" smtClean="0">
              <a:latin typeface="Book Antiqua" pitchFamily="18" charset="0"/>
            </a:endParaRPr>
          </a:p>
          <a:p>
            <a:pPr eaLnBrk="1" hangingPunct="1"/>
            <a:endParaRPr lang="fr-FR" dirty="0" smtClean="0">
              <a:latin typeface="Book Antiqu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291">
                                            <p:txEl>
                                              <p:pRg st="0" end="0"/>
                                            </p:txEl>
                                          </p:spTgt>
                                        </p:tgtEl>
                                        <p:attrNameLst>
                                          <p:attrName>style.visibility</p:attrName>
                                        </p:attrNameLst>
                                      </p:cBhvr>
                                      <p:to>
                                        <p:strVal val="visible"/>
                                      </p:to>
                                    </p:set>
                                    <p:animEffect transition="in" filter="wipe(down)">
                                      <p:cBhvr>
                                        <p:cTn id="12" dur="500"/>
                                        <p:tgtEl>
                                          <p:spTgt spid="1229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291">
                                            <p:txEl>
                                              <p:pRg st="1" end="1"/>
                                            </p:txEl>
                                          </p:spTgt>
                                        </p:tgtEl>
                                        <p:attrNameLst>
                                          <p:attrName>style.visibility</p:attrName>
                                        </p:attrNameLst>
                                      </p:cBhvr>
                                      <p:to>
                                        <p:strVal val="visible"/>
                                      </p:to>
                                    </p:set>
                                    <p:animEffect transition="in" filter="wipe(down)">
                                      <p:cBhvr>
                                        <p:cTn id="17" dur="500"/>
                                        <p:tgtEl>
                                          <p:spTgt spid="1229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291">
                                            <p:txEl>
                                              <p:pRg st="2" end="2"/>
                                            </p:txEl>
                                          </p:spTgt>
                                        </p:tgtEl>
                                        <p:attrNameLst>
                                          <p:attrName>style.visibility</p:attrName>
                                        </p:attrNameLst>
                                      </p:cBhvr>
                                      <p:to>
                                        <p:strVal val="visible"/>
                                      </p:to>
                                    </p:set>
                                    <p:animEffect transition="in" filter="wipe(down)">
                                      <p:cBhvr>
                                        <p:cTn id="22" dur="500"/>
                                        <p:tgtEl>
                                          <p:spTgt spid="1229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291">
                                            <p:txEl>
                                              <p:pRg st="3" end="3"/>
                                            </p:txEl>
                                          </p:spTgt>
                                        </p:tgtEl>
                                        <p:attrNameLst>
                                          <p:attrName>style.visibility</p:attrName>
                                        </p:attrNameLst>
                                      </p:cBhvr>
                                      <p:to>
                                        <p:strVal val="visible"/>
                                      </p:to>
                                    </p:set>
                                    <p:animEffect transition="in" filter="wipe(down)">
                                      <p:cBhvr>
                                        <p:cTn id="27" dur="500"/>
                                        <p:tgtEl>
                                          <p:spTgt spid="1229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291">
                                            <p:txEl>
                                              <p:pRg st="4" end="4"/>
                                            </p:txEl>
                                          </p:spTgt>
                                        </p:tgtEl>
                                        <p:attrNameLst>
                                          <p:attrName>style.visibility</p:attrName>
                                        </p:attrNameLst>
                                      </p:cBhvr>
                                      <p:to>
                                        <p:strVal val="visible"/>
                                      </p:to>
                                    </p:set>
                                    <p:animEffect transition="in" filter="wipe(down)">
                                      <p:cBhvr>
                                        <p:cTn id="32" dur="500"/>
                                        <p:tgtEl>
                                          <p:spTgt spid="122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291"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857232"/>
            <a:ext cx="7467600" cy="654050"/>
          </a:xfrm>
        </p:spPr>
        <p:txBody>
          <a:bodyPr>
            <a:normAutofit fontScale="90000"/>
          </a:bodyPr>
          <a:lstStyle/>
          <a:p>
            <a:pPr eaLnBrk="1" fontAlgn="auto" hangingPunct="1">
              <a:spcAft>
                <a:spcPts val="0"/>
              </a:spcAft>
              <a:defRPr/>
            </a:pP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endParaRPr lang="fr-FR" dirty="0"/>
          </a:p>
        </p:txBody>
      </p:sp>
      <p:sp>
        <p:nvSpPr>
          <p:cNvPr id="15363" name="Espace réservé du contenu 2"/>
          <p:cNvSpPr txBox="1">
            <a:spLocks/>
          </p:cNvSpPr>
          <p:nvPr/>
        </p:nvSpPr>
        <p:spPr bwMode="auto">
          <a:xfrm>
            <a:off x="428596" y="2143116"/>
            <a:ext cx="7929588" cy="4094196"/>
          </a:xfrm>
          <a:prstGeom prst="rect">
            <a:avLst/>
          </a:prstGeom>
          <a:noFill/>
          <a:ln w="9525">
            <a:solidFill>
              <a:schemeClr val="accent1"/>
            </a:solidFill>
            <a:miter lim="800000"/>
            <a:headEnd/>
            <a:tailEnd/>
          </a:ln>
        </p:spPr>
        <p:txBody>
          <a:bodyPr/>
          <a:lstStyle/>
          <a:p>
            <a:r>
              <a:rPr lang="fr-FR" sz="2000" b="1" dirty="0">
                <a:latin typeface="Century Schoolbook" pitchFamily="18" charset="0"/>
              </a:rPr>
              <a:t>Liées à la marque : </a:t>
            </a:r>
          </a:p>
          <a:p>
            <a:r>
              <a:rPr lang="fr-FR" sz="2000" dirty="0">
                <a:latin typeface="Century Schoolbook" pitchFamily="18" charset="0"/>
              </a:rPr>
              <a:t>Tir en course </a:t>
            </a:r>
          </a:p>
          <a:p>
            <a:r>
              <a:rPr lang="fr-FR" sz="2000" dirty="0">
                <a:latin typeface="Century Schoolbook" pitchFamily="18" charset="0"/>
              </a:rPr>
              <a:t>Tir en suspension </a:t>
            </a:r>
          </a:p>
          <a:p>
            <a:r>
              <a:rPr lang="fr-FR" sz="2000" b="1" dirty="0">
                <a:latin typeface="Century Schoolbook" pitchFamily="18" charset="0"/>
              </a:rPr>
              <a:t>Liées aux déplacements </a:t>
            </a:r>
          </a:p>
          <a:p>
            <a:r>
              <a:rPr lang="fr-FR" sz="2000" dirty="0">
                <a:latin typeface="Century Schoolbook" pitchFamily="18" charset="0"/>
              </a:rPr>
              <a:t>Pied de pivot </a:t>
            </a:r>
          </a:p>
          <a:p>
            <a:r>
              <a:rPr lang="fr-FR" sz="2000" dirty="0">
                <a:latin typeface="Century Schoolbook" pitchFamily="18" charset="0"/>
              </a:rPr>
              <a:t>Départ en dribble </a:t>
            </a:r>
          </a:p>
          <a:p>
            <a:r>
              <a:rPr lang="fr-FR" sz="2000" dirty="0">
                <a:latin typeface="Century Schoolbook" pitchFamily="18" charset="0"/>
              </a:rPr>
              <a:t>Dribble de contre-attaque </a:t>
            </a:r>
          </a:p>
          <a:p>
            <a:r>
              <a:rPr lang="fr-FR" sz="2000" b="1" dirty="0">
                <a:latin typeface="Century Schoolbook" pitchFamily="18" charset="0"/>
              </a:rPr>
              <a:t>Liées à la relation aux partenaires </a:t>
            </a:r>
          </a:p>
          <a:p>
            <a:r>
              <a:rPr lang="fr-FR" sz="2000" dirty="0">
                <a:latin typeface="Century Schoolbook" pitchFamily="18" charset="0"/>
              </a:rPr>
              <a:t>Passe à 2 mains et 1 main (de renversement, lobée, au sol ou directe) </a:t>
            </a:r>
          </a:p>
          <a:p>
            <a:r>
              <a:rPr lang="fr-FR" sz="2000" dirty="0">
                <a:latin typeface="Century Schoolbook" pitchFamily="18" charset="0"/>
              </a:rPr>
              <a:t>Ecran </a:t>
            </a:r>
          </a:p>
          <a:p>
            <a:r>
              <a:rPr lang="fr-FR" sz="2000" b="1" dirty="0">
                <a:latin typeface="Century Schoolbook" pitchFamily="18" charset="0"/>
              </a:rPr>
              <a:t>Liées à la récupération de la balle </a:t>
            </a:r>
          </a:p>
          <a:p>
            <a:r>
              <a:rPr lang="fr-FR" sz="2000" dirty="0">
                <a:latin typeface="Century Schoolbook" pitchFamily="18" charset="0"/>
              </a:rPr>
              <a:t>Rebond offensif et défensif </a:t>
            </a:r>
          </a:p>
        </p:txBody>
      </p:sp>
      <p:sp>
        <p:nvSpPr>
          <p:cNvPr id="4" name="Rectangle 3"/>
          <p:cNvSpPr/>
          <p:nvPr/>
        </p:nvSpPr>
        <p:spPr>
          <a:xfrm>
            <a:off x="1214414" y="785794"/>
            <a:ext cx="4463401" cy="584775"/>
          </a:xfrm>
          <a:prstGeom prst="rect">
            <a:avLst/>
          </a:prstGeom>
        </p:spPr>
        <p:txBody>
          <a:bodyPr wrap="none">
            <a:spAutoFit/>
          </a:bodyPr>
          <a:lstStyle/>
          <a:p>
            <a:pPr marL="725488" indent="-552450" fontAlgn="auto">
              <a:spcBef>
                <a:spcPts val="0"/>
              </a:spcBef>
              <a:spcAft>
                <a:spcPts val="0"/>
              </a:spcAft>
              <a:defRPr/>
            </a:pPr>
            <a:r>
              <a:rPr lang="fr-FR" sz="3200" dirty="0" smtClean="0">
                <a:solidFill>
                  <a:schemeClr val="accent2">
                    <a:lumMod val="75000"/>
                  </a:schemeClr>
                </a:solidFill>
                <a:latin typeface="Book Antiqua" pitchFamily="18" charset="0"/>
                <a:ea typeface="Batang" pitchFamily="18" charset="-127"/>
              </a:rPr>
              <a:t>3_ Les Règles d’action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363"/>
                                        </p:tgtEl>
                                        <p:attrNameLst>
                                          <p:attrName>style.visibility</p:attrName>
                                        </p:attrNameLst>
                                      </p:cBhvr>
                                      <p:to>
                                        <p:strVal val="visible"/>
                                      </p:to>
                                    </p:set>
                                    <p:animEffect transition="in" filter="fade">
                                      <p:cBhvr>
                                        <p:cTn id="12"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750" y="214313"/>
            <a:ext cx="7467600" cy="654050"/>
          </a:xfrm>
        </p:spPr>
        <p:txBody>
          <a:bodyPr>
            <a:normAutofit fontScale="90000"/>
          </a:bodyPr>
          <a:lstStyle/>
          <a:p>
            <a:pPr eaLnBrk="1" fontAlgn="auto" hangingPunct="1">
              <a:spcAft>
                <a:spcPts val="0"/>
              </a:spcAft>
              <a:defRPr/>
            </a:pP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endParaRPr lang="fr-FR" dirty="0"/>
          </a:p>
        </p:txBody>
      </p:sp>
      <p:sp>
        <p:nvSpPr>
          <p:cNvPr id="3" name="Espace réservé du contenu 2"/>
          <p:cNvSpPr>
            <a:spLocks noGrp="1"/>
          </p:cNvSpPr>
          <p:nvPr>
            <p:ph sz="quarter" idx="1"/>
          </p:nvPr>
        </p:nvSpPr>
        <p:spPr>
          <a:xfrm>
            <a:off x="214313" y="714375"/>
            <a:ext cx="4071937" cy="5929313"/>
          </a:xfrm>
          <a:ln>
            <a:solidFill>
              <a:schemeClr val="accent1"/>
            </a:solidFill>
          </a:ln>
        </p:spPr>
        <p:txBody>
          <a:bodyPr>
            <a:normAutofit/>
          </a:bodyPr>
          <a:lstStyle/>
          <a:p>
            <a:pPr marL="274320" indent="-274320" eaLnBrk="1" fontAlgn="auto" hangingPunct="1">
              <a:spcAft>
                <a:spcPts val="0"/>
              </a:spcAft>
              <a:buFont typeface="Wingdings"/>
              <a:buNone/>
              <a:defRPr/>
            </a:pPr>
            <a:r>
              <a:rPr lang="fr-FR" sz="1800" b="1" u="sng" dirty="0" smtClean="0">
                <a:latin typeface="Book Antiqua" pitchFamily="18" charset="0"/>
              </a:rPr>
              <a:t>Démarquage du non porteur de balle</a:t>
            </a:r>
            <a:endParaRPr lang="fr-FR" sz="1800" b="1" dirty="0" smtClean="0">
              <a:latin typeface="Book Antiqua" pitchFamily="18" charset="0"/>
            </a:endParaRPr>
          </a:p>
          <a:p>
            <a:pPr marL="274320" indent="-274320" eaLnBrk="1" fontAlgn="auto" hangingPunct="1">
              <a:spcAft>
                <a:spcPts val="0"/>
              </a:spcAft>
              <a:buFont typeface="Wingdings"/>
              <a:buNone/>
              <a:defRPr/>
            </a:pPr>
            <a:r>
              <a:rPr lang="fr-FR" sz="1800" dirty="0" smtClean="0">
                <a:latin typeface="Book Antiqua" pitchFamily="18" charset="0"/>
              </a:rPr>
              <a:t>      sortir de l’espace d’interception du défenseur</a:t>
            </a:r>
          </a:p>
          <a:p>
            <a:pPr marL="274320" indent="-274320" eaLnBrk="1" fontAlgn="auto" hangingPunct="1">
              <a:spcAft>
                <a:spcPts val="0"/>
              </a:spcAft>
              <a:buFont typeface="Wingdings"/>
              <a:buChar char=""/>
              <a:defRPr/>
            </a:pPr>
            <a:r>
              <a:rPr lang="fr-FR" sz="1800" dirty="0" smtClean="0">
                <a:latin typeface="Book Antiqua" pitchFamily="18" charset="0"/>
              </a:rPr>
              <a:t>changement de rythme</a:t>
            </a:r>
          </a:p>
          <a:p>
            <a:pPr marL="274320" indent="-274320" eaLnBrk="1" fontAlgn="auto" hangingPunct="1">
              <a:spcAft>
                <a:spcPts val="0"/>
              </a:spcAft>
              <a:buFont typeface="Wingdings"/>
              <a:buChar char=""/>
              <a:defRPr/>
            </a:pPr>
            <a:r>
              <a:rPr lang="fr-FR" sz="1800" dirty="0" smtClean="0">
                <a:latin typeface="Book Antiqua" pitchFamily="18" charset="0"/>
              </a:rPr>
              <a:t>changement de direction</a:t>
            </a:r>
          </a:p>
          <a:p>
            <a:pPr marL="274320" indent="-274320" eaLnBrk="1" fontAlgn="auto" hangingPunct="1">
              <a:spcAft>
                <a:spcPts val="0"/>
              </a:spcAft>
              <a:buFont typeface="Wingdings"/>
              <a:buChar char=""/>
              <a:defRPr/>
            </a:pPr>
            <a:r>
              <a:rPr lang="fr-FR" sz="1800" dirty="0" smtClean="0">
                <a:latin typeface="Book Antiqua" pitchFamily="18" charset="0"/>
              </a:rPr>
              <a:t>faire un appel de balle</a:t>
            </a:r>
          </a:p>
          <a:p>
            <a:pPr marL="274320" indent="-274320" eaLnBrk="1" fontAlgn="auto" hangingPunct="1">
              <a:spcAft>
                <a:spcPts val="0"/>
              </a:spcAft>
              <a:buFont typeface="Wingdings"/>
              <a:buChar char=""/>
              <a:defRPr/>
            </a:pPr>
            <a:r>
              <a:rPr lang="fr-FR" sz="1800" dirty="0" smtClean="0">
                <a:latin typeface="Book Antiqua" pitchFamily="18" charset="0"/>
              </a:rPr>
              <a:t>se placer à distance de passe (</a:t>
            </a:r>
            <a:r>
              <a:rPr lang="fr-FR" sz="1800" dirty="0" smtClean="0">
                <a:latin typeface="Book Antiqua" pitchFamily="18" charset="0"/>
                <a:sym typeface="Wingdings"/>
              </a:rPr>
              <a:t></a:t>
            </a:r>
            <a:r>
              <a:rPr lang="fr-FR" sz="1800" dirty="0" smtClean="0">
                <a:latin typeface="Book Antiqua" pitchFamily="18" charset="0"/>
              </a:rPr>
              <a:t> distance de passe efficace) </a:t>
            </a:r>
          </a:p>
          <a:p>
            <a:pPr marL="274320" indent="-274320" eaLnBrk="1" fontAlgn="auto" hangingPunct="1">
              <a:spcAft>
                <a:spcPts val="0"/>
              </a:spcAft>
              <a:buFont typeface="Wingdings"/>
              <a:buChar char=""/>
              <a:defRPr/>
            </a:pPr>
            <a:r>
              <a:rPr lang="fr-FR" sz="1800" dirty="0" smtClean="0">
                <a:latin typeface="Book Antiqua" pitchFamily="18" charset="0"/>
              </a:rPr>
              <a:t>Le joueur pour se démarquer doit mettre en relation plusieurs éléments :</a:t>
            </a:r>
          </a:p>
          <a:p>
            <a:pPr marL="274320" indent="-274320" eaLnBrk="1" fontAlgn="auto" hangingPunct="1">
              <a:spcAft>
                <a:spcPts val="0"/>
              </a:spcAft>
              <a:buFont typeface="Wingdings"/>
              <a:buChar char=""/>
              <a:defRPr/>
            </a:pPr>
            <a:r>
              <a:rPr lang="fr-FR" sz="1800" dirty="0" smtClean="0">
                <a:latin typeface="Book Antiqua" pitchFamily="18" charset="0"/>
              </a:rPr>
              <a:t>Placements et déplacements : </a:t>
            </a:r>
          </a:p>
          <a:p>
            <a:pPr marL="640080" lvl="1" indent="-274320" eaLnBrk="1" fontAlgn="auto" hangingPunct="1">
              <a:spcAft>
                <a:spcPts val="0"/>
              </a:spcAft>
              <a:buFont typeface="Wingdings 2"/>
              <a:buChar char=""/>
              <a:defRPr/>
            </a:pPr>
            <a:r>
              <a:rPr lang="fr-FR" sz="1800" dirty="0" smtClean="0">
                <a:latin typeface="Book Antiqua" pitchFamily="18" charset="0"/>
              </a:rPr>
              <a:t>du porteur de balle</a:t>
            </a:r>
          </a:p>
          <a:p>
            <a:pPr marL="640080" lvl="1" indent="-274320" eaLnBrk="1" fontAlgn="auto" hangingPunct="1">
              <a:spcAft>
                <a:spcPts val="0"/>
              </a:spcAft>
              <a:buFont typeface="Wingdings 2"/>
              <a:buChar char=""/>
              <a:defRPr/>
            </a:pPr>
            <a:r>
              <a:rPr lang="fr-FR" sz="1800" dirty="0" smtClean="0">
                <a:latin typeface="Book Antiqua" pitchFamily="18" charset="0"/>
              </a:rPr>
              <a:t>du défenseur</a:t>
            </a:r>
          </a:p>
          <a:p>
            <a:pPr marL="640080" lvl="1" indent="-274320" eaLnBrk="1" fontAlgn="auto" hangingPunct="1">
              <a:spcAft>
                <a:spcPts val="0"/>
              </a:spcAft>
              <a:buFont typeface="Wingdings 2"/>
              <a:buChar char=""/>
              <a:defRPr/>
            </a:pPr>
            <a:r>
              <a:rPr lang="fr-FR" sz="1800" dirty="0" smtClean="0">
                <a:latin typeface="Book Antiqua" pitchFamily="18" charset="0"/>
              </a:rPr>
              <a:t>de ses coéquipiers</a:t>
            </a:r>
          </a:p>
          <a:p>
            <a:pPr marL="640080" lvl="1" indent="-274320" eaLnBrk="1" fontAlgn="auto" hangingPunct="1">
              <a:spcAft>
                <a:spcPts val="0"/>
              </a:spcAft>
              <a:buFont typeface="Wingdings 2"/>
              <a:buChar char=""/>
              <a:defRPr/>
            </a:pPr>
            <a:r>
              <a:rPr lang="fr-FR" sz="1800" dirty="0" smtClean="0">
                <a:latin typeface="Book Antiqua" pitchFamily="18" charset="0"/>
              </a:rPr>
              <a:t>des autres défenseurs</a:t>
            </a:r>
          </a:p>
          <a:p>
            <a:pPr marL="640080" lvl="1" indent="-274320" eaLnBrk="1" fontAlgn="auto" hangingPunct="1">
              <a:spcAft>
                <a:spcPts val="0"/>
              </a:spcAft>
              <a:buFont typeface="Wingdings"/>
              <a:buChar char="à"/>
              <a:defRPr/>
            </a:pPr>
            <a:r>
              <a:rPr lang="fr-FR" sz="1800" dirty="0" smtClean="0"/>
              <a:t>Notion d’anticipation et de prise d’informations</a:t>
            </a:r>
          </a:p>
          <a:p>
            <a:pPr marL="274320" indent="-274320" eaLnBrk="1" fontAlgn="auto" hangingPunct="1">
              <a:spcAft>
                <a:spcPts val="0"/>
              </a:spcAft>
              <a:buFont typeface="Wingdings"/>
              <a:buNone/>
              <a:defRPr/>
            </a:pPr>
            <a:endParaRPr lang="fr-FR" b="1" dirty="0" smtClean="0"/>
          </a:p>
        </p:txBody>
      </p:sp>
      <p:sp>
        <p:nvSpPr>
          <p:cNvPr id="5" name="Espace réservé du contenu 2"/>
          <p:cNvSpPr txBox="1">
            <a:spLocks/>
          </p:cNvSpPr>
          <p:nvPr/>
        </p:nvSpPr>
        <p:spPr>
          <a:xfrm>
            <a:off x="4643438" y="714375"/>
            <a:ext cx="4071937" cy="5929313"/>
          </a:xfrm>
          <a:prstGeom prst="rect">
            <a:avLst/>
          </a:prstGeom>
          <a:ln>
            <a:solidFill>
              <a:schemeClr val="accent1"/>
            </a:solidFill>
          </a:ln>
        </p:spPr>
        <p:txBody>
          <a:bodyPr>
            <a:normAutofit/>
          </a:bodyPr>
          <a:lstStyle/>
          <a:p>
            <a:pPr fontAlgn="auto">
              <a:spcBef>
                <a:spcPts val="0"/>
              </a:spcBef>
              <a:spcAft>
                <a:spcPts val="0"/>
              </a:spcAft>
              <a:defRPr/>
            </a:pPr>
            <a:r>
              <a:rPr lang="fr-FR" b="1" u="sng" dirty="0">
                <a:latin typeface="Book Antiqua" pitchFamily="18" charset="0"/>
                <a:cs typeface="+mn-cs"/>
              </a:rPr>
              <a:t>Porteur de balle </a:t>
            </a:r>
            <a:endParaRPr lang="fr-FR" b="1" dirty="0">
              <a:latin typeface="Book Antiqua" pitchFamily="18" charset="0"/>
              <a:cs typeface="+mn-cs"/>
            </a:endParaRPr>
          </a:p>
          <a:p>
            <a:pPr fontAlgn="auto">
              <a:spcBef>
                <a:spcPts val="0"/>
              </a:spcBef>
              <a:spcAft>
                <a:spcPts val="0"/>
              </a:spcAft>
              <a:defRPr/>
            </a:pPr>
            <a:r>
              <a:rPr lang="fr-FR" dirty="0">
                <a:latin typeface="Book Antiqua" pitchFamily="18" charset="0"/>
                <a:cs typeface="+mn-cs"/>
              </a:rPr>
              <a:t>Triple menace : palette des alternatives du porteur de balle.</a:t>
            </a:r>
          </a:p>
          <a:p>
            <a:pPr fontAlgn="auto">
              <a:spcBef>
                <a:spcPts val="0"/>
              </a:spcBef>
              <a:spcAft>
                <a:spcPts val="0"/>
              </a:spcAft>
              <a:defRPr/>
            </a:pPr>
            <a:r>
              <a:rPr lang="fr-FR" dirty="0">
                <a:latin typeface="Book Antiqua" pitchFamily="18" charset="0"/>
                <a:cs typeface="+mn-cs"/>
              </a:rPr>
              <a:t>Dans cette situation le joueur met en jeu trois activités :</a:t>
            </a:r>
          </a:p>
          <a:p>
            <a:pPr fontAlgn="auto">
              <a:spcBef>
                <a:spcPts val="0"/>
              </a:spcBef>
              <a:spcAft>
                <a:spcPts val="0"/>
              </a:spcAft>
              <a:buFont typeface="Arial" pitchFamily="34" charset="0"/>
              <a:buChar char="•"/>
              <a:defRPr/>
            </a:pPr>
            <a:r>
              <a:rPr lang="fr-FR" dirty="0">
                <a:latin typeface="Book Antiqua" pitchFamily="18" charset="0"/>
                <a:cs typeface="+mn-cs"/>
              </a:rPr>
              <a:t>perceptive : (réduire les incertitudes liées à la situation de jeu), reconnaitre et analyser la situation du jeu.</a:t>
            </a:r>
          </a:p>
          <a:p>
            <a:pPr fontAlgn="auto">
              <a:spcBef>
                <a:spcPts val="0"/>
              </a:spcBef>
              <a:spcAft>
                <a:spcPts val="0"/>
              </a:spcAft>
              <a:buFont typeface="Arial" pitchFamily="34" charset="0"/>
              <a:buChar char="•"/>
              <a:defRPr/>
            </a:pPr>
            <a:r>
              <a:rPr lang="fr-FR" dirty="0">
                <a:latin typeface="Book Antiqua" pitchFamily="18" charset="0"/>
                <a:cs typeface="+mn-cs"/>
              </a:rPr>
              <a:t>décisionnelle : créer des situations plusieurs alternatives d’action limité par une notion temporelle.</a:t>
            </a:r>
          </a:p>
          <a:p>
            <a:pPr fontAlgn="auto">
              <a:spcBef>
                <a:spcPts val="0"/>
              </a:spcBef>
              <a:spcAft>
                <a:spcPts val="0"/>
              </a:spcAft>
              <a:buFont typeface="Arial" pitchFamily="34" charset="0"/>
              <a:buChar char="•"/>
              <a:defRPr/>
            </a:pPr>
            <a:r>
              <a:rPr lang="fr-FR" dirty="0">
                <a:latin typeface="Book Antiqua" pitchFamily="18" charset="0"/>
                <a:cs typeface="+mn-cs"/>
              </a:rPr>
              <a:t>motrice : met en action sa décision </a:t>
            </a:r>
          </a:p>
          <a:p>
            <a:pPr fontAlgn="auto">
              <a:spcBef>
                <a:spcPts val="0"/>
              </a:spcBef>
              <a:spcAft>
                <a:spcPts val="0"/>
              </a:spcAft>
              <a:defRPr/>
            </a:pPr>
            <a:r>
              <a:rPr lang="fr-FR" b="1" u="sng" dirty="0">
                <a:latin typeface="Book Antiqua" pitchFamily="18" charset="0"/>
                <a:cs typeface="+mn-cs"/>
              </a:rPr>
              <a:t>Les tirs</a:t>
            </a:r>
            <a:endParaRPr lang="fr-FR" b="1" dirty="0">
              <a:latin typeface="Book Antiqua" pitchFamily="18" charset="0"/>
              <a:cs typeface="+mn-cs"/>
            </a:endParaRPr>
          </a:p>
          <a:p>
            <a:pPr fontAlgn="auto">
              <a:spcBef>
                <a:spcPts val="0"/>
              </a:spcBef>
              <a:spcAft>
                <a:spcPts val="0"/>
              </a:spcAft>
              <a:defRPr/>
            </a:pPr>
            <a:r>
              <a:rPr lang="fr-FR" dirty="0">
                <a:latin typeface="Book Antiqua" pitchFamily="18" charset="0"/>
                <a:cs typeface="+mn-cs"/>
              </a:rPr>
              <a:t>tire en appuis : dans le jeu / hors du jeu (lancer-francs)</a:t>
            </a:r>
          </a:p>
          <a:p>
            <a:pPr fontAlgn="auto">
              <a:spcBef>
                <a:spcPts val="0"/>
              </a:spcBef>
              <a:spcAft>
                <a:spcPts val="0"/>
              </a:spcAft>
              <a:defRPr/>
            </a:pPr>
            <a:r>
              <a:rPr lang="fr-FR" dirty="0">
                <a:latin typeface="Book Antiqua" pitchFamily="18" charset="0"/>
                <a:cs typeface="+mn-cs"/>
              </a:rPr>
              <a:t>tire en course : </a:t>
            </a:r>
            <a:r>
              <a:rPr lang="fr-FR" dirty="0">
                <a:latin typeface="Book Antiqua" pitchFamily="18" charset="0"/>
                <a:cs typeface="+mn-cs"/>
                <a:sym typeface="Wingdings"/>
              </a:rPr>
              <a:t></a:t>
            </a:r>
            <a:r>
              <a:rPr lang="fr-FR" dirty="0">
                <a:latin typeface="Book Antiqua" pitchFamily="18" charset="0"/>
                <a:cs typeface="+mn-cs"/>
              </a:rPr>
              <a:t> dissociation segmentaire complexe, </a:t>
            </a:r>
            <a:r>
              <a:rPr lang="fr-FR" dirty="0">
                <a:latin typeface="Book Antiqua" pitchFamily="18" charset="0"/>
                <a:cs typeface="+mn-cs"/>
                <a:sym typeface="Wingdings"/>
              </a:rPr>
              <a:t></a:t>
            </a:r>
            <a:r>
              <a:rPr lang="fr-FR" dirty="0">
                <a:latin typeface="Book Antiqua" pitchFamily="18" charset="0"/>
                <a:cs typeface="+mn-cs"/>
              </a:rPr>
              <a:t> création de vitesse)</a:t>
            </a:r>
          </a:p>
          <a:p>
            <a:pPr fontAlgn="auto">
              <a:spcBef>
                <a:spcPts val="0"/>
              </a:spcBef>
              <a:spcAft>
                <a:spcPts val="0"/>
              </a:spcAft>
              <a:defRPr/>
            </a:pPr>
            <a:r>
              <a:rPr lang="fr-FR" dirty="0">
                <a:latin typeface="Book Antiqua" pitchFamily="18" charset="0"/>
                <a:cs typeface="+mn-cs"/>
              </a:rPr>
              <a:t>tire en extension : </a:t>
            </a:r>
            <a:r>
              <a:rPr lang="fr-FR" dirty="0">
                <a:latin typeface="Book Antiqua" pitchFamily="18" charset="0"/>
                <a:cs typeface="+mn-cs"/>
                <a:sym typeface="Wingdings"/>
              </a:rPr>
              <a:t></a:t>
            </a:r>
            <a:r>
              <a:rPr lang="fr-FR" dirty="0">
                <a:latin typeface="Book Antiqua" pitchFamily="18" charset="0"/>
                <a:cs typeface="+mn-cs"/>
              </a:rPr>
              <a:t> bonne coordination</a:t>
            </a:r>
          </a:p>
          <a:p>
            <a:pPr fontAlgn="auto">
              <a:spcBef>
                <a:spcPts val="0"/>
              </a:spcBef>
              <a:spcAft>
                <a:spcPts val="0"/>
              </a:spcAft>
              <a:defRPr/>
            </a:pPr>
            <a:r>
              <a:rPr lang="fr-FR" dirty="0">
                <a:latin typeface="Book Antiqua" pitchFamily="18" charset="0"/>
                <a:cs typeface="+mn-cs"/>
              </a:rPr>
              <a:t>tire acrobatique :</a:t>
            </a:r>
          </a:p>
          <a:p>
            <a:pPr fontAlgn="auto">
              <a:spcBef>
                <a:spcPts val="0"/>
              </a:spcBef>
              <a:spcAft>
                <a:spcPts val="0"/>
              </a:spcAft>
              <a:defRPr/>
            </a:pPr>
            <a:endParaRPr lang="fr-FR" dirty="0">
              <a:latin typeface="Book Antiqua" pitchFamily="18" charset="0"/>
              <a:cs typeface="+mn-cs"/>
            </a:endParaRPr>
          </a:p>
          <a:p>
            <a:pPr marL="274320" indent="-274320" fontAlgn="auto">
              <a:spcBef>
                <a:spcPts val="600"/>
              </a:spcBef>
              <a:spcAft>
                <a:spcPts val="0"/>
              </a:spcAft>
              <a:buClr>
                <a:schemeClr val="accent1"/>
              </a:buClr>
              <a:buSzPct val="70000"/>
              <a:buFont typeface="Wingdings"/>
              <a:buNone/>
              <a:defRPr/>
            </a:pPr>
            <a:endParaRPr lang="fr-FR" sz="2400" b="1" dirty="0">
              <a:latin typeface="+mn-lt"/>
              <a:cs typeface="+mn-cs"/>
            </a:endParaRPr>
          </a:p>
        </p:txBody>
      </p:sp>
      <p:sp>
        <p:nvSpPr>
          <p:cNvPr id="6" name="Rectangle 5"/>
          <p:cNvSpPr/>
          <p:nvPr/>
        </p:nvSpPr>
        <p:spPr>
          <a:xfrm>
            <a:off x="500034" y="0"/>
            <a:ext cx="4463401" cy="584775"/>
          </a:xfrm>
          <a:prstGeom prst="rect">
            <a:avLst/>
          </a:prstGeom>
        </p:spPr>
        <p:txBody>
          <a:bodyPr wrap="none">
            <a:spAutoFit/>
          </a:bodyPr>
          <a:lstStyle/>
          <a:p>
            <a:pPr marL="725488" indent="-552450" algn="ctr" fontAlgn="auto">
              <a:spcBef>
                <a:spcPts val="0"/>
              </a:spcBef>
              <a:spcAft>
                <a:spcPts val="0"/>
              </a:spcAft>
              <a:defRPr/>
            </a:pPr>
            <a:r>
              <a:rPr lang="fr-FR" sz="3200" dirty="0" smtClean="0">
                <a:solidFill>
                  <a:schemeClr val="accent2">
                    <a:lumMod val="75000"/>
                  </a:schemeClr>
                </a:solidFill>
                <a:latin typeface="Book Antiqua" pitchFamily="18" charset="0"/>
                <a:ea typeface="Batang" pitchFamily="18" charset="-127"/>
              </a:rPr>
              <a:t>3_ Les Règles d’action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animEffect transition="in" filter="barn(inVertical)">
                                      <p:cBhvr>
                                        <p:cTn id="14" dur="500"/>
                                        <p:tgtEl>
                                          <p:spTgt spid="3">
                                            <p:bg/>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barn(inVertical)">
                                      <p:cBhvr>
                                        <p:cTn id="19" dur="5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barn(inVertical)">
                                      <p:cBhvr>
                                        <p:cTn id="24" dur="5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barn(inVertical)">
                                      <p:cBhvr>
                                        <p:cTn id="29" dur="5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barn(inVertical)">
                                      <p:cBhvr>
                                        <p:cTn id="34" dur="5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barn(inVertical)">
                                      <p:cBhvr>
                                        <p:cTn id="39" dur="500"/>
                                        <p:tgtEl>
                                          <p:spTgt spid="3">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Effect transition="in" filter="barn(inVertical)">
                                      <p:cBhvr>
                                        <p:cTn id="44" dur="5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barn(inVertical)">
                                      <p:cBhvr>
                                        <p:cTn id="49" dur="500"/>
                                        <p:tgtEl>
                                          <p:spTgt spid="3">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Effect transition="in" filter="barn(inVertical)">
                                      <p:cBhvr>
                                        <p:cTn id="54" dur="500"/>
                                        <p:tgtEl>
                                          <p:spTgt spid="3">
                                            <p:txEl>
                                              <p:pRg st="7" end="7"/>
                                            </p:txEl>
                                          </p:spTgt>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3">
                                            <p:txEl>
                                              <p:pRg st="8" end="8"/>
                                            </p:txEl>
                                          </p:spTgt>
                                        </p:tgtEl>
                                        <p:attrNameLst>
                                          <p:attrName>style.visibility</p:attrName>
                                        </p:attrNameLst>
                                      </p:cBhvr>
                                      <p:to>
                                        <p:strVal val="visible"/>
                                      </p:to>
                                    </p:set>
                                    <p:animEffect transition="in" filter="barn(inVertical)">
                                      <p:cBhvr>
                                        <p:cTn id="57" dur="500"/>
                                        <p:tgtEl>
                                          <p:spTgt spid="3">
                                            <p:txEl>
                                              <p:pRg st="8" end="8"/>
                                            </p:txEl>
                                          </p:spTgt>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3">
                                            <p:txEl>
                                              <p:pRg st="9" end="9"/>
                                            </p:txEl>
                                          </p:spTgt>
                                        </p:tgtEl>
                                        <p:attrNameLst>
                                          <p:attrName>style.visibility</p:attrName>
                                        </p:attrNameLst>
                                      </p:cBhvr>
                                      <p:to>
                                        <p:strVal val="visible"/>
                                      </p:to>
                                    </p:set>
                                    <p:animEffect transition="in" filter="barn(inVertical)">
                                      <p:cBhvr>
                                        <p:cTn id="60" dur="500"/>
                                        <p:tgtEl>
                                          <p:spTgt spid="3">
                                            <p:txEl>
                                              <p:pRg st="9" end="9"/>
                                            </p:txEl>
                                          </p:spTgt>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3">
                                            <p:txEl>
                                              <p:pRg st="10" end="10"/>
                                            </p:txEl>
                                          </p:spTgt>
                                        </p:tgtEl>
                                        <p:attrNameLst>
                                          <p:attrName>style.visibility</p:attrName>
                                        </p:attrNameLst>
                                      </p:cBhvr>
                                      <p:to>
                                        <p:strVal val="visible"/>
                                      </p:to>
                                    </p:set>
                                    <p:animEffect transition="in" filter="barn(inVertical)">
                                      <p:cBhvr>
                                        <p:cTn id="63" dur="500"/>
                                        <p:tgtEl>
                                          <p:spTgt spid="3">
                                            <p:txEl>
                                              <p:pRg st="10" end="10"/>
                                            </p:txEl>
                                          </p:spTgt>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3">
                                            <p:txEl>
                                              <p:pRg st="11" end="11"/>
                                            </p:txEl>
                                          </p:spTgt>
                                        </p:tgtEl>
                                        <p:attrNameLst>
                                          <p:attrName>style.visibility</p:attrName>
                                        </p:attrNameLst>
                                      </p:cBhvr>
                                      <p:to>
                                        <p:strVal val="visible"/>
                                      </p:to>
                                    </p:set>
                                    <p:animEffect transition="in" filter="barn(inVertical)">
                                      <p:cBhvr>
                                        <p:cTn id="66" dur="500"/>
                                        <p:tgtEl>
                                          <p:spTgt spid="3">
                                            <p:txEl>
                                              <p:pRg st="11" end="11"/>
                                            </p:txEl>
                                          </p:spTgt>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3">
                                            <p:txEl>
                                              <p:pRg st="12" end="12"/>
                                            </p:txEl>
                                          </p:spTgt>
                                        </p:tgtEl>
                                        <p:attrNameLst>
                                          <p:attrName>style.visibility</p:attrName>
                                        </p:attrNameLst>
                                      </p:cBhvr>
                                      <p:to>
                                        <p:strVal val="visible"/>
                                      </p:to>
                                    </p:set>
                                    <p:animEffect transition="in" filter="barn(inVertical)">
                                      <p:cBhvr>
                                        <p:cTn id="69" dur="500"/>
                                        <p:tgtEl>
                                          <p:spTgt spid="3">
                                            <p:txEl>
                                              <p:pRg st="12" end="12"/>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5"/>
                                        </p:tgtEl>
                                        <p:attrNameLst>
                                          <p:attrName>style.visibility</p:attrName>
                                        </p:attrNameLst>
                                      </p:cBhvr>
                                      <p:to>
                                        <p:strVal val="visible"/>
                                      </p:to>
                                    </p:set>
                                    <p:animEffect transition="in" filter="wipe(down)">
                                      <p:cBhvr>
                                        <p:cTn id="7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animBg="1"/>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7467600" cy="654050"/>
          </a:xfrm>
        </p:spPr>
        <p:txBody>
          <a:bodyPr>
            <a:noAutofit/>
          </a:bodyPr>
          <a:lstStyle/>
          <a:p>
            <a:pPr>
              <a:defRPr/>
            </a:pP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b="1" dirty="0" smtClean="0">
                <a:solidFill>
                  <a:schemeClr val="accent3">
                    <a:lumMod val="75000"/>
                  </a:schemeClr>
                </a:solidFill>
                <a:latin typeface="Batang" pitchFamily="18" charset="-127"/>
                <a:ea typeface="Batang" pitchFamily="18" charset="-127"/>
              </a:rPr>
              <a:t/>
            </a:r>
            <a:br>
              <a:rPr lang="fr-FR" sz="2800" b="1" dirty="0" smtClean="0">
                <a:solidFill>
                  <a:schemeClr val="accent3">
                    <a:lumMod val="75000"/>
                  </a:schemeClr>
                </a:solidFill>
                <a:latin typeface="Batang" pitchFamily="18" charset="-127"/>
                <a:ea typeface="Batang" pitchFamily="18" charset="-127"/>
              </a:rPr>
            </a:br>
            <a:r>
              <a:rPr lang="fr-FR" sz="2800" dirty="0" smtClean="0">
                <a:latin typeface="Book Antiqua" pitchFamily="18" charset="0"/>
                <a:ea typeface="Batang" pitchFamily="18" charset="-127"/>
              </a:rPr>
              <a:t>4_Les Principes d’action </a:t>
            </a:r>
            <a:endParaRPr lang="fr-FR" sz="2800" dirty="0"/>
          </a:p>
        </p:txBody>
      </p:sp>
      <p:sp>
        <p:nvSpPr>
          <p:cNvPr id="13315" name="Espace réservé du contenu 2"/>
          <p:cNvSpPr>
            <a:spLocks noGrp="1"/>
          </p:cNvSpPr>
          <p:nvPr>
            <p:ph sz="quarter" idx="1"/>
          </p:nvPr>
        </p:nvSpPr>
        <p:spPr>
          <a:xfrm>
            <a:off x="571472" y="1643050"/>
            <a:ext cx="8072465" cy="5500704"/>
          </a:xfrm>
        </p:spPr>
        <p:txBody>
          <a:bodyPr/>
          <a:lstStyle/>
          <a:p>
            <a:pPr eaLnBrk="1" hangingPunct="1"/>
            <a:r>
              <a:rPr lang="fr-FR" sz="2400" dirty="0" smtClean="0">
                <a:solidFill>
                  <a:schemeClr val="accent2">
                    <a:lumMod val="75000"/>
                  </a:schemeClr>
                </a:solidFill>
                <a:latin typeface="Book Antiqua" pitchFamily="18" charset="0"/>
              </a:rPr>
              <a:t>En attaque :</a:t>
            </a:r>
          </a:p>
          <a:p>
            <a:pPr eaLnBrk="1" hangingPunct="1">
              <a:buFont typeface="Wingdings" pitchFamily="2" charset="2"/>
              <a:buNone/>
            </a:pPr>
            <a:endParaRPr lang="fr-FR" sz="2000" dirty="0" smtClean="0">
              <a:latin typeface="Book Antiqua" pitchFamily="18" charset="0"/>
            </a:endParaRPr>
          </a:p>
          <a:p>
            <a:pPr marL="0" indent="0">
              <a:buNone/>
            </a:pPr>
            <a:r>
              <a:rPr lang="fr-FR" sz="2400" dirty="0" smtClean="0"/>
              <a:t> 1 -   Conserver le ballon.</a:t>
            </a:r>
            <a:br>
              <a:rPr lang="fr-FR" sz="2400" dirty="0" smtClean="0"/>
            </a:br>
            <a:r>
              <a:rPr lang="fr-FR" sz="2400" dirty="0" smtClean="0"/>
              <a:t> 2 -   Créer et utiliser des espaces libres.</a:t>
            </a:r>
            <a:br>
              <a:rPr lang="fr-FR" sz="2400" dirty="0" smtClean="0"/>
            </a:br>
            <a:r>
              <a:rPr lang="fr-FR" sz="2400" dirty="0" smtClean="0"/>
              <a:t> 3 -   Progresser vers la cible adverse.</a:t>
            </a:r>
            <a:br>
              <a:rPr lang="fr-FR" sz="2400" dirty="0" smtClean="0"/>
            </a:br>
            <a:r>
              <a:rPr lang="fr-FR" sz="2400" dirty="0" smtClean="0"/>
              <a:t> 4 -   Tirer au but pour marquer.</a:t>
            </a:r>
          </a:p>
          <a:p>
            <a:endParaRPr lang="fr-F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3315">
                                            <p:txEl>
                                              <p:pRg st="0" end="0"/>
                                            </p:txEl>
                                          </p:spTgt>
                                        </p:tgtEl>
                                        <p:attrNameLst>
                                          <p:attrName>style.visibility</p:attrName>
                                        </p:attrNameLst>
                                      </p:cBhvr>
                                      <p:to>
                                        <p:strVal val="visible"/>
                                      </p:to>
                                    </p:set>
                                    <p:animEffect transition="in" filter="barn(inVertical)">
                                      <p:cBhvr>
                                        <p:cTn id="13" dur="500"/>
                                        <p:tgtEl>
                                          <p:spTgt spid="1331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3315">
                                            <p:txEl>
                                              <p:pRg st="2" end="2"/>
                                            </p:txEl>
                                          </p:spTgt>
                                        </p:tgtEl>
                                        <p:attrNameLst>
                                          <p:attrName>style.visibility</p:attrName>
                                        </p:attrNameLst>
                                      </p:cBhvr>
                                      <p:to>
                                        <p:strVal val="visible"/>
                                      </p:to>
                                    </p:set>
                                    <p:animEffect transition="in" filter="barn(inVertical)">
                                      <p:cBhvr>
                                        <p:cTn id="18" dur="500"/>
                                        <p:tgtEl>
                                          <p:spTgt spid="133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315"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720" y="500042"/>
            <a:ext cx="7467600" cy="654050"/>
          </a:xfrm>
        </p:spPr>
        <p:txBody>
          <a:bodyPr>
            <a:noAutofit/>
          </a:bodyPr>
          <a:lstStyle/>
          <a:p>
            <a:pPr>
              <a:defRPr/>
            </a:pPr>
            <a:r>
              <a:rPr lang="fr-FR" sz="3600" b="1" dirty="0" smtClean="0">
                <a:solidFill>
                  <a:schemeClr val="accent3">
                    <a:lumMod val="75000"/>
                  </a:schemeClr>
                </a:solidFill>
                <a:latin typeface="Batang" pitchFamily="18" charset="-127"/>
                <a:ea typeface="Batang" pitchFamily="18" charset="-127"/>
              </a:rPr>
              <a:t/>
            </a:r>
            <a:br>
              <a:rPr lang="fr-FR" sz="3600" b="1" dirty="0" smtClean="0">
                <a:solidFill>
                  <a:schemeClr val="accent3">
                    <a:lumMod val="75000"/>
                  </a:schemeClr>
                </a:solidFill>
                <a:latin typeface="Batang" pitchFamily="18" charset="-127"/>
                <a:ea typeface="Batang" pitchFamily="18" charset="-127"/>
              </a:rPr>
            </a:br>
            <a:r>
              <a:rPr lang="fr-FR" sz="3600" b="1" dirty="0" smtClean="0">
                <a:solidFill>
                  <a:schemeClr val="accent3">
                    <a:lumMod val="75000"/>
                  </a:schemeClr>
                </a:solidFill>
                <a:latin typeface="Batang" pitchFamily="18" charset="-127"/>
                <a:ea typeface="Batang" pitchFamily="18" charset="-127"/>
              </a:rPr>
              <a:t/>
            </a:r>
            <a:br>
              <a:rPr lang="fr-FR" sz="3600" b="1" dirty="0" smtClean="0">
                <a:solidFill>
                  <a:schemeClr val="accent3">
                    <a:lumMod val="75000"/>
                  </a:schemeClr>
                </a:solidFill>
                <a:latin typeface="Batang" pitchFamily="18" charset="-127"/>
                <a:ea typeface="Batang" pitchFamily="18" charset="-127"/>
              </a:rPr>
            </a:br>
            <a:r>
              <a:rPr lang="fr-FR" sz="3600" b="1" dirty="0" smtClean="0">
                <a:solidFill>
                  <a:schemeClr val="accent3">
                    <a:lumMod val="75000"/>
                  </a:schemeClr>
                </a:solidFill>
                <a:latin typeface="Batang" pitchFamily="18" charset="-127"/>
                <a:ea typeface="Batang" pitchFamily="18" charset="-127"/>
              </a:rPr>
              <a:t/>
            </a:r>
            <a:br>
              <a:rPr lang="fr-FR" sz="3600" b="1" dirty="0" smtClean="0">
                <a:solidFill>
                  <a:schemeClr val="accent3">
                    <a:lumMod val="75000"/>
                  </a:schemeClr>
                </a:solidFill>
                <a:latin typeface="Batang" pitchFamily="18" charset="-127"/>
                <a:ea typeface="Batang" pitchFamily="18" charset="-127"/>
              </a:rPr>
            </a:br>
            <a:r>
              <a:rPr lang="fr-FR" sz="3600" b="1" dirty="0" smtClean="0">
                <a:solidFill>
                  <a:schemeClr val="accent3">
                    <a:lumMod val="75000"/>
                  </a:schemeClr>
                </a:solidFill>
                <a:latin typeface="Batang" pitchFamily="18" charset="-127"/>
                <a:ea typeface="Batang" pitchFamily="18" charset="-127"/>
              </a:rPr>
              <a:t/>
            </a:r>
            <a:br>
              <a:rPr lang="fr-FR" sz="3600" b="1" dirty="0" smtClean="0">
                <a:solidFill>
                  <a:schemeClr val="accent3">
                    <a:lumMod val="75000"/>
                  </a:schemeClr>
                </a:solidFill>
                <a:latin typeface="Batang" pitchFamily="18" charset="-127"/>
                <a:ea typeface="Batang" pitchFamily="18" charset="-127"/>
              </a:rPr>
            </a:br>
            <a:r>
              <a:rPr lang="fr-FR" sz="3600" b="1" dirty="0" smtClean="0">
                <a:solidFill>
                  <a:schemeClr val="accent3">
                    <a:lumMod val="75000"/>
                  </a:schemeClr>
                </a:solidFill>
                <a:latin typeface="Batang" pitchFamily="18" charset="-127"/>
                <a:ea typeface="Batang" pitchFamily="18" charset="-127"/>
              </a:rPr>
              <a:t/>
            </a:r>
            <a:br>
              <a:rPr lang="fr-FR" sz="3600" b="1" dirty="0" smtClean="0">
                <a:solidFill>
                  <a:schemeClr val="accent3">
                    <a:lumMod val="75000"/>
                  </a:schemeClr>
                </a:solidFill>
                <a:latin typeface="Batang" pitchFamily="18" charset="-127"/>
                <a:ea typeface="Batang" pitchFamily="18" charset="-127"/>
              </a:rPr>
            </a:br>
            <a:r>
              <a:rPr lang="fr-FR" sz="3600" b="1" dirty="0" smtClean="0">
                <a:solidFill>
                  <a:schemeClr val="accent3">
                    <a:lumMod val="75000"/>
                  </a:schemeClr>
                </a:solidFill>
                <a:latin typeface="Batang" pitchFamily="18" charset="-127"/>
                <a:ea typeface="Batang" pitchFamily="18" charset="-127"/>
              </a:rPr>
              <a:t/>
            </a:r>
            <a:br>
              <a:rPr lang="fr-FR" sz="3600" b="1" dirty="0" smtClean="0">
                <a:solidFill>
                  <a:schemeClr val="accent3">
                    <a:lumMod val="75000"/>
                  </a:schemeClr>
                </a:solidFill>
                <a:latin typeface="Batang" pitchFamily="18" charset="-127"/>
                <a:ea typeface="Batang" pitchFamily="18" charset="-127"/>
              </a:rPr>
            </a:br>
            <a:r>
              <a:rPr lang="fr-FR" sz="3600" b="1" dirty="0" smtClean="0">
                <a:solidFill>
                  <a:schemeClr val="accent3">
                    <a:lumMod val="75000"/>
                  </a:schemeClr>
                </a:solidFill>
                <a:latin typeface="Batang" pitchFamily="18" charset="-127"/>
                <a:ea typeface="Batang" pitchFamily="18" charset="-127"/>
              </a:rPr>
              <a:t/>
            </a:r>
            <a:br>
              <a:rPr lang="fr-FR" sz="3600" b="1" dirty="0" smtClean="0">
                <a:solidFill>
                  <a:schemeClr val="accent3">
                    <a:lumMod val="75000"/>
                  </a:schemeClr>
                </a:solidFill>
                <a:latin typeface="Batang" pitchFamily="18" charset="-127"/>
                <a:ea typeface="Batang" pitchFamily="18" charset="-127"/>
              </a:rPr>
            </a:br>
            <a:r>
              <a:rPr lang="fr-FR" sz="3600" b="1" dirty="0" smtClean="0">
                <a:solidFill>
                  <a:schemeClr val="accent3">
                    <a:lumMod val="75000"/>
                  </a:schemeClr>
                </a:solidFill>
                <a:latin typeface="Batang" pitchFamily="18" charset="-127"/>
                <a:ea typeface="Batang" pitchFamily="18" charset="-127"/>
              </a:rPr>
              <a:t/>
            </a:r>
            <a:br>
              <a:rPr lang="fr-FR" sz="3600" b="1" dirty="0" smtClean="0">
                <a:solidFill>
                  <a:schemeClr val="accent3">
                    <a:lumMod val="75000"/>
                  </a:schemeClr>
                </a:solidFill>
                <a:latin typeface="Batang" pitchFamily="18" charset="-127"/>
                <a:ea typeface="Batang" pitchFamily="18" charset="-127"/>
              </a:rPr>
            </a:br>
            <a:r>
              <a:rPr lang="fr-FR" sz="3600" b="1" dirty="0" smtClean="0">
                <a:solidFill>
                  <a:schemeClr val="accent3">
                    <a:lumMod val="75000"/>
                  </a:schemeClr>
                </a:solidFill>
                <a:latin typeface="Batang" pitchFamily="18" charset="-127"/>
                <a:ea typeface="Batang" pitchFamily="18" charset="-127"/>
              </a:rPr>
              <a:t/>
            </a:r>
            <a:br>
              <a:rPr lang="fr-FR" sz="3600" b="1" dirty="0" smtClean="0">
                <a:solidFill>
                  <a:schemeClr val="accent3">
                    <a:lumMod val="75000"/>
                  </a:schemeClr>
                </a:solidFill>
                <a:latin typeface="Batang" pitchFamily="18" charset="-127"/>
                <a:ea typeface="Batang" pitchFamily="18" charset="-127"/>
              </a:rPr>
            </a:br>
            <a:r>
              <a:rPr lang="fr-FR" sz="3200" dirty="0" smtClean="0">
                <a:latin typeface="Book Antiqua" pitchFamily="18" charset="0"/>
                <a:ea typeface="Batang" pitchFamily="18" charset="-127"/>
              </a:rPr>
              <a:t>4_Les Principes d’action </a:t>
            </a:r>
            <a:endParaRPr lang="fr-FR" sz="3200" dirty="0"/>
          </a:p>
        </p:txBody>
      </p:sp>
      <p:sp>
        <p:nvSpPr>
          <p:cNvPr id="14339" name="Espace réservé du contenu 2"/>
          <p:cNvSpPr>
            <a:spLocks noGrp="1"/>
          </p:cNvSpPr>
          <p:nvPr>
            <p:ph sz="quarter" idx="1"/>
          </p:nvPr>
        </p:nvSpPr>
        <p:spPr>
          <a:xfrm>
            <a:off x="214313" y="1714488"/>
            <a:ext cx="8643937" cy="4929200"/>
          </a:xfrm>
        </p:spPr>
        <p:txBody>
          <a:bodyPr>
            <a:normAutofit/>
          </a:bodyPr>
          <a:lstStyle/>
          <a:p>
            <a:pPr eaLnBrk="1" hangingPunct="1">
              <a:buFont typeface="Wingdings" pitchFamily="2" charset="2"/>
              <a:buNone/>
            </a:pPr>
            <a:r>
              <a:rPr lang="fr-FR" b="1" dirty="0" smtClean="0"/>
              <a:t>  </a:t>
            </a:r>
            <a:r>
              <a:rPr lang="fr-FR" dirty="0" smtClean="0">
                <a:solidFill>
                  <a:srgbClr val="00B050"/>
                </a:solidFill>
                <a:latin typeface="Book Antiqua" pitchFamily="18" charset="0"/>
              </a:rPr>
              <a:t>En défense:</a:t>
            </a:r>
            <a:r>
              <a:rPr lang="fr-FR" dirty="0" smtClean="0">
                <a:latin typeface="Book Antiqua" pitchFamily="18" charset="0"/>
              </a:rPr>
              <a:t/>
            </a:r>
            <a:br>
              <a:rPr lang="fr-FR" dirty="0" smtClean="0">
                <a:latin typeface="Book Antiqua" pitchFamily="18" charset="0"/>
              </a:rPr>
            </a:br>
            <a:endParaRPr lang="fr-FR" dirty="0" smtClean="0">
              <a:latin typeface="Book Antiqua" pitchFamily="18" charset="0"/>
            </a:endParaRPr>
          </a:p>
          <a:p>
            <a:r>
              <a:rPr lang="fr-FR" sz="2400" dirty="0" smtClean="0"/>
              <a:t>S’opposer à la progression des adversaires en réduisant l’espace et le mouvement.</a:t>
            </a:r>
          </a:p>
          <a:p>
            <a:r>
              <a:rPr lang="fr-FR" sz="2400" dirty="0" smtClean="0"/>
              <a:t>Récupérer la balle</a:t>
            </a:r>
          </a:p>
          <a:p>
            <a:r>
              <a:rPr lang="fr-FR" sz="2400" dirty="0" smtClean="0"/>
              <a:t>Défendre la cible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339">
                                            <p:txEl>
                                              <p:pRg st="0" end="0"/>
                                            </p:txEl>
                                          </p:spTgt>
                                        </p:tgtEl>
                                        <p:attrNameLst>
                                          <p:attrName>style.visibility</p:attrName>
                                        </p:attrNameLst>
                                      </p:cBhvr>
                                      <p:to>
                                        <p:strVal val="visible"/>
                                      </p:to>
                                    </p:set>
                                    <p:animEffect transition="in" filter="wipe(down)">
                                      <p:cBhvr>
                                        <p:cTn id="12" dur="500"/>
                                        <p:tgtEl>
                                          <p:spTgt spid="1433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339">
                                            <p:txEl>
                                              <p:pRg st="1" end="1"/>
                                            </p:txEl>
                                          </p:spTgt>
                                        </p:tgtEl>
                                        <p:attrNameLst>
                                          <p:attrName>style.visibility</p:attrName>
                                        </p:attrNameLst>
                                      </p:cBhvr>
                                      <p:to>
                                        <p:strVal val="visible"/>
                                      </p:to>
                                    </p:set>
                                    <p:animEffect transition="in" filter="wipe(down)">
                                      <p:cBhvr>
                                        <p:cTn id="17" dur="500"/>
                                        <p:tgtEl>
                                          <p:spTgt spid="1433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339">
                                            <p:txEl>
                                              <p:pRg st="2" end="2"/>
                                            </p:txEl>
                                          </p:spTgt>
                                        </p:tgtEl>
                                        <p:attrNameLst>
                                          <p:attrName>style.visibility</p:attrName>
                                        </p:attrNameLst>
                                      </p:cBhvr>
                                      <p:to>
                                        <p:strVal val="visible"/>
                                      </p:to>
                                    </p:set>
                                    <p:animEffect transition="in" filter="wipe(down)">
                                      <p:cBhvr>
                                        <p:cTn id="22" dur="500"/>
                                        <p:tgtEl>
                                          <p:spTgt spid="1433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339">
                                            <p:txEl>
                                              <p:pRg st="3" end="3"/>
                                            </p:txEl>
                                          </p:spTgt>
                                        </p:tgtEl>
                                        <p:attrNameLst>
                                          <p:attrName>style.visibility</p:attrName>
                                        </p:attrNameLst>
                                      </p:cBhvr>
                                      <p:to>
                                        <p:strVal val="visible"/>
                                      </p:to>
                                    </p:set>
                                    <p:animEffect transition="in" filter="wipe(down)">
                                      <p:cBhvr>
                                        <p:cTn id="27" dur="500"/>
                                        <p:tgtEl>
                                          <p:spTgt spid="143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339"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1000108"/>
            <a:ext cx="8229600" cy="1143000"/>
          </a:xfrm>
        </p:spPr>
        <p:txBody>
          <a:bodyPr>
            <a:normAutofit fontScale="90000"/>
          </a:bodyPr>
          <a:lstStyle/>
          <a:p>
            <a:pPr eaLnBrk="1" fontAlgn="auto" hangingPunct="1">
              <a:spcAft>
                <a:spcPts val="0"/>
              </a:spcAft>
              <a:defRPr/>
            </a:pPr>
            <a:r>
              <a:rPr lang="fr-FR" sz="3100" b="1" dirty="0" smtClean="0">
                <a:solidFill>
                  <a:schemeClr val="accent3">
                    <a:lumMod val="75000"/>
                  </a:schemeClr>
                </a:solidFill>
                <a:latin typeface="Batang" pitchFamily="18" charset="-127"/>
                <a:ea typeface="Batang" pitchFamily="18" charset="-127"/>
              </a:rPr>
              <a:t>5 _ Les Enjeux de formation</a:t>
            </a:r>
            <a:r>
              <a:rPr lang="fr-FR" sz="4000" b="1" dirty="0" smtClean="0">
                <a:solidFill>
                  <a:schemeClr val="accent3">
                    <a:lumMod val="75000"/>
                  </a:schemeClr>
                </a:solidFill>
                <a:latin typeface="Batang" pitchFamily="18" charset="-127"/>
                <a:ea typeface="Batang" pitchFamily="18" charset="-127"/>
              </a:rPr>
              <a:t> </a:t>
            </a: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endParaRPr lang="fr-FR" dirty="0"/>
          </a:p>
        </p:txBody>
      </p:sp>
      <p:sp>
        <p:nvSpPr>
          <p:cNvPr id="18435" name="Espace réservé du contenu 2"/>
          <p:cNvSpPr>
            <a:spLocks noGrp="1"/>
          </p:cNvSpPr>
          <p:nvPr>
            <p:ph sz="quarter" idx="1"/>
          </p:nvPr>
        </p:nvSpPr>
        <p:spPr>
          <a:xfrm>
            <a:off x="214282" y="2357430"/>
            <a:ext cx="8643937" cy="3286133"/>
          </a:xfrm>
        </p:spPr>
        <p:txBody>
          <a:bodyPr>
            <a:normAutofit/>
          </a:bodyPr>
          <a:lstStyle/>
          <a:p>
            <a:pPr eaLnBrk="1" hangingPunct="1">
              <a:buFont typeface="Wingdings" pitchFamily="2" charset="2"/>
              <a:buNone/>
            </a:pPr>
            <a:r>
              <a:rPr lang="fr-FR" sz="2000" b="1" dirty="0" smtClean="0"/>
              <a:t>       </a:t>
            </a:r>
            <a:r>
              <a:rPr lang="fr-FR" sz="2000" b="1" dirty="0" smtClean="0">
                <a:latin typeface="Book Antiqua" pitchFamily="18" charset="0"/>
              </a:rPr>
              <a:t> </a:t>
            </a:r>
            <a:r>
              <a:rPr lang="fr-FR" sz="2400" b="1" dirty="0" smtClean="0">
                <a:latin typeface="Book Antiqua" pitchFamily="18" charset="0"/>
              </a:rPr>
              <a:t>Du point de vue des ressources motrices</a:t>
            </a:r>
          </a:p>
          <a:p>
            <a:pPr eaLnBrk="1" hangingPunct="1">
              <a:buFont typeface="Wingdings" pitchFamily="2" charset="2"/>
              <a:buNone/>
            </a:pPr>
            <a:r>
              <a:rPr lang="fr-FR" sz="2400" b="1" dirty="0" smtClean="0">
                <a:latin typeface="Book Antiqua" pitchFamily="18" charset="0"/>
              </a:rPr>
              <a:t> </a:t>
            </a:r>
            <a:endParaRPr lang="fr-FR" sz="2400" dirty="0" smtClean="0">
              <a:latin typeface="Book Antiqua" pitchFamily="18" charset="0"/>
            </a:endParaRPr>
          </a:p>
          <a:p>
            <a:pPr eaLnBrk="1" hangingPunct="1">
              <a:buFont typeface="Wingdings" pitchFamily="2" charset="2"/>
              <a:buChar char="v"/>
            </a:pPr>
            <a:r>
              <a:rPr lang="fr-FR" sz="2400" dirty="0" smtClean="0">
                <a:latin typeface="Book Antiqua" pitchFamily="18" charset="0"/>
              </a:rPr>
              <a:t> développer la coordination motrice générale et spécifique ; </a:t>
            </a:r>
          </a:p>
          <a:p>
            <a:pPr eaLnBrk="1" hangingPunct="1">
              <a:buFont typeface="Wingdings" pitchFamily="2" charset="2"/>
              <a:buChar char="v"/>
            </a:pPr>
            <a:r>
              <a:rPr lang="fr-FR" sz="2400" dirty="0" smtClean="0">
                <a:latin typeface="Book Antiqua" pitchFamily="18" charset="0"/>
              </a:rPr>
              <a:t> développer l'équilibre général, par une maîtrise des appuis : </a:t>
            </a:r>
          </a:p>
          <a:p>
            <a:pPr eaLnBrk="1" hangingPunct="1">
              <a:buFont typeface="Wingdings" pitchFamily="2" charset="2"/>
              <a:buNone/>
            </a:pPr>
            <a:r>
              <a:rPr lang="fr-FR" sz="2400" dirty="0" smtClean="0">
                <a:latin typeface="Book Antiqua" pitchFamily="18" charset="0"/>
              </a:rPr>
              <a:t>    </a:t>
            </a:r>
            <a:endParaRPr lang="fr-F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8435">
                                            <p:txEl>
                                              <p:pRg st="0" end="0"/>
                                            </p:txEl>
                                          </p:spTgt>
                                        </p:tgtEl>
                                        <p:attrNameLst>
                                          <p:attrName>style.visibility</p:attrName>
                                        </p:attrNameLst>
                                      </p:cBhvr>
                                      <p:to>
                                        <p:strVal val="visible"/>
                                      </p:to>
                                    </p:set>
                                    <p:animEffect transition="in" filter="wipe(down)">
                                      <p:cBhvr>
                                        <p:cTn id="14" dur="500"/>
                                        <p:tgtEl>
                                          <p:spTgt spid="1843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8435">
                                            <p:txEl>
                                              <p:pRg st="1" end="1"/>
                                            </p:txEl>
                                          </p:spTgt>
                                        </p:tgtEl>
                                        <p:attrNameLst>
                                          <p:attrName>style.visibility</p:attrName>
                                        </p:attrNameLst>
                                      </p:cBhvr>
                                      <p:to>
                                        <p:strVal val="visible"/>
                                      </p:to>
                                    </p:set>
                                    <p:animEffect transition="in" filter="wipe(down)">
                                      <p:cBhvr>
                                        <p:cTn id="19" dur="500"/>
                                        <p:tgtEl>
                                          <p:spTgt spid="18435">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8435">
                                            <p:txEl>
                                              <p:pRg st="2" end="2"/>
                                            </p:txEl>
                                          </p:spTgt>
                                        </p:tgtEl>
                                        <p:attrNameLst>
                                          <p:attrName>style.visibility</p:attrName>
                                        </p:attrNameLst>
                                      </p:cBhvr>
                                      <p:to>
                                        <p:strVal val="visible"/>
                                      </p:to>
                                    </p:set>
                                    <p:animEffect transition="in" filter="wipe(down)">
                                      <p:cBhvr>
                                        <p:cTn id="24" dur="500"/>
                                        <p:tgtEl>
                                          <p:spTgt spid="18435">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8435">
                                            <p:txEl>
                                              <p:pRg st="3" end="3"/>
                                            </p:txEl>
                                          </p:spTgt>
                                        </p:tgtEl>
                                        <p:attrNameLst>
                                          <p:attrName>style.visibility</p:attrName>
                                        </p:attrNameLst>
                                      </p:cBhvr>
                                      <p:to>
                                        <p:strVal val="visible"/>
                                      </p:to>
                                    </p:set>
                                    <p:animEffect transition="in" filter="wipe(down)">
                                      <p:cBhvr>
                                        <p:cTn id="29" dur="500"/>
                                        <p:tgtEl>
                                          <p:spTgt spid="18435">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8435">
                                            <p:txEl>
                                              <p:pRg st="4" end="4"/>
                                            </p:txEl>
                                          </p:spTgt>
                                        </p:tgtEl>
                                        <p:attrNameLst>
                                          <p:attrName>style.visibility</p:attrName>
                                        </p:attrNameLst>
                                      </p:cBhvr>
                                      <p:to>
                                        <p:strVal val="visible"/>
                                      </p:to>
                                    </p:set>
                                    <p:animEffect transition="in" filter="wipe(down)">
                                      <p:cBhvr>
                                        <p:cTn id="34" dur="500"/>
                                        <p:tgtEl>
                                          <p:spTgt spid="184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435"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42910" y="714356"/>
            <a:ext cx="8229600" cy="1143000"/>
          </a:xfrm>
        </p:spPr>
        <p:txBody>
          <a:bodyPr>
            <a:normAutofit fontScale="90000"/>
          </a:bodyPr>
          <a:lstStyle/>
          <a:p>
            <a:pPr eaLnBrk="1" fontAlgn="auto" hangingPunct="1">
              <a:spcAft>
                <a:spcPts val="0"/>
              </a:spcAft>
              <a:defRPr/>
            </a:pP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endParaRPr lang="fr-FR" dirty="0"/>
          </a:p>
        </p:txBody>
      </p:sp>
      <p:sp>
        <p:nvSpPr>
          <p:cNvPr id="20483" name="Espace réservé du contenu 2"/>
          <p:cNvSpPr>
            <a:spLocks noGrp="1"/>
          </p:cNvSpPr>
          <p:nvPr>
            <p:ph sz="quarter" idx="1"/>
          </p:nvPr>
        </p:nvSpPr>
        <p:spPr>
          <a:xfrm>
            <a:off x="214313" y="1571612"/>
            <a:ext cx="8643937" cy="5072076"/>
          </a:xfrm>
        </p:spPr>
        <p:txBody>
          <a:bodyPr>
            <a:normAutofit/>
          </a:bodyPr>
          <a:lstStyle/>
          <a:p>
            <a:pPr eaLnBrk="1" hangingPunct="1">
              <a:buFont typeface="Wingdings" pitchFamily="2" charset="2"/>
              <a:buNone/>
            </a:pPr>
            <a:r>
              <a:rPr lang="fr-FR" sz="2000" b="1" dirty="0" smtClean="0">
                <a:latin typeface="Book Antiqua" pitchFamily="18" charset="0"/>
              </a:rPr>
              <a:t>       </a:t>
            </a:r>
            <a:r>
              <a:rPr lang="fr-FR" sz="2200" b="1" dirty="0" smtClean="0">
                <a:latin typeface="Book Antiqua" pitchFamily="18" charset="0"/>
              </a:rPr>
              <a:t>Du point de vue des ressources affectives et socio-affectives :</a:t>
            </a:r>
          </a:p>
          <a:p>
            <a:pPr eaLnBrk="1" hangingPunct="1">
              <a:buFont typeface="Wingdings" pitchFamily="2" charset="2"/>
              <a:buNone/>
            </a:pPr>
            <a:endParaRPr lang="fr-FR" sz="2200" dirty="0" smtClean="0">
              <a:latin typeface="Book Antiqua" pitchFamily="18" charset="0"/>
            </a:endParaRPr>
          </a:p>
          <a:p>
            <a:pPr eaLnBrk="1" hangingPunct="1"/>
            <a:r>
              <a:rPr lang="fr-FR" sz="2200" dirty="0" smtClean="0">
                <a:latin typeface="Book Antiqua" pitchFamily="18" charset="0"/>
              </a:rPr>
              <a:t>respect de la règle, joueur, ballon, arbitre ; </a:t>
            </a:r>
          </a:p>
          <a:p>
            <a:pPr eaLnBrk="1" hangingPunct="1"/>
            <a:r>
              <a:rPr lang="fr-FR" sz="2200" dirty="0" smtClean="0">
                <a:latin typeface="Book Antiqua" pitchFamily="18" charset="0"/>
              </a:rPr>
              <a:t>respect des actions positives ou négatives du porteur de balle et de son équipe ;</a:t>
            </a:r>
          </a:p>
          <a:p>
            <a:pPr eaLnBrk="1" hangingPunct="1"/>
            <a:r>
              <a:rPr lang="fr-FR" sz="2200" dirty="0" smtClean="0">
                <a:latin typeface="Book Antiqua" pitchFamily="18" charset="0"/>
              </a:rPr>
              <a:t>prendre ses responsabilités en tant que joueur ; </a:t>
            </a:r>
          </a:p>
          <a:p>
            <a:pPr eaLnBrk="1" hangingPunct="1"/>
            <a:r>
              <a:rPr lang="fr-FR" sz="2200" dirty="0" smtClean="0">
                <a:latin typeface="Book Antiqua" pitchFamily="18" charset="0"/>
              </a:rPr>
              <a:t>se percevoir et se construire en tant que joueur au service de son équipe.</a:t>
            </a:r>
          </a:p>
          <a:p>
            <a:pPr eaLnBrk="1" hangingPunct="1"/>
            <a:r>
              <a:rPr lang="fr-FR" sz="2200" dirty="0" smtClean="0">
                <a:latin typeface="Book Antiqua" pitchFamily="18" charset="0"/>
              </a:rPr>
              <a:t>Accepter les différents rôles sociaux </a:t>
            </a:r>
          </a:p>
        </p:txBody>
      </p:sp>
      <p:sp>
        <p:nvSpPr>
          <p:cNvPr id="4" name="Titre 1"/>
          <p:cNvSpPr txBox="1">
            <a:spLocks/>
          </p:cNvSpPr>
          <p:nvPr/>
        </p:nvSpPr>
        <p:spPr>
          <a:xfrm>
            <a:off x="714348" y="428604"/>
            <a:ext cx="6286544" cy="642934"/>
          </a:xfrm>
          <a:prstGeom prst="rect">
            <a:avLst/>
          </a:prstGeom>
        </p:spPr>
        <p:txBody>
          <a:bodyPr vert="horz" lIns="0" rIns="0" bIns="0"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2800" b="1" i="0" u="none" strike="noStrike" kern="1200" cap="none" spc="0" normalizeH="0" baseline="0" noProof="0" dirty="0" smtClean="0">
                <a:ln>
                  <a:noFill/>
                </a:ln>
                <a:solidFill>
                  <a:schemeClr val="accent3">
                    <a:lumMod val="75000"/>
                  </a:schemeClr>
                </a:solidFill>
                <a:effectLst/>
                <a:uLnTx/>
                <a:uFillTx/>
                <a:latin typeface="Batang" pitchFamily="18" charset="-127"/>
                <a:ea typeface="Batang" pitchFamily="18" charset="-127"/>
                <a:cs typeface="+mj-cs"/>
              </a:rPr>
              <a:t>5 _ Les Enjeux de formation</a:t>
            </a:r>
            <a:r>
              <a:rPr kumimoji="0" lang="fr-FR" sz="3600" b="1" i="0" u="none" strike="noStrike" kern="1200" cap="none" spc="0" normalizeH="0" baseline="0" noProof="0" dirty="0" smtClean="0">
                <a:ln>
                  <a:noFill/>
                </a:ln>
                <a:solidFill>
                  <a:schemeClr val="accent3">
                    <a:lumMod val="75000"/>
                  </a:schemeClr>
                </a:solidFill>
                <a:effectLst/>
                <a:uLnTx/>
                <a:uFillTx/>
                <a:latin typeface="Batang" pitchFamily="18" charset="-127"/>
                <a:ea typeface="Batang" pitchFamily="18" charset="-127"/>
                <a:cs typeface="+mj-cs"/>
              </a:rPr>
              <a:t> </a:t>
            </a:r>
            <a:endParaRPr kumimoji="0" lang="fr-FR" sz="5400" b="0"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0483">
                                            <p:txEl>
                                              <p:pRg st="0" end="0"/>
                                            </p:txEl>
                                          </p:spTgt>
                                        </p:tgtEl>
                                        <p:attrNameLst>
                                          <p:attrName>style.visibility</p:attrName>
                                        </p:attrNameLst>
                                      </p:cBhvr>
                                      <p:to>
                                        <p:strVal val="visible"/>
                                      </p:to>
                                    </p:set>
                                    <p:animEffect transition="in" filter="wipe(down)">
                                      <p:cBhvr>
                                        <p:cTn id="14" dur="500"/>
                                        <p:tgtEl>
                                          <p:spTgt spid="2048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0483">
                                            <p:txEl>
                                              <p:pRg st="2" end="2"/>
                                            </p:txEl>
                                          </p:spTgt>
                                        </p:tgtEl>
                                        <p:attrNameLst>
                                          <p:attrName>style.visibility</p:attrName>
                                        </p:attrNameLst>
                                      </p:cBhvr>
                                      <p:to>
                                        <p:strVal val="visible"/>
                                      </p:to>
                                    </p:set>
                                    <p:animEffect transition="in" filter="wipe(down)">
                                      <p:cBhvr>
                                        <p:cTn id="19" dur="500"/>
                                        <p:tgtEl>
                                          <p:spTgt spid="2048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0483">
                                            <p:txEl>
                                              <p:pRg st="3" end="3"/>
                                            </p:txEl>
                                          </p:spTgt>
                                        </p:tgtEl>
                                        <p:attrNameLst>
                                          <p:attrName>style.visibility</p:attrName>
                                        </p:attrNameLst>
                                      </p:cBhvr>
                                      <p:to>
                                        <p:strVal val="visible"/>
                                      </p:to>
                                    </p:set>
                                    <p:animEffect transition="in" filter="wipe(down)">
                                      <p:cBhvr>
                                        <p:cTn id="24" dur="500"/>
                                        <p:tgtEl>
                                          <p:spTgt spid="2048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0483">
                                            <p:txEl>
                                              <p:pRg st="4" end="4"/>
                                            </p:txEl>
                                          </p:spTgt>
                                        </p:tgtEl>
                                        <p:attrNameLst>
                                          <p:attrName>style.visibility</p:attrName>
                                        </p:attrNameLst>
                                      </p:cBhvr>
                                      <p:to>
                                        <p:strVal val="visible"/>
                                      </p:to>
                                    </p:set>
                                    <p:animEffect transition="in" filter="wipe(down)">
                                      <p:cBhvr>
                                        <p:cTn id="29" dur="500"/>
                                        <p:tgtEl>
                                          <p:spTgt spid="2048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0483">
                                            <p:txEl>
                                              <p:pRg st="5" end="5"/>
                                            </p:txEl>
                                          </p:spTgt>
                                        </p:tgtEl>
                                        <p:attrNameLst>
                                          <p:attrName>style.visibility</p:attrName>
                                        </p:attrNameLst>
                                      </p:cBhvr>
                                      <p:to>
                                        <p:strVal val="visible"/>
                                      </p:to>
                                    </p:set>
                                    <p:animEffect transition="in" filter="wipe(down)">
                                      <p:cBhvr>
                                        <p:cTn id="34" dur="500"/>
                                        <p:tgtEl>
                                          <p:spTgt spid="20483">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20483">
                                            <p:txEl>
                                              <p:pRg st="6" end="6"/>
                                            </p:txEl>
                                          </p:spTgt>
                                        </p:tgtEl>
                                        <p:attrNameLst>
                                          <p:attrName>style.visibility</p:attrName>
                                        </p:attrNameLst>
                                      </p:cBhvr>
                                      <p:to>
                                        <p:strVal val="visible"/>
                                      </p:to>
                                    </p:set>
                                    <p:animEffect transition="in" filter="wipe(down)">
                                      <p:cBhvr>
                                        <p:cTn id="39" dur="500"/>
                                        <p:tgtEl>
                                          <p:spTgt spid="2048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48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92500" lnSpcReduction="10000"/>
          </a:bodyPr>
          <a:lstStyle/>
          <a:p>
            <a:r>
              <a:rPr lang="fr-FR" b="1" u="sng" dirty="0" smtClean="0"/>
              <a:t>Création : </a:t>
            </a:r>
          </a:p>
          <a:p>
            <a:pPr marL="0" indent="0">
              <a:buNone/>
            </a:pPr>
            <a:endParaRPr lang="fr-FR" b="1" u="sng" dirty="0" smtClean="0"/>
          </a:p>
          <a:p>
            <a:pPr marL="0" indent="0">
              <a:buNone/>
            </a:pPr>
            <a:r>
              <a:rPr lang="fr-FR" b="1" dirty="0"/>
              <a:t>	</a:t>
            </a:r>
            <a:r>
              <a:rPr lang="fr-FR" b="1" u="sng" dirty="0" smtClean="0"/>
              <a:t>Les raisons </a:t>
            </a:r>
          </a:p>
          <a:p>
            <a:endParaRPr lang="fr-FR" b="1" u="sng" dirty="0" smtClean="0"/>
          </a:p>
          <a:p>
            <a:pPr marL="0" indent="0">
              <a:buNone/>
            </a:pPr>
            <a:r>
              <a:rPr lang="fr-FR" dirty="0"/>
              <a:t>Les raisons qui poussèrent James NAISMITH à inventer le basket-ball découlaient à la fois </a:t>
            </a:r>
            <a:r>
              <a:rPr lang="fr-FR" dirty="0" smtClean="0"/>
              <a:t>:</a:t>
            </a:r>
          </a:p>
          <a:p>
            <a:pPr marL="0" indent="0">
              <a:buNone/>
            </a:pPr>
            <a:endParaRPr lang="fr-FR" dirty="0" smtClean="0"/>
          </a:p>
          <a:p>
            <a:pPr marL="0" indent="0">
              <a:buNone/>
            </a:pPr>
            <a:r>
              <a:rPr lang="fr-FR" dirty="0" smtClean="0"/>
              <a:t> 	ses </a:t>
            </a:r>
            <a:r>
              <a:rPr lang="fr-FR" dirty="0"/>
              <a:t>principes religieux </a:t>
            </a:r>
            <a:endParaRPr lang="fr-FR" dirty="0" smtClean="0"/>
          </a:p>
          <a:p>
            <a:pPr marL="0" indent="0">
              <a:buNone/>
            </a:pPr>
            <a:r>
              <a:rPr lang="fr-FR" dirty="0"/>
              <a:t> </a:t>
            </a:r>
            <a:r>
              <a:rPr lang="fr-FR" dirty="0" smtClean="0"/>
              <a:t>           </a:t>
            </a:r>
            <a:r>
              <a:rPr lang="fr-FR" dirty="0"/>
              <a:t>la difficulté d’être un éducateur</a:t>
            </a:r>
            <a:r>
              <a:rPr lang="fr-FR" dirty="0" smtClean="0"/>
              <a:t>.</a:t>
            </a:r>
          </a:p>
          <a:p>
            <a:pPr marL="0" indent="0" algn="ctr">
              <a:buNone/>
            </a:pPr>
            <a:endParaRPr lang="fr-FR" dirty="0"/>
          </a:p>
          <a:p>
            <a:pPr marL="0" indent="0" algn="ctr">
              <a:buNone/>
            </a:pPr>
            <a:r>
              <a:rPr lang="fr-FR" i="1" dirty="0" smtClean="0">
                <a:solidFill>
                  <a:srgbClr val="FF0000"/>
                </a:solidFill>
              </a:rPr>
              <a:t>«</a:t>
            </a:r>
            <a:r>
              <a:rPr lang="fr-FR" i="1" dirty="0">
                <a:solidFill>
                  <a:srgbClr val="FF0000"/>
                </a:solidFill>
              </a:rPr>
              <a:t> un esprit sain dans un corps sain ».</a:t>
            </a:r>
          </a:p>
          <a:p>
            <a:pPr marL="0" indent="0" algn="ctr">
              <a:buNone/>
            </a:pPr>
            <a:endParaRPr lang="fr-FR" i="1" u="sng" dirty="0">
              <a:solidFill>
                <a:srgbClr val="FF0000"/>
              </a:solidFill>
            </a:endParaRPr>
          </a:p>
          <a:p>
            <a:endParaRPr lang="fr-FR" dirty="0"/>
          </a:p>
        </p:txBody>
      </p:sp>
      <p:sp>
        <p:nvSpPr>
          <p:cNvPr id="4" name="Titre 2"/>
          <p:cNvSpPr txBox="1">
            <a:spLocks/>
          </p:cNvSpPr>
          <p:nvPr/>
        </p:nvSpPr>
        <p:spPr>
          <a:xfrm>
            <a:off x="539552" y="404664"/>
            <a:ext cx="8229600" cy="1143000"/>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marL="742950" indent="-742950">
              <a:buFont typeface="+mj-lt"/>
              <a:buAutoNum type="arabicPeriod"/>
            </a:pPr>
            <a:r>
              <a:rPr lang="fr-FR" sz="4000" u="sng" dirty="0" smtClean="0"/>
              <a:t>ETUDE HISTORIQUE DU BASKET BALL</a:t>
            </a:r>
            <a:endParaRPr lang="fr-FR" sz="4000" u="sng" dirty="0"/>
          </a:p>
        </p:txBody>
      </p:sp>
      <p:sp>
        <p:nvSpPr>
          <p:cNvPr id="5" name="Flèche droite 4"/>
          <p:cNvSpPr/>
          <p:nvPr/>
        </p:nvSpPr>
        <p:spPr>
          <a:xfrm>
            <a:off x="795052" y="4869160"/>
            <a:ext cx="489204" cy="1211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Flèche droite 5"/>
          <p:cNvSpPr/>
          <p:nvPr/>
        </p:nvSpPr>
        <p:spPr>
          <a:xfrm>
            <a:off x="806457" y="5229200"/>
            <a:ext cx="489204" cy="1211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Flèche courbée vers la droite 1"/>
          <p:cNvSpPr/>
          <p:nvPr/>
        </p:nvSpPr>
        <p:spPr>
          <a:xfrm>
            <a:off x="795052" y="2708920"/>
            <a:ext cx="402651" cy="36004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513573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circle(in)">
                                      <p:cBhvr>
                                        <p:cTn id="17" dur="2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circle(in)">
                                      <p:cBhvr>
                                        <p:cTn id="22" dur="20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circle(in)">
                                      <p:cBhvr>
                                        <p:cTn id="27" dur="20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circle(in)">
                                      <p:cBhvr>
                                        <p:cTn id="32" dur="2000"/>
                                        <p:tgtEl>
                                          <p:spTgt spid="3">
                                            <p:txEl>
                                              <p:pRg st="9"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P spid="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500042"/>
            <a:ext cx="6286544" cy="642934"/>
          </a:xfrm>
        </p:spPr>
        <p:txBody>
          <a:bodyPr>
            <a:normAutofit/>
          </a:bodyPr>
          <a:lstStyle/>
          <a:p>
            <a:pPr>
              <a:defRPr/>
            </a:pPr>
            <a:r>
              <a:rPr lang="fr-FR" sz="2800" b="1" dirty="0" smtClean="0">
                <a:solidFill>
                  <a:schemeClr val="accent3">
                    <a:lumMod val="75000"/>
                  </a:schemeClr>
                </a:solidFill>
                <a:latin typeface="Batang" pitchFamily="18" charset="-127"/>
                <a:ea typeface="Batang" pitchFamily="18" charset="-127"/>
              </a:rPr>
              <a:t>5 _ Les Enjeux de formation</a:t>
            </a:r>
            <a:r>
              <a:rPr lang="fr-FR" sz="3600" b="1" dirty="0" smtClean="0">
                <a:solidFill>
                  <a:schemeClr val="accent3">
                    <a:lumMod val="75000"/>
                  </a:schemeClr>
                </a:solidFill>
                <a:latin typeface="Batang" pitchFamily="18" charset="-127"/>
                <a:ea typeface="Batang" pitchFamily="18" charset="-127"/>
              </a:rPr>
              <a:t> </a:t>
            </a:r>
            <a:endParaRPr lang="fr-FR" sz="5400" dirty="0"/>
          </a:p>
        </p:txBody>
      </p:sp>
      <p:sp>
        <p:nvSpPr>
          <p:cNvPr id="19459" name="Espace réservé du contenu 2"/>
          <p:cNvSpPr>
            <a:spLocks noGrp="1"/>
          </p:cNvSpPr>
          <p:nvPr>
            <p:ph sz="quarter" idx="1"/>
          </p:nvPr>
        </p:nvSpPr>
        <p:spPr>
          <a:xfrm>
            <a:off x="214313" y="1357313"/>
            <a:ext cx="8929687" cy="5286375"/>
          </a:xfrm>
        </p:spPr>
        <p:txBody>
          <a:bodyPr/>
          <a:lstStyle/>
          <a:p>
            <a:pPr eaLnBrk="1" hangingPunct="1">
              <a:buFont typeface="Wingdings" pitchFamily="2" charset="2"/>
              <a:buNone/>
            </a:pPr>
            <a:r>
              <a:rPr lang="fr-FR" b="1" dirty="0" smtClean="0"/>
              <a:t>       Du point de vue des ressources cognitives :</a:t>
            </a:r>
          </a:p>
          <a:p>
            <a:pPr eaLnBrk="1" hangingPunct="1">
              <a:buFont typeface="Wingdings" pitchFamily="2" charset="2"/>
              <a:buNone/>
            </a:pPr>
            <a:endParaRPr lang="fr-FR" dirty="0" smtClean="0"/>
          </a:p>
          <a:p>
            <a:pPr eaLnBrk="1" hangingPunct="1"/>
            <a:r>
              <a:rPr lang="fr-FR" sz="2000" dirty="0" smtClean="0">
                <a:latin typeface="Book Antiqua" pitchFamily="18" charset="0"/>
              </a:rPr>
              <a:t>Dans un contexte de rapport de force minimum (3 contre 1, 4 contre 2), être capable de faire un choix favorable à l'équipe en attaque (passer pour avancer, pour tirer, pour marquer) ; </a:t>
            </a:r>
          </a:p>
          <a:p>
            <a:pPr eaLnBrk="1" hangingPunct="1"/>
            <a:r>
              <a:rPr lang="fr-FR" sz="2000" dirty="0">
                <a:latin typeface="Book Antiqua" pitchFamily="18" charset="0"/>
              </a:rPr>
              <a:t>A</a:t>
            </a:r>
            <a:r>
              <a:rPr lang="fr-FR" sz="2000" dirty="0" smtClean="0">
                <a:latin typeface="Book Antiqua" pitchFamily="18" charset="0"/>
              </a:rPr>
              <a:t>pprendre à considérer  le résultat de ses actions afin de progressivement l'analyser pour produire des comportements de jeu plus pertinents ; </a:t>
            </a:r>
          </a:p>
          <a:p>
            <a:pPr eaLnBrk="1" hangingPunct="1"/>
            <a:r>
              <a:rPr lang="fr-FR" sz="2000" dirty="0" smtClean="0">
                <a:latin typeface="Book Antiqua" pitchFamily="18" charset="0"/>
              </a:rPr>
              <a:t>Cela implique d'être capable de prendre de plus en plus d'informations grâce à l'acquisition  d’automatisme</a:t>
            </a:r>
            <a:endParaRPr lang="fr-FR"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9459">
                                            <p:txEl>
                                              <p:pRg st="0" end="0"/>
                                            </p:txEl>
                                          </p:spTgt>
                                        </p:tgtEl>
                                        <p:attrNameLst>
                                          <p:attrName>style.visibility</p:attrName>
                                        </p:attrNameLst>
                                      </p:cBhvr>
                                      <p:to>
                                        <p:strVal val="visible"/>
                                      </p:to>
                                    </p:set>
                                    <p:animEffect transition="in" filter="barn(inVertical)">
                                      <p:cBhvr>
                                        <p:cTn id="14" dur="500"/>
                                        <p:tgtEl>
                                          <p:spTgt spid="1945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9459">
                                            <p:txEl>
                                              <p:pRg st="2" end="2"/>
                                            </p:txEl>
                                          </p:spTgt>
                                        </p:tgtEl>
                                        <p:attrNameLst>
                                          <p:attrName>style.visibility</p:attrName>
                                        </p:attrNameLst>
                                      </p:cBhvr>
                                      <p:to>
                                        <p:strVal val="visible"/>
                                      </p:to>
                                    </p:set>
                                    <p:animEffect transition="in" filter="barn(inVertical)">
                                      <p:cBhvr>
                                        <p:cTn id="19" dur="500"/>
                                        <p:tgtEl>
                                          <p:spTgt spid="19459">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9459">
                                            <p:txEl>
                                              <p:pRg st="3" end="3"/>
                                            </p:txEl>
                                          </p:spTgt>
                                        </p:tgtEl>
                                        <p:attrNameLst>
                                          <p:attrName>style.visibility</p:attrName>
                                        </p:attrNameLst>
                                      </p:cBhvr>
                                      <p:to>
                                        <p:strVal val="visible"/>
                                      </p:to>
                                    </p:set>
                                    <p:animEffect transition="in" filter="barn(inVertical)">
                                      <p:cBhvr>
                                        <p:cTn id="24" dur="500"/>
                                        <p:tgtEl>
                                          <p:spTgt spid="19459">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9459">
                                            <p:txEl>
                                              <p:pRg st="4" end="4"/>
                                            </p:txEl>
                                          </p:spTgt>
                                        </p:tgtEl>
                                        <p:attrNameLst>
                                          <p:attrName>style.visibility</p:attrName>
                                        </p:attrNameLst>
                                      </p:cBhvr>
                                      <p:to>
                                        <p:strVal val="visible"/>
                                      </p:to>
                                    </p:set>
                                    <p:animEffect transition="in" filter="barn(inVertical)">
                                      <p:cBhvr>
                                        <p:cTn id="29" dur="500"/>
                                        <p:tgtEl>
                                          <p:spTgt spid="194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459"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85720" y="785794"/>
            <a:ext cx="8229600" cy="1143000"/>
          </a:xfrm>
        </p:spPr>
        <p:txBody>
          <a:bodyPr>
            <a:normAutofit fontScale="90000"/>
          </a:bodyPr>
          <a:lstStyle/>
          <a:p>
            <a:r>
              <a:rPr lang="fr-FR" sz="2700" b="1" dirty="0" smtClean="0">
                <a:solidFill>
                  <a:schemeClr val="accent3">
                    <a:lumMod val="75000"/>
                  </a:schemeClr>
                </a:solidFill>
                <a:latin typeface="Batang" pitchFamily="18" charset="-127"/>
                <a:ea typeface="Batang" pitchFamily="18" charset="-127"/>
              </a:rPr>
              <a:t>6_ comportement de l'élève :</a:t>
            </a:r>
            <a:r>
              <a:rPr lang="fr-FR" dirty="0" smtClean="0"/>
              <a:t/>
            </a:r>
            <a:br>
              <a:rPr lang="fr-FR" dirty="0" smtClean="0"/>
            </a:br>
            <a:endParaRPr lang="fr-FR" dirty="0"/>
          </a:p>
        </p:txBody>
      </p:sp>
      <p:sp>
        <p:nvSpPr>
          <p:cNvPr id="3" name="Espace réservé du contenu 2"/>
          <p:cNvSpPr>
            <a:spLocks noGrp="1"/>
          </p:cNvSpPr>
          <p:nvPr>
            <p:ph idx="1"/>
          </p:nvPr>
        </p:nvSpPr>
        <p:spPr/>
        <p:txBody>
          <a:bodyPr>
            <a:normAutofit fontScale="92500"/>
          </a:bodyPr>
          <a:lstStyle/>
          <a:p>
            <a:r>
              <a:rPr lang="fr-FR" dirty="0" smtClean="0"/>
              <a:t> </a:t>
            </a:r>
            <a:r>
              <a:rPr lang="fr-FR" b="1" dirty="0" smtClean="0"/>
              <a:t>Sur le plan perceptif :</a:t>
            </a:r>
            <a:r>
              <a:rPr lang="fr-FR" dirty="0" smtClean="0"/>
              <a:t> </a:t>
            </a:r>
          </a:p>
          <a:p>
            <a:pPr>
              <a:buNone/>
            </a:pPr>
            <a:r>
              <a:rPr lang="fr-FR" dirty="0" smtClean="0"/>
              <a:t>  Déceler la cible à viser et faire une analyse et un traitement</a:t>
            </a:r>
          </a:p>
          <a:p>
            <a:pPr>
              <a:buNone/>
            </a:pPr>
            <a:r>
              <a:rPr lang="fr-FR" dirty="0" smtClean="0"/>
              <a:t>  d’information prise sur la situation du jeu des adversaires.</a:t>
            </a:r>
          </a:p>
          <a:p>
            <a:r>
              <a:rPr lang="fr-FR" b="1" dirty="0" smtClean="0"/>
              <a:t>Sur le plan décisionnel :</a:t>
            </a:r>
            <a:r>
              <a:rPr lang="fr-FR" dirty="0" smtClean="0"/>
              <a:t> </a:t>
            </a:r>
          </a:p>
          <a:p>
            <a:pPr>
              <a:buNone/>
            </a:pPr>
            <a:r>
              <a:rPr lang="fr-FR" dirty="0" smtClean="0"/>
              <a:t>   Le projet collectif imposant des prises d'information et de décision rapide. </a:t>
            </a:r>
          </a:p>
          <a:p>
            <a:r>
              <a:rPr lang="fr-FR" dirty="0" smtClean="0"/>
              <a:t> </a:t>
            </a:r>
            <a:r>
              <a:rPr lang="fr-FR" b="1" dirty="0" smtClean="0"/>
              <a:t>Sur le plan moteur :</a:t>
            </a:r>
            <a:r>
              <a:rPr lang="fr-FR" dirty="0" smtClean="0"/>
              <a:t> </a:t>
            </a:r>
          </a:p>
          <a:p>
            <a:pPr>
              <a:buNone/>
            </a:pPr>
            <a:r>
              <a:rPr lang="fr-FR" dirty="0" smtClean="0"/>
              <a:t>  Une hyper vigilance et une tension qui se traduit par des gestes rapides et précis.</a:t>
            </a:r>
            <a:br>
              <a:rPr lang="fr-FR" dirty="0" smtClean="0"/>
            </a:br>
            <a:r>
              <a:rPr lang="fr-FR" dirty="0" smtClean="0"/>
              <a:t>  </a:t>
            </a:r>
          </a:p>
          <a:p>
            <a:endParaRPr lang="fr-FR"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down)">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ipe(down)">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500042"/>
            <a:ext cx="8229600" cy="1143000"/>
          </a:xfrm>
        </p:spPr>
        <p:txBody>
          <a:bodyPr>
            <a:normAutofit fontScale="90000"/>
          </a:bodyPr>
          <a:lstStyle/>
          <a:p>
            <a:pPr eaLnBrk="1" fontAlgn="auto" hangingPunct="1">
              <a:spcAft>
                <a:spcPts val="0"/>
              </a:spcAft>
              <a:defRPr/>
            </a:pPr>
            <a:r>
              <a:rPr lang="fr-FR" sz="2400" dirty="0" smtClean="0">
                <a:solidFill>
                  <a:schemeClr val="accent3">
                    <a:lumMod val="75000"/>
                  </a:schemeClr>
                </a:solidFill>
                <a:latin typeface="Book Antiqua" pitchFamily="18" charset="0"/>
                <a:ea typeface="Batang" pitchFamily="18" charset="-127"/>
              </a:rPr>
              <a:t/>
            </a:r>
            <a:br>
              <a:rPr lang="fr-FR" sz="2400" dirty="0" smtClean="0">
                <a:solidFill>
                  <a:schemeClr val="accent3">
                    <a:lumMod val="75000"/>
                  </a:schemeClr>
                </a:solidFill>
                <a:latin typeface="Book Antiqua" pitchFamily="18" charset="0"/>
                <a:ea typeface="Batang" pitchFamily="18" charset="-127"/>
              </a:rPr>
            </a:br>
            <a:r>
              <a:rPr lang="fr-FR" sz="2400" dirty="0" smtClean="0">
                <a:solidFill>
                  <a:schemeClr val="accent3">
                    <a:lumMod val="60000"/>
                    <a:lumOff val="40000"/>
                  </a:schemeClr>
                </a:solidFill>
                <a:latin typeface="Book Antiqua" pitchFamily="18" charset="0"/>
                <a:ea typeface="Batang" pitchFamily="18" charset="-127"/>
              </a:rPr>
              <a:t> </a:t>
            </a:r>
            <a:r>
              <a:rPr lang="fr-FR" sz="3200" b="1" dirty="0" smtClean="0">
                <a:solidFill>
                  <a:schemeClr val="accent3">
                    <a:lumMod val="75000"/>
                  </a:schemeClr>
                </a:solidFill>
                <a:latin typeface="Batang" pitchFamily="18" charset="-127"/>
                <a:ea typeface="Batang" pitchFamily="18" charset="-127"/>
              </a:rPr>
              <a:t/>
            </a:r>
            <a:br>
              <a:rPr lang="fr-FR" sz="3200" b="1" dirty="0" smtClean="0">
                <a:solidFill>
                  <a:schemeClr val="accent3">
                    <a:lumMod val="75000"/>
                  </a:schemeClr>
                </a:solidFill>
                <a:latin typeface="Batang" pitchFamily="18" charset="-127"/>
                <a:ea typeface="Batang" pitchFamily="18" charset="-127"/>
              </a:rPr>
            </a:br>
            <a:endParaRPr lang="fr-FR" dirty="0"/>
          </a:p>
        </p:txBody>
      </p:sp>
      <p:sp>
        <p:nvSpPr>
          <p:cNvPr id="21507" name="Espace réservé du contenu 2"/>
          <p:cNvSpPr>
            <a:spLocks noGrp="1"/>
          </p:cNvSpPr>
          <p:nvPr>
            <p:ph sz="quarter" idx="1"/>
          </p:nvPr>
        </p:nvSpPr>
        <p:spPr>
          <a:xfrm>
            <a:off x="214313" y="1714488"/>
            <a:ext cx="8643937" cy="4929200"/>
          </a:xfrm>
        </p:spPr>
        <p:txBody>
          <a:bodyPr>
            <a:normAutofit/>
          </a:bodyPr>
          <a:lstStyle/>
          <a:p>
            <a:pPr eaLnBrk="1" hangingPunct="1"/>
            <a:r>
              <a:rPr lang="fr-FR" sz="2000" dirty="0" smtClean="0"/>
              <a:t>situation de référence cherche à identifier le niveau de jeu des élèves (début de cycle) et le degré de progrès (fin de cycle).Elle doit confronter obligatoirement le joueur au problème de l’APSA :</a:t>
            </a:r>
          </a:p>
          <a:p>
            <a:pPr marL="173038" indent="188913" eaLnBrk="1" hangingPunct="1">
              <a:buFont typeface="Wingdings" pitchFamily="2" charset="2"/>
              <a:buChar char="ü"/>
            </a:pPr>
            <a:r>
              <a:rPr lang="fr-FR" sz="2000" dirty="0" smtClean="0"/>
              <a:t>  Effectif adapté</a:t>
            </a:r>
          </a:p>
          <a:p>
            <a:pPr marL="173038" indent="188913" eaLnBrk="1" hangingPunct="1">
              <a:buFont typeface="Wingdings" pitchFamily="2" charset="2"/>
              <a:buChar char="ü"/>
            </a:pPr>
            <a:r>
              <a:rPr lang="fr-FR" sz="2000" dirty="0" smtClean="0"/>
              <a:t>  Temps de jeu adapté</a:t>
            </a:r>
          </a:p>
          <a:p>
            <a:pPr marL="173038" indent="188913" eaLnBrk="1" hangingPunct="1">
              <a:buFont typeface="Wingdings" pitchFamily="2" charset="2"/>
              <a:buChar char="ü"/>
            </a:pPr>
            <a:r>
              <a:rPr lang="fr-FR" sz="2000" dirty="0" smtClean="0"/>
              <a:t>  Espace adapté</a:t>
            </a:r>
          </a:p>
          <a:p>
            <a:pPr marL="173038" indent="188913" eaLnBrk="1" hangingPunct="1">
              <a:buFont typeface="Wingdings" pitchFamily="2" charset="2"/>
              <a:buChar char="ü"/>
            </a:pPr>
            <a:r>
              <a:rPr lang="fr-FR" sz="2000" dirty="0" smtClean="0"/>
              <a:t>  Matériel adapté</a:t>
            </a:r>
          </a:p>
          <a:p>
            <a:pPr marL="173038" indent="188913" eaLnBrk="1" hangingPunct="1">
              <a:buFont typeface="Wingdings" pitchFamily="2" charset="2"/>
              <a:buChar char="ü"/>
            </a:pPr>
            <a:r>
              <a:rPr lang="fr-FR" sz="2000" dirty="0" smtClean="0"/>
              <a:t>  Réglementation adaptée</a:t>
            </a:r>
          </a:p>
          <a:p>
            <a:pPr marL="173038" indent="188913" eaLnBrk="1" hangingPunct="1">
              <a:buFont typeface="Wingdings" pitchFamily="2" charset="2"/>
              <a:buChar char="ü"/>
            </a:pPr>
            <a:r>
              <a:rPr lang="fr-FR" sz="2000" dirty="0"/>
              <a:t> </a:t>
            </a:r>
            <a:r>
              <a:rPr lang="fr-FR" sz="2000" dirty="0" smtClean="0"/>
              <a:t> Opposition adaptée</a:t>
            </a:r>
          </a:p>
          <a:p>
            <a:pPr eaLnBrk="1" hangingPunct="1"/>
            <a:r>
              <a:rPr lang="fr-FR" sz="2000" dirty="0" smtClean="0"/>
              <a:t>Cette situation à trois fonctions essentielles :</a:t>
            </a:r>
          </a:p>
          <a:p>
            <a:pPr marL="273050" indent="-100013" eaLnBrk="1" hangingPunct="1">
              <a:buFont typeface="Wingdings" pitchFamily="2" charset="2"/>
              <a:buChar char="ü"/>
            </a:pPr>
            <a:r>
              <a:rPr lang="fr-FR" sz="2000" dirty="0" smtClean="0"/>
              <a:t>  La comparaison</a:t>
            </a:r>
          </a:p>
          <a:p>
            <a:pPr marL="273050" indent="-100013" eaLnBrk="1" hangingPunct="1">
              <a:buFont typeface="Wingdings" pitchFamily="2" charset="2"/>
              <a:buChar char="ü"/>
            </a:pPr>
            <a:r>
              <a:rPr lang="fr-FR" sz="2000" dirty="0" smtClean="0"/>
              <a:t>  Le réinvestissement</a:t>
            </a:r>
          </a:p>
          <a:p>
            <a:pPr marL="273050" indent="-100013" eaLnBrk="1" hangingPunct="1">
              <a:buFont typeface="Wingdings" pitchFamily="2" charset="2"/>
              <a:buChar char="ü"/>
            </a:pPr>
            <a:r>
              <a:rPr lang="fr-FR" sz="2000" dirty="0" smtClean="0"/>
              <a:t> </a:t>
            </a:r>
            <a:r>
              <a:rPr lang="fr-FR" sz="2000" dirty="0"/>
              <a:t> </a:t>
            </a:r>
            <a:r>
              <a:rPr lang="fr-FR" sz="2000" dirty="0" smtClean="0"/>
              <a:t>Stabilisation de l’apprentissage</a:t>
            </a:r>
          </a:p>
        </p:txBody>
      </p:sp>
      <p:sp>
        <p:nvSpPr>
          <p:cNvPr id="5" name="Rectangle 4"/>
          <p:cNvSpPr/>
          <p:nvPr/>
        </p:nvSpPr>
        <p:spPr>
          <a:xfrm>
            <a:off x="857224" y="857232"/>
            <a:ext cx="3927678" cy="461665"/>
          </a:xfrm>
          <a:prstGeom prst="rect">
            <a:avLst/>
          </a:prstGeom>
        </p:spPr>
        <p:txBody>
          <a:bodyPr wrap="none">
            <a:spAutoFit/>
          </a:bodyPr>
          <a:lstStyle/>
          <a:p>
            <a:r>
              <a:rPr lang="fr-FR" sz="2400" dirty="0" smtClean="0">
                <a:solidFill>
                  <a:schemeClr val="accent1">
                    <a:lumMod val="75000"/>
                  </a:schemeClr>
                </a:solidFill>
                <a:latin typeface="Book Antiqua" pitchFamily="18" charset="0"/>
                <a:ea typeface="Batang" pitchFamily="18" charset="-127"/>
              </a:rPr>
              <a:t>7_La situation de référence </a:t>
            </a:r>
            <a:endParaRPr lang="fr-F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1507">
                                            <p:txEl>
                                              <p:pRg st="0" end="0"/>
                                            </p:txEl>
                                          </p:spTgt>
                                        </p:tgtEl>
                                        <p:attrNameLst>
                                          <p:attrName>style.visibility</p:attrName>
                                        </p:attrNameLst>
                                      </p:cBhvr>
                                      <p:to>
                                        <p:strVal val="visible"/>
                                      </p:to>
                                    </p:set>
                                    <p:animEffect transition="in" filter="wipe(down)">
                                      <p:cBhvr>
                                        <p:cTn id="13" dur="500"/>
                                        <p:tgtEl>
                                          <p:spTgt spid="2150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1507">
                                            <p:txEl>
                                              <p:pRg st="1" end="1"/>
                                            </p:txEl>
                                          </p:spTgt>
                                        </p:tgtEl>
                                        <p:attrNameLst>
                                          <p:attrName>style.visibility</p:attrName>
                                        </p:attrNameLst>
                                      </p:cBhvr>
                                      <p:to>
                                        <p:strVal val="visible"/>
                                      </p:to>
                                    </p:set>
                                    <p:animEffect transition="in" filter="wipe(down)">
                                      <p:cBhvr>
                                        <p:cTn id="18" dur="500"/>
                                        <p:tgtEl>
                                          <p:spTgt spid="2150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1507">
                                            <p:txEl>
                                              <p:pRg st="2" end="2"/>
                                            </p:txEl>
                                          </p:spTgt>
                                        </p:tgtEl>
                                        <p:attrNameLst>
                                          <p:attrName>style.visibility</p:attrName>
                                        </p:attrNameLst>
                                      </p:cBhvr>
                                      <p:to>
                                        <p:strVal val="visible"/>
                                      </p:to>
                                    </p:set>
                                    <p:animEffect transition="in" filter="wipe(down)">
                                      <p:cBhvr>
                                        <p:cTn id="23" dur="500"/>
                                        <p:tgtEl>
                                          <p:spTgt spid="2150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1507">
                                            <p:txEl>
                                              <p:pRg st="3" end="3"/>
                                            </p:txEl>
                                          </p:spTgt>
                                        </p:tgtEl>
                                        <p:attrNameLst>
                                          <p:attrName>style.visibility</p:attrName>
                                        </p:attrNameLst>
                                      </p:cBhvr>
                                      <p:to>
                                        <p:strVal val="visible"/>
                                      </p:to>
                                    </p:set>
                                    <p:animEffect transition="in" filter="wipe(down)">
                                      <p:cBhvr>
                                        <p:cTn id="28" dur="500"/>
                                        <p:tgtEl>
                                          <p:spTgt spid="21507">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1507">
                                            <p:txEl>
                                              <p:pRg st="4" end="4"/>
                                            </p:txEl>
                                          </p:spTgt>
                                        </p:tgtEl>
                                        <p:attrNameLst>
                                          <p:attrName>style.visibility</p:attrName>
                                        </p:attrNameLst>
                                      </p:cBhvr>
                                      <p:to>
                                        <p:strVal val="visible"/>
                                      </p:to>
                                    </p:set>
                                    <p:animEffect transition="in" filter="wipe(down)">
                                      <p:cBhvr>
                                        <p:cTn id="33" dur="500"/>
                                        <p:tgtEl>
                                          <p:spTgt spid="21507">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1507">
                                            <p:txEl>
                                              <p:pRg st="5" end="5"/>
                                            </p:txEl>
                                          </p:spTgt>
                                        </p:tgtEl>
                                        <p:attrNameLst>
                                          <p:attrName>style.visibility</p:attrName>
                                        </p:attrNameLst>
                                      </p:cBhvr>
                                      <p:to>
                                        <p:strVal val="visible"/>
                                      </p:to>
                                    </p:set>
                                    <p:animEffect transition="in" filter="wipe(down)">
                                      <p:cBhvr>
                                        <p:cTn id="38" dur="500"/>
                                        <p:tgtEl>
                                          <p:spTgt spid="21507">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1507">
                                            <p:txEl>
                                              <p:pRg st="6" end="6"/>
                                            </p:txEl>
                                          </p:spTgt>
                                        </p:tgtEl>
                                        <p:attrNameLst>
                                          <p:attrName>style.visibility</p:attrName>
                                        </p:attrNameLst>
                                      </p:cBhvr>
                                      <p:to>
                                        <p:strVal val="visible"/>
                                      </p:to>
                                    </p:set>
                                    <p:animEffect transition="in" filter="wipe(down)">
                                      <p:cBhvr>
                                        <p:cTn id="43" dur="500"/>
                                        <p:tgtEl>
                                          <p:spTgt spid="21507">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1507">
                                            <p:txEl>
                                              <p:pRg st="7" end="7"/>
                                            </p:txEl>
                                          </p:spTgt>
                                        </p:tgtEl>
                                        <p:attrNameLst>
                                          <p:attrName>style.visibility</p:attrName>
                                        </p:attrNameLst>
                                      </p:cBhvr>
                                      <p:to>
                                        <p:strVal val="visible"/>
                                      </p:to>
                                    </p:set>
                                    <p:animEffect transition="in" filter="wipe(down)">
                                      <p:cBhvr>
                                        <p:cTn id="48" dur="500"/>
                                        <p:tgtEl>
                                          <p:spTgt spid="21507">
                                            <p:txEl>
                                              <p:pRg st="7" end="7"/>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21507">
                                            <p:txEl>
                                              <p:pRg st="8" end="8"/>
                                            </p:txEl>
                                          </p:spTgt>
                                        </p:tgtEl>
                                        <p:attrNameLst>
                                          <p:attrName>style.visibility</p:attrName>
                                        </p:attrNameLst>
                                      </p:cBhvr>
                                      <p:to>
                                        <p:strVal val="visible"/>
                                      </p:to>
                                    </p:set>
                                    <p:animEffect transition="in" filter="wipe(down)">
                                      <p:cBhvr>
                                        <p:cTn id="53" dur="500"/>
                                        <p:tgtEl>
                                          <p:spTgt spid="21507">
                                            <p:txEl>
                                              <p:pRg st="8" end="8"/>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21507">
                                            <p:txEl>
                                              <p:pRg st="9" end="9"/>
                                            </p:txEl>
                                          </p:spTgt>
                                        </p:tgtEl>
                                        <p:attrNameLst>
                                          <p:attrName>style.visibility</p:attrName>
                                        </p:attrNameLst>
                                      </p:cBhvr>
                                      <p:to>
                                        <p:strVal val="visible"/>
                                      </p:to>
                                    </p:set>
                                    <p:animEffect transition="in" filter="wipe(down)">
                                      <p:cBhvr>
                                        <p:cTn id="58" dur="500"/>
                                        <p:tgtEl>
                                          <p:spTgt spid="21507">
                                            <p:txEl>
                                              <p:pRg st="9" end="9"/>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21507">
                                            <p:txEl>
                                              <p:pRg st="10" end="10"/>
                                            </p:txEl>
                                          </p:spTgt>
                                        </p:tgtEl>
                                        <p:attrNameLst>
                                          <p:attrName>style.visibility</p:attrName>
                                        </p:attrNameLst>
                                      </p:cBhvr>
                                      <p:to>
                                        <p:strVal val="visible"/>
                                      </p:to>
                                    </p:set>
                                    <p:animEffect transition="in" filter="wipe(down)">
                                      <p:cBhvr>
                                        <p:cTn id="63" dur="500"/>
                                        <p:tgtEl>
                                          <p:spTgt spid="2150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C:\Users\Administrateur\Desktop\naismith2.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03848" y="2060848"/>
            <a:ext cx="2736304" cy="2880319"/>
          </a:xfrm>
          <a:prstGeom prst="rect">
            <a:avLst/>
          </a:prstGeom>
          <a:noFill/>
          <a:ln>
            <a:noFill/>
          </a:ln>
        </p:spPr>
      </p:pic>
      <p:sp>
        <p:nvSpPr>
          <p:cNvPr id="5" name="Titre 2"/>
          <p:cNvSpPr>
            <a:spLocks noGrp="1"/>
          </p:cNvSpPr>
          <p:nvPr>
            <p:ph type="title"/>
          </p:nvPr>
        </p:nvSpPr>
        <p:spPr>
          <a:xfrm>
            <a:off x="478954" y="404664"/>
            <a:ext cx="8229600" cy="1143000"/>
          </a:xfrm>
        </p:spPr>
        <p:txBody>
          <a:bodyPr>
            <a:normAutofit fontScale="90000"/>
          </a:bodyPr>
          <a:lstStyle/>
          <a:p>
            <a:pPr marL="742950" indent="-742950">
              <a:buFont typeface="+mj-lt"/>
              <a:buAutoNum type="arabicPeriod"/>
            </a:pPr>
            <a:r>
              <a:rPr lang="fr-FR" sz="4000" u="sng" dirty="0"/>
              <a:t>ETUDE HISTORIQUE DU BASKET BALL</a:t>
            </a:r>
          </a:p>
        </p:txBody>
      </p:sp>
      <p:pic>
        <p:nvPicPr>
          <p:cNvPr id="1026" name="Picture 2" descr="C:\Users\Administrateur\Desktop\basket\gymnas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4365104"/>
            <a:ext cx="2718493" cy="187220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istrateur\Desktop\basket\gymnase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4365104"/>
            <a:ext cx="2664296" cy="187522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7704" y="6257391"/>
            <a:ext cx="5372100"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645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wipe(down)">
                                      <p:cBhvr>
                                        <p:cTn id="14" dur="500"/>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Effect transition="in" filter="fade">
                                      <p:cBhvr>
                                        <p:cTn id="19"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908720"/>
            <a:ext cx="9045783" cy="5832648"/>
          </a:xfrm>
        </p:spPr>
        <p:txBody>
          <a:bodyPr>
            <a:normAutofit/>
          </a:bodyPr>
          <a:lstStyle/>
          <a:p>
            <a:pPr marL="0" indent="0">
              <a:buNone/>
            </a:pPr>
            <a:r>
              <a:rPr lang="fr-FR" sz="2400" dirty="0" smtClean="0">
                <a:latin typeface="+mj-lt"/>
              </a:rPr>
              <a:t>Les 5 </a:t>
            </a:r>
            <a:r>
              <a:rPr lang="fr-FR" sz="2400" dirty="0">
                <a:latin typeface="+mj-lt"/>
              </a:rPr>
              <a:t>principes fondamentaux </a:t>
            </a:r>
            <a:r>
              <a:rPr lang="fr-FR" sz="2400" dirty="0" smtClean="0">
                <a:latin typeface="+mj-lt"/>
              </a:rPr>
              <a:t>:</a:t>
            </a:r>
          </a:p>
          <a:p>
            <a:pPr marL="0" indent="0">
              <a:buNone/>
            </a:pPr>
            <a:endParaRPr lang="fr-FR" sz="2400" dirty="0">
              <a:latin typeface="+mj-lt"/>
            </a:endParaRPr>
          </a:p>
        </p:txBody>
      </p:sp>
      <p:sp>
        <p:nvSpPr>
          <p:cNvPr id="4" name="Titre 2"/>
          <p:cNvSpPr>
            <a:spLocks noGrp="1"/>
          </p:cNvSpPr>
          <p:nvPr>
            <p:ph type="title"/>
          </p:nvPr>
        </p:nvSpPr>
        <p:spPr>
          <a:xfrm>
            <a:off x="384295" y="116632"/>
            <a:ext cx="8229600" cy="751564"/>
          </a:xfrm>
        </p:spPr>
        <p:txBody>
          <a:bodyPr>
            <a:normAutofit fontScale="90000"/>
          </a:bodyPr>
          <a:lstStyle/>
          <a:p>
            <a:pPr marL="742950" indent="-742950">
              <a:buFont typeface="+mj-lt"/>
              <a:buAutoNum type="arabicPeriod"/>
            </a:pPr>
            <a:r>
              <a:rPr lang="fr-FR" sz="4000" u="sng" dirty="0"/>
              <a:t>ETUDE HISTORIQUE DU BASKET BALL</a:t>
            </a:r>
          </a:p>
        </p:txBody>
      </p:sp>
      <p:sp>
        <p:nvSpPr>
          <p:cNvPr id="5" name="Rectangle 4"/>
          <p:cNvSpPr/>
          <p:nvPr/>
        </p:nvSpPr>
        <p:spPr>
          <a:xfrm>
            <a:off x="3171447" y="3777397"/>
            <a:ext cx="3275703" cy="6480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smtClean="0"/>
              <a:t>Premier règlement </a:t>
            </a:r>
            <a:endParaRPr lang="fr-FR" dirty="0"/>
          </a:p>
        </p:txBody>
      </p:sp>
      <p:sp>
        <p:nvSpPr>
          <p:cNvPr id="7" name="Étoile à 7 branches 6"/>
          <p:cNvSpPr/>
          <p:nvPr/>
        </p:nvSpPr>
        <p:spPr>
          <a:xfrm>
            <a:off x="6447150" y="4410688"/>
            <a:ext cx="2598633" cy="2258671"/>
          </a:xfrm>
          <a:prstGeom prst="star7">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fr-FR" dirty="0" smtClean="0"/>
          </a:p>
          <a:p>
            <a:pPr algn="ctr"/>
            <a:r>
              <a:rPr lang="fr-FR" sz="1600" u="sng" dirty="0" smtClean="0">
                <a:solidFill>
                  <a:srgbClr val="7030A0"/>
                </a:solidFill>
              </a:rPr>
              <a:t>Principe </a:t>
            </a:r>
            <a:r>
              <a:rPr lang="fr-FR" sz="1600" u="sng" dirty="0">
                <a:solidFill>
                  <a:srgbClr val="7030A0"/>
                </a:solidFill>
              </a:rPr>
              <a:t>4</a:t>
            </a:r>
            <a:r>
              <a:rPr lang="fr-FR" sz="1400" dirty="0" smtClean="0"/>
              <a:t>: les équipes jouent ensemble sur le terrains mais les contacts entre les joueurs sont interdits</a:t>
            </a:r>
            <a:endParaRPr lang="fr-FR" sz="1400" dirty="0"/>
          </a:p>
        </p:txBody>
      </p:sp>
      <p:sp>
        <p:nvSpPr>
          <p:cNvPr id="12" name="Étoile à 7 branches 11"/>
          <p:cNvSpPr/>
          <p:nvPr/>
        </p:nvSpPr>
        <p:spPr>
          <a:xfrm>
            <a:off x="-14732" y="1582764"/>
            <a:ext cx="2483768" cy="2082817"/>
          </a:xfrm>
          <a:prstGeom prst="star7">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fr-FR" dirty="0" smtClean="0"/>
          </a:p>
          <a:p>
            <a:pPr algn="ctr"/>
            <a:r>
              <a:rPr lang="fr-FR" sz="1400" b="1" u="sng" dirty="0" smtClean="0">
                <a:solidFill>
                  <a:srgbClr val="7030A0"/>
                </a:solidFill>
              </a:rPr>
              <a:t>Principe 1</a:t>
            </a:r>
            <a:r>
              <a:rPr lang="fr-FR" sz="1400" u="sng" dirty="0" smtClean="0">
                <a:solidFill>
                  <a:srgbClr val="7030A0"/>
                </a:solidFill>
              </a:rPr>
              <a:t>:</a:t>
            </a:r>
            <a:r>
              <a:rPr lang="fr-FR" sz="1400" dirty="0" smtClean="0">
                <a:solidFill>
                  <a:srgbClr val="7030A0"/>
                </a:solidFill>
              </a:rPr>
              <a:t> </a:t>
            </a:r>
            <a:r>
              <a:rPr lang="fr-FR" sz="1400" dirty="0" smtClean="0"/>
              <a:t>le ballon est gros, sphérique et joué avec les mains.</a:t>
            </a:r>
            <a:endParaRPr lang="fr-FR" sz="1400" dirty="0"/>
          </a:p>
        </p:txBody>
      </p:sp>
      <p:sp>
        <p:nvSpPr>
          <p:cNvPr id="13" name="Étoile à 7 branches 12"/>
          <p:cNvSpPr/>
          <p:nvPr/>
        </p:nvSpPr>
        <p:spPr>
          <a:xfrm>
            <a:off x="3563888" y="1379826"/>
            <a:ext cx="2490824" cy="1718403"/>
          </a:xfrm>
          <a:prstGeom prst="star7">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fr-FR" dirty="0" smtClean="0"/>
          </a:p>
          <a:p>
            <a:pPr algn="ctr"/>
            <a:r>
              <a:rPr lang="fr-FR" sz="1400" b="1" u="sng" dirty="0" smtClean="0">
                <a:solidFill>
                  <a:schemeClr val="tx2">
                    <a:lumMod val="60000"/>
                    <a:lumOff val="40000"/>
                  </a:schemeClr>
                </a:solidFill>
              </a:rPr>
              <a:t>Principe 2</a:t>
            </a:r>
            <a:r>
              <a:rPr lang="fr-FR" sz="1400" dirty="0" smtClean="0"/>
              <a:t>: tout joueur peut se déplacer a n’importe quel endroit du terrain</a:t>
            </a:r>
            <a:endParaRPr lang="fr-FR" sz="1400" dirty="0"/>
          </a:p>
        </p:txBody>
      </p:sp>
      <p:sp>
        <p:nvSpPr>
          <p:cNvPr id="14" name="Étoile à 7 branches 13"/>
          <p:cNvSpPr/>
          <p:nvPr/>
        </p:nvSpPr>
        <p:spPr>
          <a:xfrm>
            <a:off x="6690585" y="1379826"/>
            <a:ext cx="2367880" cy="1889810"/>
          </a:xfrm>
          <a:prstGeom prst="star7">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fr-FR" dirty="0" smtClean="0"/>
          </a:p>
          <a:p>
            <a:pPr algn="ctr"/>
            <a:r>
              <a:rPr lang="fr-FR" sz="1400" u="sng" dirty="0" smtClean="0">
                <a:solidFill>
                  <a:srgbClr val="7030A0"/>
                </a:solidFill>
              </a:rPr>
              <a:t>Principe 3:</a:t>
            </a:r>
            <a:r>
              <a:rPr lang="fr-FR" sz="1400" dirty="0" smtClean="0"/>
              <a:t> il est interdit de courir avec le ballon dans les mains</a:t>
            </a:r>
            <a:endParaRPr lang="fr-FR" sz="1400" dirty="0"/>
          </a:p>
        </p:txBody>
      </p:sp>
      <p:sp>
        <p:nvSpPr>
          <p:cNvPr id="15" name="Étoile à 7 branches 14"/>
          <p:cNvSpPr/>
          <p:nvPr/>
        </p:nvSpPr>
        <p:spPr>
          <a:xfrm>
            <a:off x="179512" y="4425469"/>
            <a:ext cx="3384376" cy="2448272"/>
          </a:xfrm>
          <a:prstGeom prst="star7">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fr-FR" dirty="0" smtClean="0"/>
          </a:p>
          <a:p>
            <a:pPr algn="ctr"/>
            <a:r>
              <a:rPr lang="fr-FR" sz="1400" u="sng" dirty="0" smtClean="0">
                <a:solidFill>
                  <a:srgbClr val="7030A0"/>
                </a:solidFill>
              </a:rPr>
              <a:t>Principe 5: </a:t>
            </a:r>
            <a:r>
              <a:rPr lang="fr-FR" sz="1400" dirty="0" smtClean="0"/>
              <a:t>le but est horizontal et </a:t>
            </a:r>
            <a:r>
              <a:rPr lang="fr-FR" sz="1200" dirty="0" smtClean="0"/>
              <a:t>élevé de petite dimension pour que soient privilégiés les qualité d’adresse au détriment de la force et de la puissance</a:t>
            </a:r>
            <a:endParaRPr lang="fr-FR" sz="1200" dirty="0"/>
          </a:p>
        </p:txBody>
      </p:sp>
      <p:cxnSp>
        <p:nvCxnSpPr>
          <p:cNvPr id="10" name="Connecteur droit avec flèche 9"/>
          <p:cNvCxnSpPr/>
          <p:nvPr/>
        </p:nvCxnSpPr>
        <p:spPr>
          <a:xfrm flipV="1">
            <a:off x="6447150" y="2852936"/>
            <a:ext cx="717138" cy="924461"/>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6" name="Connecteur droit avec flèche 15"/>
          <p:cNvCxnSpPr>
            <a:stCxn id="5" idx="0"/>
          </p:cNvCxnSpPr>
          <p:nvPr/>
        </p:nvCxnSpPr>
        <p:spPr>
          <a:xfrm flipV="1">
            <a:off x="4809299" y="2996952"/>
            <a:ext cx="1" cy="780445"/>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9" name="Connecteur droit avec flèche 18"/>
          <p:cNvCxnSpPr/>
          <p:nvPr/>
        </p:nvCxnSpPr>
        <p:spPr>
          <a:xfrm flipH="1" flipV="1">
            <a:off x="1979712" y="3269636"/>
            <a:ext cx="1191735" cy="507761"/>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1" name="Connecteur droit avec flèche 20"/>
          <p:cNvCxnSpPr/>
          <p:nvPr/>
        </p:nvCxnSpPr>
        <p:spPr>
          <a:xfrm flipH="1">
            <a:off x="2469036" y="4425469"/>
            <a:ext cx="702411" cy="371683"/>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3" name="Connecteur droit avec flèche 22"/>
          <p:cNvCxnSpPr/>
          <p:nvPr/>
        </p:nvCxnSpPr>
        <p:spPr>
          <a:xfrm>
            <a:off x="6447150" y="4425469"/>
            <a:ext cx="861154" cy="371683"/>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822419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down)">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down)">
                                      <p:cBhvr>
                                        <p:cTn id="49" dur="580">
                                          <p:stCondLst>
                                            <p:cond delay="0"/>
                                          </p:stCondLst>
                                        </p:cTn>
                                        <p:tgtEl>
                                          <p:spTgt spid="23"/>
                                        </p:tgtEl>
                                      </p:cBhvr>
                                    </p:animEffect>
                                    <p:anim calcmode="lin" valueType="num">
                                      <p:cBhvr>
                                        <p:cTn id="50"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55" dur="26">
                                          <p:stCondLst>
                                            <p:cond delay="650"/>
                                          </p:stCondLst>
                                        </p:cTn>
                                        <p:tgtEl>
                                          <p:spTgt spid="23"/>
                                        </p:tgtEl>
                                      </p:cBhvr>
                                      <p:to x="100000" y="60000"/>
                                    </p:animScale>
                                    <p:animScale>
                                      <p:cBhvr>
                                        <p:cTn id="56" dur="166" decel="50000">
                                          <p:stCondLst>
                                            <p:cond delay="676"/>
                                          </p:stCondLst>
                                        </p:cTn>
                                        <p:tgtEl>
                                          <p:spTgt spid="23"/>
                                        </p:tgtEl>
                                      </p:cBhvr>
                                      <p:to x="100000" y="100000"/>
                                    </p:animScale>
                                    <p:animScale>
                                      <p:cBhvr>
                                        <p:cTn id="57" dur="26">
                                          <p:stCondLst>
                                            <p:cond delay="1312"/>
                                          </p:stCondLst>
                                        </p:cTn>
                                        <p:tgtEl>
                                          <p:spTgt spid="23"/>
                                        </p:tgtEl>
                                      </p:cBhvr>
                                      <p:to x="100000" y="80000"/>
                                    </p:animScale>
                                    <p:animScale>
                                      <p:cBhvr>
                                        <p:cTn id="58" dur="166" decel="50000">
                                          <p:stCondLst>
                                            <p:cond delay="1338"/>
                                          </p:stCondLst>
                                        </p:cTn>
                                        <p:tgtEl>
                                          <p:spTgt spid="23"/>
                                        </p:tgtEl>
                                      </p:cBhvr>
                                      <p:to x="100000" y="100000"/>
                                    </p:animScale>
                                    <p:animScale>
                                      <p:cBhvr>
                                        <p:cTn id="59" dur="26">
                                          <p:stCondLst>
                                            <p:cond delay="1642"/>
                                          </p:stCondLst>
                                        </p:cTn>
                                        <p:tgtEl>
                                          <p:spTgt spid="23"/>
                                        </p:tgtEl>
                                      </p:cBhvr>
                                      <p:to x="100000" y="90000"/>
                                    </p:animScale>
                                    <p:animScale>
                                      <p:cBhvr>
                                        <p:cTn id="60" dur="166" decel="50000">
                                          <p:stCondLst>
                                            <p:cond delay="1668"/>
                                          </p:stCondLst>
                                        </p:cTn>
                                        <p:tgtEl>
                                          <p:spTgt spid="23"/>
                                        </p:tgtEl>
                                      </p:cBhvr>
                                      <p:to x="100000" y="100000"/>
                                    </p:animScale>
                                    <p:animScale>
                                      <p:cBhvr>
                                        <p:cTn id="61" dur="26">
                                          <p:stCondLst>
                                            <p:cond delay="1808"/>
                                          </p:stCondLst>
                                        </p:cTn>
                                        <p:tgtEl>
                                          <p:spTgt spid="23"/>
                                        </p:tgtEl>
                                      </p:cBhvr>
                                      <p:to x="100000" y="95000"/>
                                    </p:animScale>
                                    <p:animScale>
                                      <p:cBhvr>
                                        <p:cTn id="62" dur="166" decel="50000">
                                          <p:stCondLst>
                                            <p:cond delay="1834"/>
                                          </p:stCondLst>
                                        </p:cTn>
                                        <p:tgtEl>
                                          <p:spTgt spid="23"/>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ppt_x"/>
                                          </p:val>
                                        </p:tav>
                                        <p:tav tm="100000">
                                          <p:val>
                                            <p:strVal val="#ppt_x"/>
                                          </p:val>
                                        </p:tav>
                                      </p:tavLst>
                                    </p:anim>
                                    <p:anim calcmode="lin" valueType="num">
                                      <p:cBhvr additive="base">
                                        <p:cTn id="6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nodeType="click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randombar(horizontal)">
                                      <p:cBhvr>
                                        <p:cTn id="73" dur="500"/>
                                        <p:tgtEl>
                                          <p:spTgt spid="21"/>
                                        </p:tgtEl>
                                      </p:cBhvr>
                                    </p:animEffect>
                                  </p:childTnLst>
                                </p:cTn>
                              </p:par>
                            </p:childTnLst>
                          </p:cTn>
                        </p:par>
                      </p:childTnLst>
                    </p:cTn>
                  </p:par>
                  <p:par>
                    <p:cTn id="74" fill="hold">
                      <p:stCondLst>
                        <p:cond delay="indefinite"/>
                      </p:stCondLst>
                      <p:childTnLst>
                        <p:par>
                          <p:cTn id="75" fill="hold">
                            <p:stCondLst>
                              <p:cond delay="0"/>
                            </p:stCondLst>
                            <p:childTnLst>
                              <p:par>
                                <p:cTn id="76" presetID="21" presetClass="entr" presetSubtype="1" fill="hold" grpId="0" nodeType="click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heel(1)">
                                      <p:cBhvr>
                                        <p:cTn id="78"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12" grpId="0" animBg="1"/>
      <p:bldP spid="13"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23528" y="2204864"/>
            <a:ext cx="8229600" cy="1872208"/>
          </a:xfrm>
        </p:spPr>
        <p:txBody>
          <a:bodyPr>
            <a:normAutofit/>
          </a:bodyPr>
          <a:lstStyle/>
          <a:p>
            <a:r>
              <a:rPr lang="fr-FR" sz="2800" dirty="0"/>
              <a:t>En </a:t>
            </a:r>
            <a:r>
              <a:rPr lang="fr-FR" sz="2800" dirty="0">
                <a:latin typeface="+mj-lt"/>
              </a:rPr>
              <a:t>21</a:t>
            </a:r>
            <a:r>
              <a:rPr lang="fr-FR" sz="2800" dirty="0"/>
              <a:t> décembre </a:t>
            </a:r>
            <a:r>
              <a:rPr lang="fr-FR" sz="2800" dirty="0">
                <a:latin typeface="+mj-lt"/>
              </a:rPr>
              <a:t>1891</a:t>
            </a:r>
            <a:r>
              <a:rPr lang="fr-FR" sz="2800" dirty="0"/>
              <a:t> </a:t>
            </a:r>
            <a:r>
              <a:rPr lang="fr-FR" sz="2800" dirty="0" err="1"/>
              <a:t>Naismith</a:t>
            </a:r>
            <a:r>
              <a:rPr lang="fr-FR" sz="2800" dirty="0"/>
              <a:t> établit rapidement </a:t>
            </a:r>
            <a:r>
              <a:rPr lang="fr-FR" sz="2800" dirty="0">
                <a:latin typeface="+mj-lt"/>
              </a:rPr>
              <a:t>13</a:t>
            </a:r>
            <a:r>
              <a:rPr lang="fr-FR" sz="2800" dirty="0"/>
              <a:t> règles pour rendre le </a:t>
            </a:r>
            <a:r>
              <a:rPr lang="fr-FR" sz="2800" dirty="0" smtClean="0"/>
              <a:t>Basket </a:t>
            </a:r>
            <a:r>
              <a:rPr lang="fr-FR" sz="2800" dirty="0"/>
              <a:t>B</a:t>
            </a:r>
            <a:r>
              <a:rPr lang="fr-FR" sz="2800" dirty="0" smtClean="0"/>
              <a:t>all praticable</a:t>
            </a:r>
            <a:endParaRPr lang="fr-FR" sz="2800" dirty="0"/>
          </a:p>
        </p:txBody>
      </p:sp>
      <p:sp>
        <p:nvSpPr>
          <p:cNvPr id="4" name="Titre 2"/>
          <p:cNvSpPr>
            <a:spLocks noGrp="1"/>
          </p:cNvSpPr>
          <p:nvPr>
            <p:ph type="title"/>
          </p:nvPr>
        </p:nvSpPr>
        <p:spPr>
          <a:xfrm>
            <a:off x="395536" y="260648"/>
            <a:ext cx="8229600" cy="854968"/>
          </a:xfrm>
        </p:spPr>
        <p:txBody>
          <a:bodyPr>
            <a:normAutofit fontScale="90000"/>
          </a:bodyPr>
          <a:lstStyle/>
          <a:p>
            <a:pPr marL="742950" indent="-742950">
              <a:buFont typeface="+mj-lt"/>
              <a:buAutoNum type="arabicPeriod"/>
            </a:pPr>
            <a:r>
              <a:rPr lang="fr-FR" sz="4000" u="sng" dirty="0"/>
              <a:t>ETUDE HISTORIQUE DU BASKET BALL</a:t>
            </a:r>
          </a:p>
        </p:txBody>
      </p:sp>
    </p:spTree>
    <p:extLst>
      <p:ext uri="{BB962C8B-B14F-4D97-AF65-F5344CB8AC3E}">
        <p14:creationId xmlns:p14="http://schemas.microsoft.com/office/powerpoint/2010/main" val="2495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Capitaux">
  <a:themeElements>
    <a:clrScheme name="Punaise">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Capitaux">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apitaux">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6582</TotalTime>
  <Words>2710</Words>
  <Application>Microsoft Office PowerPoint</Application>
  <PresentationFormat>Affichage à l'écran (4:3)</PresentationFormat>
  <Paragraphs>480</Paragraphs>
  <Slides>62</Slides>
  <Notes>5</Notes>
  <HiddenSlides>0</HiddenSlides>
  <MMClips>0</MMClips>
  <ScaleCrop>false</ScaleCrop>
  <HeadingPairs>
    <vt:vector size="4" baseType="variant">
      <vt:variant>
        <vt:lpstr>Thème</vt:lpstr>
      </vt:variant>
      <vt:variant>
        <vt:i4>2</vt:i4>
      </vt:variant>
      <vt:variant>
        <vt:lpstr>Titres des diapositives</vt:lpstr>
      </vt:variant>
      <vt:variant>
        <vt:i4>62</vt:i4>
      </vt:variant>
    </vt:vector>
  </HeadingPairs>
  <TitlesOfParts>
    <vt:vector size="64" baseType="lpstr">
      <vt:lpstr>Capitaux</vt:lpstr>
      <vt:lpstr>Débit</vt:lpstr>
      <vt:lpstr>Présentation PowerPoint</vt:lpstr>
      <vt:lpstr>PLAN</vt:lpstr>
      <vt:lpstr>Bibliographie</vt:lpstr>
      <vt:lpstr>ETUDE HISTORIQUE DU BASKET BALL</vt:lpstr>
      <vt:lpstr>ETUDE HISTORIQUE DU BASKET BALL</vt:lpstr>
      <vt:lpstr>Présentation PowerPoint</vt:lpstr>
      <vt:lpstr>ETUDE HISTORIQUE DU BASKET BALL</vt:lpstr>
      <vt:lpstr>ETUDE HISTORIQUE DU BASKET BALL</vt:lpstr>
      <vt:lpstr>ETUDE HISTORIQUE DU BASKET BALL</vt:lpstr>
      <vt:lpstr>ETUDE HISTORIQUE DU BASKET BALL</vt:lpstr>
      <vt:lpstr>Présentation PowerPoint</vt:lpstr>
      <vt:lpstr>Présentation PowerPoint</vt:lpstr>
      <vt:lpstr>ETUDE HISTORIQUE DU BASKET BALL</vt:lpstr>
      <vt:lpstr>ETUDE HISTORIQUE DU BASKET BALL</vt:lpstr>
      <vt:lpstr> Les règles du basket Ball:</vt:lpstr>
      <vt:lpstr> Les règles</vt:lpstr>
      <vt:lpstr>   </vt:lpstr>
      <vt:lpstr>  </vt:lpstr>
      <vt:lpstr>Les règles</vt:lpstr>
      <vt:lpstr>Présentation PowerPoint</vt:lpstr>
      <vt:lpstr>Les règles</vt:lpstr>
      <vt:lpstr>Présentation PowerPoint</vt:lpstr>
      <vt:lpstr>Les règles</vt:lpstr>
      <vt:lpstr> Le marcher</vt:lpstr>
      <vt:lpstr>Les fautes </vt:lpstr>
      <vt:lpstr>Les fautes </vt:lpstr>
      <vt:lpstr>Autres fautes</vt:lpstr>
      <vt:lpstr>Autres fautes</vt:lpstr>
      <vt:lpstr>ANALYSE TECHNIQUE DU BASKET BALL</vt:lpstr>
      <vt:lpstr>ANALYSE TECHNIQUE DU BASKET BALL</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ANALYSE TACTIQUE DU BASKET BALL</vt:lpstr>
      <vt:lpstr>Présentation PowerPoint</vt:lpstr>
      <vt:lpstr>Passe backdoor</vt:lpstr>
      <vt:lpstr>ANALYSE TECHNIQUE ET TACTIQUE DU BASKET BALL</vt:lpstr>
      <vt:lpstr>Défense de zone (2-3)</vt:lpstr>
      <vt:lpstr>ANALYSE TACTIQUE DU BASKET BALL</vt:lpstr>
      <vt:lpstr> A- le pick and Roll</vt:lpstr>
      <vt:lpstr>Présentation PowerPoint</vt:lpstr>
      <vt:lpstr>transition offensive:</vt:lpstr>
      <vt:lpstr>Présentation PowerPoint</vt:lpstr>
      <vt:lpstr>Présentation PowerPoint</vt:lpstr>
      <vt:lpstr>              1_Logique interne de l’activité </vt:lpstr>
      <vt:lpstr>     2_ Les Problèmes fondamentaux </vt:lpstr>
      <vt:lpstr>         </vt:lpstr>
      <vt:lpstr>         </vt:lpstr>
      <vt:lpstr>         4_Les Principes d’action </vt:lpstr>
      <vt:lpstr>         4_Les Principes d’action </vt:lpstr>
      <vt:lpstr>5 _ Les Enjeux de formation  </vt:lpstr>
      <vt:lpstr> </vt:lpstr>
      <vt:lpstr>5 _ Les Enjeux de formation </vt:lpstr>
      <vt:lpstr>6_ comportement de l'élève : </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user</dc:creator>
  <cp:lastModifiedBy>user</cp:lastModifiedBy>
  <cp:revision>185</cp:revision>
  <dcterms:created xsi:type="dcterms:W3CDTF">2014-01-25T20:57:47Z</dcterms:created>
  <dcterms:modified xsi:type="dcterms:W3CDTF">2014-02-28T00:04:08Z</dcterms:modified>
</cp:coreProperties>
</file>