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96" r:id="rId27"/>
    <p:sldId id="295" r:id="rId28"/>
    <p:sldId id="297"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8" r:id="rId4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8" d="100"/>
          <a:sy n="68" d="100"/>
        </p:scale>
        <p:origin x="-1224" y="-21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4AB9D6-016A-4D9E-8201-FD725325DE9A}" type="datetimeFigureOut">
              <a:rPr lang="fr-FR" smtClean="0"/>
              <a:t>17/04/2012</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FC0DBF-ADB5-4AE4-84E7-1C880B25039A}" type="slidenum">
              <a:rPr lang="fr-FR" smtClean="0"/>
              <a:t>‹N°›</a:t>
            </a:fld>
            <a:endParaRPr lang="fr-FR"/>
          </a:p>
        </p:txBody>
      </p:sp>
    </p:spTree>
    <p:extLst>
      <p:ext uri="{BB962C8B-B14F-4D97-AF65-F5344CB8AC3E}">
        <p14:creationId xmlns:p14="http://schemas.microsoft.com/office/powerpoint/2010/main" val="2243648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A5FC0DBF-ADB5-4AE4-84E7-1C880B25039A}" type="slidenum">
              <a:rPr lang="fr-FR" smtClean="0"/>
              <a:t>20</a:t>
            </a:fld>
            <a:endParaRPr lang="fr-FR"/>
          </a:p>
        </p:txBody>
      </p:sp>
    </p:spTree>
    <p:extLst>
      <p:ext uri="{BB962C8B-B14F-4D97-AF65-F5344CB8AC3E}">
        <p14:creationId xmlns:p14="http://schemas.microsoft.com/office/powerpoint/2010/main" val="585957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A5FC0DBF-ADB5-4AE4-84E7-1C880B25039A}" type="slidenum">
              <a:rPr lang="fr-FR" smtClean="0"/>
              <a:t>25</a:t>
            </a:fld>
            <a:endParaRPr lang="fr-FR"/>
          </a:p>
        </p:txBody>
      </p:sp>
    </p:spTree>
    <p:extLst>
      <p:ext uri="{BB962C8B-B14F-4D97-AF65-F5344CB8AC3E}">
        <p14:creationId xmlns:p14="http://schemas.microsoft.com/office/powerpoint/2010/main" val="3829757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BE"/>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t>17/04/2012</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t>17/04/2012</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BE"/>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t>17/04/2012</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t>17/04/2012</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BE"/>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t>17/04/2012</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e la date 4"/>
          <p:cNvSpPr>
            <a:spLocks noGrp="1"/>
          </p:cNvSpPr>
          <p:nvPr>
            <p:ph type="dt" sz="half" idx="10"/>
          </p:nvPr>
        </p:nvSpPr>
        <p:spPr/>
        <p:txBody>
          <a:bodyPr/>
          <a:lstStyle/>
          <a:p>
            <a:fld id="{AA309A6D-C09C-4548-B29A-6CF363A7E532}" type="datetimeFigureOut">
              <a:rPr lang="fr-FR" smtClean="0"/>
              <a:t>17/04/2012</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BE"/>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7" name="Espace réservé de la date 6"/>
          <p:cNvSpPr>
            <a:spLocks noGrp="1"/>
          </p:cNvSpPr>
          <p:nvPr>
            <p:ph type="dt" sz="half" idx="10"/>
          </p:nvPr>
        </p:nvSpPr>
        <p:spPr/>
        <p:txBody>
          <a:bodyPr/>
          <a:lstStyle/>
          <a:p>
            <a:fld id="{AA309A6D-C09C-4548-B29A-6CF363A7E532}" type="datetimeFigureOut">
              <a:rPr lang="fr-FR" smtClean="0"/>
              <a:t>17/04/2012</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e la date 2"/>
          <p:cNvSpPr>
            <a:spLocks noGrp="1"/>
          </p:cNvSpPr>
          <p:nvPr>
            <p:ph type="dt" sz="half" idx="10"/>
          </p:nvPr>
        </p:nvSpPr>
        <p:spPr/>
        <p:txBody>
          <a:bodyPr/>
          <a:lstStyle/>
          <a:p>
            <a:fld id="{AA309A6D-C09C-4548-B29A-6CF363A7E532}" type="datetimeFigureOut">
              <a:rPr lang="fr-FR" smtClean="0"/>
              <a:t>17/04/2012</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t>17/04/2012</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BE"/>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t>17/04/2012</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BE"/>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BE"/>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t>17/04/2012</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BE"/>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309A6D-C09C-4548-B29A-6CF363A7E532}" type="datetimeFigureOut">
              <a:rPr lang="fr-FR" smtClean="0"/>
              <a:t>17/04/2012</a:t>
            </a:fld>
            <a:endParaRPr lang="fr-BE"/>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4668DC-857F-487D-BFFA-8C0CA5037977}" type="slidenum">
              <a:rPr lang="fr-BE" smtClean="0"/>
              <a:t>‹N°›</a:t>
            </a:fld>
            <a:endParaRPr lang="fr-B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40568" y="39189"/>
            <a:ext cx="7920880" cy="1340768"/>
          </a:xfrm>
        </p:spPr>
        <p:txBody>
          <a:bodyPr>
            <a:normAutofit fontScale="90000"/>
          </a:bodyPr>
          <a:lstStyle/>
          <a:p>
            <a:pPr marL="0" indent="0"/>
            <a:r>
              <a:rPr lang="fr-FR" sz="3100" b="1" i="1" dirty="0"/>
              <a:t>Université Mohammed </a:t>
            </a:r>
            <a:r>
              <a:rPr lang="fr-FR" sz="3100" b="1" i="1" dirty="0" err="1"/>
              <a:t>khider</a:t>
            </a:r>
            <a:r>
              <a:rPr lang="fr-FR" sz="3100" b="1" i="1" dirty="0"/>
              <a:t> -Biskra     </a:t>
            </a:r>
            <a:br>
              <a:rPr lang="fr-FR" sz="3100" b="1" i="1" dirty="0"/>
            </a:br>
            <a:r>
              <a:rPr lang="fr-FR" sz="3100" b="1" i="1" dirty="0"/>
              <a:t>Département d’éducation physique et sportive</a:t>
            </a:r>
            <a:r>
              <a:rPr lang="fr-FR" b="1" i="1" dirty="0"/>
              <a:t/>
            </a:r>
            <a:br>
              <a:rPr lang="fr-FR" b="1" i="1" dirty="0"/>
            </a:br>
            <a:endParaRPr lang="fr-FR" dirty="0"/>
          </a:p>
        </p:txBody>
      </p:sp>
      <p:sp>
        <p:nvSpPr>
          <p:cNvPr id="3" name="Sous-titre 2"/>
          <p:cNvSpPr>
            <a:spLocks noGrp="1"/>
          </p:cNvSpPr>
          <p:nvPr>
            <p:ph type="subTitle" idx="1"/>
          </p:nvPr>
        </p:nvSpPr>
        <p:spPr>
          <a:xfrm>
            <a:off x="0" y="1196752"/>
            <a:ext cx="9144000" cy="5661248"/>
          </a:xfrm>
        </p:spPr>
        <p:txBody>
          <a:bodyPr/>
          <a:lstStyle/>
          <a:p>
            <a:endParaRPr lang="fr-FR" dirty="0" smtClean="0"/>
          </a:p>
          <a:p>
            <a:endParaRPr lang="fr-FR" dirty="0"/>
          </a:p>
          <a:p>
            <a:endParaRPr lang="fr-FR" dirty="0" smtClean="0"/>
          </a:p>
          <a:p>
            <a:endParaRPr lang="fr-FR" dirty="0"/>
          </a:p>
          <a:p>
            <a:endParaRPr lang="fr-FR" dirty="0" smtClean="0"/>
          </a:p>
          <a:p>
            <a:endParaRPr lang="fr-FR" dirty="0"/>
          </a:p>
          <a:p>
            <a:endParaRPr lang="fr-FR" dirty="0" smtClean="0"/>
          </a:p>
          <a:p>
            <a:r>
              <a:rPr lang="fr-FR" dirty="0">
                <a:solidFill>
                  <a:schemeClr val="tx1"/>
                </a:solidFill>
              </a:rPr>
              <a:t>Elaboré par Mr:    </a:t>
            </a:r>
            <a:r>
              <a:rPr lang="fr-FR" b="1" i="1" dirty="0">
                <a:solidFill>
                  <a:schemeClr val="tx1"/>
                </a:solidFill>
                <a:latin typeface="Cambria" pitchFamily="18" charset="0"/>
              </a:rPr>
              <a:t>LEBLALTA </a:t>
            </a:r>
            <a:r>
              <a:rPr lang="fr-FR" b="1" i="1" dirty="0" err="1">
                <a:solidFill>
                  <a:schemeClr val="tx1"/>
                </a:solidFill>
                <a:latin typeface="Cambria" pitchFamily="18" charset="0"/>
              </a:rPr>
              <a:t>Abdelghani</a:t>
            </a:r>
            <a:endParaRPr lang="fr-FR" dirty="0">
              <a:solidFill>
                <a:schemeClr val="tx1"/>
              </a:solidFill>
            </a:endParaRPr>
          </a:p>
        </p:txBody>
      </p:sp>
      <p:sp>
        <p:nvSpPr>
          <p:cNvPr id="4" name="Organigramme : Stockage à accès séquentiel 3"/>
          <p:cNvSpPr/>
          <p:nvPr/>
        </p:nvSpPr>
        <p:spPr>
          <a:xfrm>
            <a:off x="42189" y="1700808"/>
            <a:ext cx="9036496" cy="3024336"/>
          </a:xfrm>
          <a:prstGeom prst="flowChartMagneticTap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4000" b="1" i="1" dirty="0" smtClean="0">
                <a:solidFill>
                  <a:srgbClr val="C00000"/>
                </a:solidFill>
              </a:rPr>
              <a:t>Charge d’entraînement</a:t>
            </a:r>
            <a:endParaRPr lang="fr-FR" sz="4000" b="1" i="1" dirty="0">
              <a:solidFill>
                <a:srgbClr val="C00000"/>
              </a:solidFill>
            </a:endParaRPr>
          </a:p>
        </p:txBody>
      </p:sp>
    </p:spTree>
    <p:extLst>
      <p:ext uri="{BB962C8B-B14F-4D97-AF65-F5344CB8AC3E}">
        <p14:creationId xmlns:p14="http://schemas.microsoft.com/office/powerpoint/2010/main" val="17159129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1188484291"/>
              </p:ext>
            </p:extLst>
          </p:nvPr>
        </p:nvGraphicFramePr>
        <p:xfrm>
          <a:off x="0" y="1600200"/>
          <a:ext cx="9036495" cy="3412976"/>
        </p:xfrm>
        <a:graphic>
          <a:graphicData uri="http://schemas.openxmlformats.org/drawingml/2006/table">
            <a:tbl>
              <a:tblPr firstRow="1" bandRow="1">
                <a:tableStyleId>{5C22544A-7EE6-4342-B048-85BDC9FD1C3A}</a:tableStyleId>
              </a:tblPr>
              <a:tblGrid>
                <a:gridCol w="1807299"/>
                <a:gridCol w="1807299"/>
                <a:gridCol w="1807299"/>
                <a:gridCol w="1807299"/>
                <a:gridCol w="1807299"/>
              </a:tblGrid>
              <a:tr h="1483903">
                <a:tc>
                  <a:txBody>
                    <a:bodyPr/>
                    <a:lstStyle/>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1" dirty="0" smtClean="0"/>
                        <a:t>Période extensive</a:t>
                      </a:r>
                      <a:endParaRPr lang="fr-FR" dirty="0" smtClean="0"/>
                    </a:p>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1" dirty="0" smtClean="0"/>
                        <a:t>Période intensive</a:t>
                      </a:r>
                      <a:endParaRPr lang="fr-FR" dirty="0" smtClean="0"/>
                    </a:p>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1" dirty="0" smtClean="0"/>
                        <a:t>Période compétitive</a:t>
                      </a:r>
                      <a:endParaRPr lang="fr-FR" dirty="0" smtClean="0"/>
                    </a:p>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1" dirty="0" smtClean="0"/>
                        <a:t>Période de transition</a:t>
                      </a:r>
                      <a:endParaRPr lang="fr-FR" dirty="0" smtClean="0"/>
                    </a:p>
                    <a:p>
                      <a:endParaRPr lang="fr-FR" dirty="0"/>
                    </a:p>
                  </a:txBody>
                  <a:tcPr/>
                </a:tc>
              </a:tr>
              <a:tr h="1929073">
                <a:tc>
                  <a:txBody>
                    <a:bodyPr/>
                    <a:lstStyle/>
                    <a:p>
                      <a:r>
                        <a:rPr lang="fr-FR" b="1" dirty="0" smtClean="0"/>
                        <a:t>Intensité</a:t>
                      </a:r>
                      <a:endParaRPr lang="fr-FR" dirty="0"/>
                    </a:p>
                  </a:txBody>
                  <a:tcPr/>
                </a:tc>
                <a:tc>
                  <a:txBody>
                    <a:bodyPr/>
                    <a:lstStyle/>
                    <a:p>
                      <a:r>
                        <a:rPr lang="fr-FR" dirty="0" smtClean="0"/>
                        <a:t>Croît pour devenir moyenne/grande en fin de période</a:t>
                      </a:r>
                      <a:endParaRPr lang="fr-FR" dirty="0"/>
                    </a:p>
                  </a:txBody>
                  <a:tcPr/>
                </a:tc>
                <a:tc>
                  <a:txBody>
                    <a:bodyPr/>
                    <a:lstStyle/>
                    <a:p>
                      <a:r>
                        <a:rPr lang="fr-FR" dirty="0" smtClean="0"/>
                        <a:t>Croît pour devenir très grande en fin de période</a:t>
                      </a:r>
                      <a:endParaRPr lang="fr-FR" dirty="0"/>
                    </a:p>
                  </a:txBody>
                  <a:tcPr/>
                </a:tc>
                <a:tc>
                  <a:txBody>
                    <a:bodyPr/>
                    <a:lstStyle/>
                    <a:p>
                      <a:r>
                        <a:rPr lang="fr-FR" dirty="0" smtClean="0"/>
                        <a:t>Fluctue pour maintenir un état de forme optimale</a:t>
                      </a:r>
                      <a:endParaRPr lang="fr-FR" dirty="0"/>
                    </a:p>
                  </a:txBody>
                  <a:tcPr/>
                </a:tc>
                <a:tc>
                  <a:txBody>
                    <a:bodyPr/>
                    <a:lstStyle/>
                    <a:p>
                      <a:r>
                        <a:rPr lang="fr-FR" dirty="0" smtClean="0"/>
                        <a:t>Diminue plus rapidement que le volume</a:t>
                      </a:r>
                      <a:endParaRPr lang="fr-FR" dirty="0"/>
                    </a:p>
                  </a:txBody>
                  <a:tcPr/>
                </a:tc>
              </a:tr>
            </a:tbl>
          </a:graphicData>
        </a:graphic>
      </p:graphicFrame>
    </p:spTree>
    <p:extLst>
      <p:ext uri="{BB962C8B-B14F-4D97-AF65-F5344CB8AC3E}">
        <p14:creationId xmlns:p14="http://schemas.microsoft.com/office/powerpoint/2010/main" val="38913385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4050126374"/>
              </p:ext>
            </p:extLst>
          </p:nvPr>
        </p:nvGraphicFramePr>
        <p:xfrm>
          <a:off x="0" y="1600200"/>
          <a:ext cx="9144000" cy="3701008"/>
        </p:xfrm>
        <a:graphic>
          <a:graphicData uri="http://schemas.openxmlformats.org/drawingml/2006/table">
            <a:tbl>
              <a:tblPr firstRow="1" bandRow="1">
                <a:tableStyleId>{5C22544A-7EE6-4342-B048-85BDC9FD1C3A}</a:tableStyleId>
              </a:tblPr>
              <a:tblGrid>
                <a:gridCol w="1828800"/>
                <a:gridCol w="1828800"/>
                <a:gridCol w="1828800"/>
                <a:gridCol w="1828800"/>
                <a:gridCol w="1828800"/>
              </a:tblGrid>
              <a:tr h="1609134">
                <a:tc>
                  <a:txBody>
                    <a:bodyPr/>
                    <a:lstStyle/>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1" dirty="0" smtClean="0"/>
                        <a:t>Période extensive</a:t>
                      </a:r>
                      <a:endParaRPr lang="fr-FR" dirty="0" smtClean="0"/>
                    </a:p>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1" dirty="0" smtClean="0"/>
                        <a:t>Période intensive</a:t>
                      </a:r>
                      <a:endParaRPr lang="fr-FR" dirty="0" smtClean="0"/>
                    </a:p>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1" dirty="0" smtClean="0"/>
                        <a:t>Période compétitive</a:t>
                      </a:r>
                      <a:endParaRPr lang="fr-FR" dirty="0" smtClean="0"/>
                    </a:p>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1" dirty="0" smtClean="0"/>
                        <a:t>Période de transition</a:t>
                      </a:r>
                      <a:endParaRPr lang="fr-FR" dirty="0" smtClean="0"/>
                    </a:p>
                    <a:p>
                      <a:endParaRPr lang="fr-FR" dirty="0"/>
                    </a:p>
                  </a:txBody>
                  <a:tcPr/>
                </a:tc>
              </a:tr>
              <a:tr h="2091874">
                <a:tc>
                  <a:txBody>
                    <a:bodyPr/>
                    <a:lstStyle/>
                    <a:p>
                      <a:r>
                        <a:rPr lang="fr-FR" b="1" dirty="0" smtClean="0"/>
                        <a:t>Complexité</a:t>
                      </a:r>
                      <a:endParaRPr lang="fr-FR" dirty="0"/>
                    </a:p>
                  </a:txBody>
                  <a:tcPr/>
                </a:tc>
                <a:tc>
                  <a:txBody>
                    <a:bodyPr/>
                    <a:lstStyle/>
                    <a:p>
                      <a:r>
                        <a:rPr lang="fr-FR" dirty="0" smtClean="0"/>
                        <a:t>Grande</a:t>
                      </a:r>
                      <a:endParaRPr lang="fr-FR" dirty="0"/>
                    </a:p>
                  </a:txBody>
                  <a:tcPr/>
                </a:tc>
                <a:tc>
                  <a:txBody>
                    <a:bodyPr/>
                    <a:lstStyle/>
                    <a:p>
                      <a:r>
                        <a:rPr lang="fr-FR" dirty="0" smtClean="0"/>
                        <a:t>Diminue par rapport à la période précédente</a:t>
                      </a:r>
                      <a:endParaRPr lang="fr-FR" dirty="0"/>
                    </a:p>
                  </a:txBody>
                  <a:tcPr/>
                </a:tc>
                <a:tc>
                  <a:txBody>
                    <a:bodyPr/>
                    <a:lstStyle/>
                    <a:p>
                      <a:r>
                        <a:rPr lang="fr-FR" dirty="0" smtClean="0"/>
                        <a:t>Faible</a:t>
                      </a:r>
                      <a:endParaRPr lang="fr-FR" dirty="0"/>
                    </a:p>
                  </a:txBody>
                  <a:tcPr/>
                </a:tc>
                <a:tc>
                  <a:txBody>
                    <a:bodyPr/>
                    <a:lstStyle/>
                    <a:p>
                      <a:r>
                        <a:rPr lang="fr-FR" dirty="0" smtClean="0"/>
                        <a:t>Faible</a:t>
                      </a:r>
                      <a:endParaRPr lang="fr-FR" dirty="0"/>
                    </a:p>
                  </a:txBody>
                  <a:tcPr/>
                </a:tc>
              </a:tr>
            </a:tbl>
          </a:graphicData>
        </a:graphic>
      </p:graphicFrame>
    </p:spTree>
    <p:extLst>
      <p:ext uri="{BB962C8B-B14F-4D97-AF65-F5344CB8AC3E}">
        <p14:creationId xmlns:p14="http://schemas.microsoft.com/office/powerpoint/2010/main" val="36456755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286788825"/>
              </p:ext>
            </p:extLst>
          </p:nvPr>
        </p:nvGraphicFramePr>
        <p:xfrm>
          <a:off x="0" y="1600200"/>
          <a:ext cx="9144000" cy="4023360"/>
        </p:xfrm>
        <a:graphic>
          <a:graphicData uri="http://schemas.openxmlformats.org/drawingml/2006/table">
            <a:tbl>
              <a:tblPr firstRow="1" bandRow="1">
                <a:tableStyleId>{5C22544A-7EE6-4342-B048-85BDC9FD1C3A}</a:tableStyleId>
              </a:tblPr>
              <a:tblGrid>
                <a:gridCol w="1828800"/>
                <a:gridCol w="1828800"/>
                <a:gridCol w="1828800"/>
                <a:gridCol w="1828800"/>
                <a:gridCol w="1828800"/>
              </a:tblGrid>
              <a:tr h="370840">
                <a:tc>
                  <a:txBody>
                    <a:bodyPr/>
                    <a:lstStyle/>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1" dirty="0" smtClean="0"/>
                        <a:t>Période extensive</a:t>
                      </a:r>
                      <a:endParaRPr lang="fr-FR" dirty="0" smtClean="0"/>
                    </a:p>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1" dirty="0" smtClean="0"/>
                        <a:t>Période intensive</a:t>
                      </a:r>
                      <a:endParaRPr lang="fr-FR" dirty="0" smtClean="0"/>
                    </a:p>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1" dirty="0" smtClean="0"/>
                        <a:t>Période compétitive</a:t>
                      </a:r>
                      <a:endParaRPr lang="fr-FR" dirty="0" smtClean="0"/>
                    </a:p>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1" dirty="0" smtClean="0"/>
                        <a:t>Période de transition</a:t>
                      </a:r>
                      <a:endParaRPr lang="fr-FR" dirty="0" smtClean="0"/>
                    </a:p>
                    <a:p>
                      <a:endParaRPr lang="fr-FR" dirty="0"/>
                    </a:p>
                  </a:txBody>
                  <a:tcPr/>
                </a:tc>
              </a:tr>
              <a:tr h="370840">
                <a:tc>
                  <a:txBody>
                    <a:bodyPr/>
                    <a:lstStyle/>
                    <a:p>
                      <a:r>
                        <a:rPr lang="fr-FR" b="1" dirty="0" smtClean="0"/>
                        <a:t>Spécificité</a:t>
                      </a:r>
                      <a:endParaRPr lang="fr-FR" dirty="0"/>
                    </a:p>
                  </a:txBody>
                  <a:tcPr/>
                </a:tc>
                <a:tc>
                  <a:txBody>
                    <a:bodyPr/>
                    <a:lstStyle/>
                    <a:p>
                      <a:r>
                        <a:rPr lang="fr-FR" dirty="0" smtClean="0"/>
                        <a:t>Moyenne car on utilisera des exercices généraux et éloignés de la discipline pour travailler les qualités physiques générales</a:t>
                      </a:r>
                      <a:endParaRPr lang="fr-FR" dirty="0"/>
                    </a:p>
                  </a:txBody>
                  <a:tcPr/>
                </a:tc>
                <a:tc>
                  <a:txBody>
                    <a:bodyPr/>
                    <a:lstStyle/>
                    <a:p>
                      <a:r>
                        <a:rPr lang="fr-FR" dirty="0" smtClean="0"/>
                        <a:t>Augmente pour devenir grande en utilisant des sollicitations et exercices orientés voire issus de la discipline (favorisation du transfert des progrès acquis)</a:t>
                      </a:r>
                      <a:endParaRPr lang="fr-FR" dirty="0"/>
                    </a:p>
                  </a:txBody>
                  <a:tcPr/>
                </a:tc>
                <a:tc>
                  <a:txBody>
                    <a:bodyPr/>
                    <a:lstStyle/>
                    <a:p>
                      <a:r>
                        <a:rPr lang="fr-FR" dirty="0" smtClean="0"/>
                        <a:t>Grande</a:t>
                      </a:r>
                      <a:endParaRPr lang="fr-FR" dirty="0"/>
                    </a:p>
                  </a:txBody>
                  <a:tcPr/>
                </a:tc>
                <a:tc>
                  <a:txBody>
                    <a:bodyPr/>
                    <a:lstStyle/>
                    <a:p>
                      <a:r>
                        <a:rPr lang="fr-FR" dirty="0" smtClean="0"/>
                        <a:t>Faible. Il faut réaliser des exercices et séances plus ludiques, moins spécifiques, pour reposer "mentalement" l'athlète</a:t>
                      </a:r>
                      <a:endParaRPr lang="fr-FR" dirty="0"/>
                    </a:p>
                  </a:txBody>
                  <a:tcPr/>
                </a:tc>
              </a:tr>
            </a:tbl>
          </a:graphicData>
        </a:graphic>
      </p:graphicFrame>
    </p:spTree>
    <p:extLst>
      <p:ext uri="{BB962C8B-B14F-4D97-AF65-F5344CB8AC3E}">
        <p14:creationId xmlns:p14="http://schemas.microsoft.com/office/powerpoint/2010/main" val="13488102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t>Quantification ou calcul de la charge</a:t>
            </a:r>
            <a:r>
              <a:rPr lang="fr-FR" dirty="0"/>
              <a:t> </a:t>
            </a:r>
            <a:br>
              <a:rPr lang="fr-FR" dirty="0"/>
            </a:br>
            <a:endParaRPr lang="fr-FR" dirty="0"/>
          </a:p>
        </p:txBody>
      </p:sp>
      <p:sp>
        <p:nvSpPr>
          <p:cNvPr id="3" name="Espace réservé du contenu 2"/>
          <p:cNvSpPr>
            <a:spLocks noGrp="1"/>
          </p:cNvSpPr>
          <p:nvPr>
            <p:ph idx="1"/>
          </p:nvPr>
        </p:nvSpPr>
        <p:spPr/>
        <p:txBody>
          <a:bodyPr>
            <a:normAutofit fontScale="85000" lnSpcReduction="20000"/>
          </a:bodyPr>
          <a:lstStyle/>
          <a:p>
            <a:pPr marL="0" indent="0">
              <a:buNone/>
            </a:pPr>
            <a:r>
              <a:rPr lang="fr-FR" dirty="0"/>
              <a:t>La </a:t>
            </a:r>
            <a:r>
              <a:rPr lang="fr-FR" b="1" dirty="0">
                <a:solidFill>
                  <a:schemeClr val="tx2"/>
                </a:solidFill>
              </a:rPr>
              <a:t>charge d'entraînement </a:t>
            </a:r>
            <a:r>
              <a:rPr lang="fr-FR" dirty="0"/>
              <a:t>dépend </a:t>
            </a:r>
            <a:r>
              <a:rPr lang="fr-FR" dirty="0" smtClean="0"/>
              <a:t>:</a:t>
            </a:r>
          </a:p>
          <a:p>
            <a:r>
              <a:rPr lang="fr-FR" dirty="0" smtClean="0"/>
              <a:t>de </a:t>
            </a:r>
            <a:r>
              <a:rPr lang="fr-FR" dirty="0"/>
              <a:t>la </a:t>
            </a:r>
            <a:r>
              <a:rPr lang="fr-FR" b="1" dirty="0">
                <a:solidFill>
                  <a:srgbClr val="C00000"/>
                </a:solidFill>
              </a:rPr>
              <a:t>durée</a:t>
            </a:r>
            <a:r>
              <a:rPr lang="fr-FR" dirty="0"/>
              <a:t> des exercices, </a:t>
            </a:r>
          </a:p>
          <a:p>
            <a:r>
              <a:rPr lang="fr-FR" dirty="0" smtClean="0"/>
              <a:t>de </a:t>
            </a:r>
            <a:r>
              <a:rPr lang="fr-FR" dirty="0"/>
              <a:t>leur </a:t>
            </a:r>
            <a:r>
              <a:rPr lang="fr-FR" b="1" dirty="0">
                <a:solidFill>
                  <a:srgbClr val="C00000"/>
                </a:solidFill>
              </a:rPr>
              <a:t>intensité</a:t>
            </a:r>
            <a:r>
              <a:rPr lang="fr-FR" dirty="0"/>
              <a:t>, </a:t>
            </a:r>
          </a:p>
          <a:p>
            <a:r>
              <a:rPr lang="fr-FR" dirty="0" smtClean="0"/>
              <a:t> </a:t>
            </a:r>
            <a:r>
              <a:rPr lang="fr-FR" dirty="0"/>
              <a:t>des </a:t>
            </a:r>
            <a:r>
              <a:rPr lang="fr-FR" b="1" dirty="0">
                <a:solidFill>
                  <a:srgbClr val="C00000"/>
                </a:solidFill>
              </a:rPr>
              <a:t>temps de récupération</a:t>
            </a:r>
            <a:r>
              <a:rPr lang="fr-FR" dirty="0">
                <a:solidFill>
                  <a:srgbClr val="C00000"/>
                </a:solidFill>
              </a:rPr>
              <a:t> </a:t>
            </a:r>
            <a:r>
              <a:rPr lang="fr-FR" dirty="0"/>
              <a:t>placés entre eux. </a:t>
            </a:r>
          </a:p>
          <a:p>
            <a:pPr marL="0" indent="0">
              <a:buNone/>
            </a:pPr>
            <a:r>
              <a:rPr lang="fr-FR" dirty="0" smtClean="0"/>
              <a:t>   </a:t>
            </a:r>
          </a:p>
          <a:p>
            <a:pPr marL="0" indent="0">
              <a:buNone/>
            </a:pPr>
            <a:r>
              <a:rPr lang="fr-FR" dirty="0" smtClean="0"/>
              <a:t>La </a:t>
            </a:r>
            <a:r>
              <a:rPr lang="fr-FR" b="1" dirty="0"/>
              <a:t>complexité</a:t>
            </a:r>
            <a:r>
              <a:rPr lang="fr-FR" dirty="0"/>
              <a:t> et la </a:t>
            </a:r>
            <a:r>
              <a:rPr lang="fr-FR" b="1" dirty="0"/>
              <a:t>spécificité</a:t>
            </a:r>
            <a:r>
              <a:rPr lang="fr-FR" dirty="0"/>
              <a:t> ne rentrent pas à proprement dit dans le calcul puisque c'est plutôt la forme des exercices qui traduit ces facteurs. </a:t>
            </a:r>
            <a:br>
              <a:rPr lang="fr-FR" dirty="0"/>
            </a:br>
            <a:r>
              <a:rPr lang="fr-FR" dirty="0"/>
              <a:t/>
            </a:r>
            <a:br>
              <a:rPr lang="fr-FR" dirty="0"/>
            </a:br>
            <a:r>
              <a:rPr lang="fr-FR" dirty="0"/>
              <a:t/>
            </a:r>
            <a:br>
              <a:rPr lang="fr-FR" dirty="0"/>
            </a:br>
            <a:r>
              <a:rPr lang="fr-FR" dirty="0"/>
              <a:t/>
            </a:r>
            <a:br>
              <a:rPr lang="fr-FR" dirty="0"/>
            </a:br>
            <a:endParaRPr lang="fr-FR" dirty="0"/>
          </a:p>
        </p:txBody>
      </p:sp>
    </p:spTree>
    <p:extLst>
      <p:ext uri="{BB962C8B-B14F-4D97-AF65-F5344CB8AC3E}">
        <p14:creationId xmlns:p14="http://schemas.microsoft.com/office/powerpoint/2010/main" val="37463579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fontScale="85000" lnSpcReduction="20000"/>
          </a:bodyPr>
          <a:lstStyle/>
          <a:p>
            <a:pPr>
              <a:buFont typeface="Wingdings" pitchFamily="2" charset="2"/>
              <a:buChar char="Ø"/>
            </a:pPr>
            <a:r>
              <a:rPr lang="fr-FR" dirty="0" smtClean="0"/>
              <a:t>  Un </a:t>
            </a:r>
            <a:r>
              <a:rPr lang="fr-FR" dirty="0"/>
              <a:t>entraînement de </a:t>
            </a:r>
            <a:r>
              <a:rPr lang="fr-FR" dirty="0">
                <a:solidFill>
                  <a:schemeClr val="tx2"/>
                </a:solidFill>
              </a:rPr>
              <a:t>longue durée </a:t>
            </a:r>
            <a:r>
              <a:rPr lang="fr-FR" dirty="0"/>
              <a:t>ne se traduit pas forcément par une valeur de </a:t>
            </a:r>
            <a:r>
              <a:rPr lang="fr-FR" dirty="0">
                <a:solidFill>
                  <a:schemeClr val="tx2"/>
                </a:solidFill>
              </a:rPr>
              <a:t>charge élevée </a:t>
            </a:r>
            <a:r>
              <a:rPr lang="fr-FR" dirty="0"/>
              <a:t>si son </a:t>
            </a:r>
            <a:r>
              <a:rPr lang="fr-FR" dirty="0">
                <a:solidFill>
                  <a:schemeClr val="tx2"/>
                </a:solidFill>
              </a:rPr>
              <a:t>intensité est faible</a:t>
            </a:r>
            <a:r>
              <a:rPr lang="fr-FR" dirty="0"/>
              <a:t>, alors qu'un entraînement très </a:t>
            </a:r>
            <a:r>
              <a:rPr lang="fr-FR" dirty="0">
                <a:solidFill>
                  <a:srgbClr val="C00000"/>
                </a:solidFill>
              </a:rPr>
              <a:t>intense</a:t>
            </a:r>
            <a:r>
              <a:rPr lang="fr-FR" dirty="0"/>
              <a:t> atteindra une valeur de </a:t>
            </a:r>
            <a:r>
              <a:rPr lang="fr-FR" dirty="0">
                <a:solidFill>
                  <a:srgbClr val="C00000"/>
                </a:solidFill>
              </a:rPr>
              <a:t>charge élevée </a:t>
            </a:r>
            <a:r>
              <a:rPr lang="fr-FR" dirty="0"/>
              <a:t>même sur une période </a:t>
            </a:r>
            <a:r>
              <a:rPr lang="fr-FR" dirty="0">
                <a:solidFill>
                  <a:srgbClr val="C00000"/>
                </a:solidFill>
              </a:rPr>
              <a:t>courte</a:t>
            </a:r>
            <a:r>
              <a:rPr lang="fr-FR" dirty="0"/>
              <a:t>. De même, un entraînement sollicitant intensivement mais partiellement et </a:t>
            </a:r>
            <a:r>
              <a:rPr lang="fr-FR" u="sng" dirty="0"/>
              <a:t>localement</a:t>
            </a:r>
            <a:r>
              <a:rPr lang="fr-FR" dirty="0"/>
              <a:t> la musculature (en </a:t>
            </a:r>
            <a:r>
              <a:rPr lang="fr-FR" b="1" dirty="0"/>
              <a:t>musculation</a:t>
            </a:r>
            <a:r>
              <a:rPr lang="fr-FR" dirty="0"/>
              <a:t> par exemple) ne se traduira pas forcément par une valeur de charge aussi élevée qu'un entraînement mobilisant l'ensemble de la masse musculaire </a:t>
            </a:r>
            <a:r>
              <a:rPr lang="fr-FR" u="sng" dirty="0"/>
              <a:t>générale</a:t>
            </a:r>
            <a:r>
              <a:rPr lang="fr-FR" dirty="0"/>
              <a:t> (en </a:t>
            </a:r>
            <a:r>
              <a:rPr lang="fr-FR" b="1" dirty="0"/>
              <a:t>course</a:t>
            </a:r>
            <a:r>
              <a:rPr lang="fr-FR" dirty="0"/>
              <a:t> par exemple). </a:t>
            </a:r>
            <a:br>
              <a:rPr lang="fr-FR" dirty="0"/>
            </a:br>
            <a:r>
              <a:rPr lang="fr-FR" dirty="0"/>
              <a:t/>
            </a:r>
            <a:br>
              <a:rPr lang="fr-FR" dirty="0"/>
            </a:br>
            <a:endParaRPr lang="fr-FR" dirty="0"/>
          </a:p>
        </p:txBody>
      </p:sp>
    </p:spTree>
    <p:extLst>
      <p:ext uri="{BB962C8B-B14F-4D97-AF65-F5344CB8AC3E}">
        <p14:creationId xmlns:p14="http://schemas.microsoft.com/office/powerpoint/2010/main" val="7143500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1124744"/>
            <a:ext cx="8229600" cy="4525963"/>
          </a:xfrm>
        </p:spPr>
        <p:txBody>
          <a:bodyPr>
            <a:normAutofit fontScale="85000" lnSpcReduction="20000"/>
          </a:bodyPr>
          <a:lstStyle/>
          <a:p>
            <a:pPr marL="0" indent="0">
              <a:buNone/>
            </a:pPr>
            <a:r>
              <a:rPr lang="fr-FR" dirty="0" smtClean="0"/>
              <a:t>  Le </a:t>
            </a:r>
            <a:r>
              <a:rPr lang="fr-FR" dirty="0"/>
              <a:t>calcul des charges est un sujet qui a fait se creuser la tête à pas mal d'entraîneurs et de chercheurs, car en plus des paramètres facilement quantifiables que peuvent être le </a:t>
            </a:r>
            <a:r>
              <a:rPr lang="fr-FR" dirty="0">
                <a:solidFill>
                  <a:schemeClr val="tx2"/>
                </a:solidFill>
              </a:rPr>
              <a:t>volume</a:t>
            </a:r>
            <a:r>
              <a:rPr lang="fr-FR" dirty="0"/>
              <a:t> et l</a:t>
            </a:r>
            <a:r>
              <a:rPr lang="fr-FR" dirty="0">
                <a:solidFill>
                  <a:schemeClr val="tx2"/>
                </a:solidFill>
              </a:rPr>
              <a:t>'intensité</a:t>
            </a:r>
            <a:r>
              <a:rPr lang="fr-FR" dirty="0"/>
              <a:t>, intervient un </a:t>
            </a:r>
            <a:r>
              <a:rPr lang="fr-FR" b="1" dirty="0"/>
              <a:t>coefficient de difficulté</a:t>
            </a:r>
            <a:r>
              <a:rPr lang="fr-FR" dirty="0"/>
              <a:t>. Celui-ci lié directement au rapport </a:t>
            </a:r>
            <a:r>
              <a:rPr lang="fr-FR" dirty="0">
                <a:solidFill>
                  <a:schemeClr val="tx2"/>
                </a:solidFill>
              </a:rPr>
              <a:t>effort - récupération</a:t>
            </a:r>
            <a:r>
              <a:rPr lang="fr-FR" dirty="0"/>
              <a:t> n'est pas si aisé à quantifier que cela. Si le calcul de charge ne prenait en compte que les paramètres </a:t>
            </a:r>
            <a:r>
              <a:rPr lang="fr-FR" b="1" dirty="0"/>
              <a:t>volume</a:t>
            </a:r>
            <a:r>
              <a:rPr lang="fr-FR" dirty="0"/>
              <a:t> et </a:t>
            </a:r>
            <a:r>
              <a:rPr lang="fr-FR" b="1" dirty="0"/>
              <a:t>intensité</a:t>
            </a:r>
            <a:r>
              <a:rPr lang="fr-FR" dirty="0"/>
              <a:t> on trouverait une charge équivalente pour un exercice </a:t>
            </a:r>
            <a:r>
              <a:rPr lang="fr-FR" b="1" dirty="0"/>
              <a:t>continu</a:t>
            </a:r>
            <a:r>
              <a:rPr lang="fr-FR" dirty="0"/>
              <a:t> ou </a:t>
            </a:r>
            <a:r>
              <a:rPr lang="fr-FR" b="1" dirty="0"/>
              <a:t>intermittent</a:t>
            </a:r>
            <a:r>
              <a:rPr lang="fr-FR" dirty="0"/>
              <a:t>. </a:t>
            </a:r>
            <a:endParaRPr lang="fr-FR" dirty="0" smtClean="0"/>
          </a:p>
          <a:p>
            <a:pPr marL="0" indent="0">
              <a:buNone/>
            </a:pPr>
            <a:r>
              <a:rPr lang="fr-FR" b="1" u="sng" dirty="0" smtClean="0"/>
              <a:t>EX: </a:t>
            </a:r>
            <a:r>
              <a:rPr lang="fr-FR" dirty="0" smtClean="0"/>
              <a:t>Un </a:t>
            </a:r>
            <a:r>
              <a:rPr lang="fr-FR" dirty="0">
                <a:solidFill>
                  <a:srgbClr val="C00000"/>
                </a:solidFill>
              </a:rPr>
              <a:t>5000m</a:t>
            </a:r>
            <a:r>
              <a:rPr lang="fr-FR" dirty="0"/>
              <a:t> à </a:t>
            </a:r>
            <a:r>
              <a:rPr lang="fr-FR" dirty="0">
                <a:solidFill>
                  <a:schemeClr val="tx2"/>
                </a:solidFill>
              </a:rPr>
              <a:t>80%</a:t>
            </a:r>
            <a:r>
              <a:rPr lang="fr-FR" dirty="0"/>
              <a:t> de la </a:t>
            </a:r>
            <a:r>
              <a:rPr lang="fr-FR" dirty="0">
                <a:solidFill>
                  <a:schemeClr val="tx2"/>
                </a:solidFill>
              </a:rPr>
              <a:t>VMA</a:t>
            </a:r>
            <a:r>
              <a:rPr lang="fr-FR" dirty="0"/>
              <a:t> serait équivalent à </a:t>
            </a:r>
            <a:r>
              <a:rPr lang="fr-FR" dirty="0">
                <a:solidFill>
                  <a:srgbClr val="C00000"/>
                </a:solidFill>
              </a:rPr>
              <a:t>10 x 500m</a:t>
            </a:r>
            <a:r>
              <a:rPr lang="fr-FR" dirty="0"/>
              <a:t> à </a:t>
            </a:r>
            <a:r>
              <a:rPr lang="fr-FR" dirty="0">
                <a:solidFill>
                  <a:schemeClr val="tx2"/>
                </a:solidFill>
              </a:rPr>
              <a:t>80% VMA </a:t>
            </a:r>
            <a:r>
              <a:rPr lang="fr-FR" dirty="0"/>
              <a:t>entrecoupés de </a:t>
            </a:r>
            <a:r>
              <a:rPr lang="fr-FR" dirty="0">
                <a:solidFill>
                  <a:srgbClr val="C00000"/>
                </a:solidFill>
              </a:rPr>
              <a:t>2mn</a:t>
            </a:r>
            <a:r>
              <a:rPr lang="fr-FR" dirty="0"/>
              <a:t> de récupération. </a:t>
            </a:r>
            <a:br>
              <a:rPr lang="fr-FR" dirty="0"/>
            </a:br>
            <a:r>
              <a:rPr lang="fr-FR" dirty="0"/>
              <a:t/>
            </a:r>
            <a:br>
              <a:rPr lang="fr-FR" dirty="0"/>
            </a:br>
            <a:endParaRPr lang="fr-FR" dirty="0"/>
          </a:p>
        </p:txBody>
      </p:sp>
    </p:spTree>
    <p:extLst>
      <p:ext uri="{BB962C8B-B14F-4D97-AF65-F5344CB8AC3E}">
        <p14:creationId xmlns:p14="http://schemas.microsoft.com/office/powerpoint/2010/main" val="9903534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126475"/>
            <a:ext cx="8229600" cy="4525963"/>
          </a:xfrm>
        </p:spPr>
        <p:txBody>
          <a:bodyPr>
            <a:normAutofit fontScale="77500" lnSpcReduction="20000"/>
          </a:bodyPr>
          <a:lstStyle/>
          <a:p>
            <a:pPr marL="0" indent="0">
              <a:buNone/>
            </a:pPr>
            <a:r>
              <a:rPr lang="fr-FR" dirty="0" smtClean="0"/>
              <a:t>   </a:t>
            </a:r>
          </a:p>
          <a:p>
            <a:pPr marL="0" indent="0">
              <a:buNone/>
            </a:pPr>
            <a:r>
              <a:rPr lang="fr-FR" dirty="0" smtClean="0"/>
              <a:t>  Plusieurs </a:t>
            </a:r>
            <a:r>
              <a:rPr lang="fr-FR" b="1" dirty="0"/>
              <a:t>méthodes de quantification </a:t>
            </a:r>
            <a:r>
              <a:rPr lang="fr-FR" dirty="0"/>
              <a:t>de l'entraînement ont été proposées, certaines d'entre elles utilisées avec un certain succès, mais il n'existe à ce jour aucune méthode polyvalente permettant de quantifier efficacement la charge d'entraînement pour </a:t>
            </a:r>
            <a:r>
              <a:rPr lang="fr-FR" dirty="0" smtClean="0"/>
              <a:t>toute les activités.</a:t>
            </a:r>
          </a:p>
          <a:p>
            <a:pPr marL="0" indent="0">
              <a:buNone/>
            </a:pPr>
            <a:r>
              <a:rPr lang="fr-FR" dirty="0"/>
              <a:t> </a:t>
            </a:r>
            <a:r>
              <a:rPr lang="fr-FR" dirty="0" smtClean="0"/>
              <a:t> </a:t>
            </a:r>
            <a:r>
              <a:rPr lang="fr-FR" dirty="0"/>
              <a:t>Il est particulièrement difficile d'apprécier correctement la charge associée à des activités d'entraînement ou de compétition réalisées à des </a:t>
            </a:r>
            <a:r>
              <a:rPr lang="fr-FR" b="1" dirty="0"/>
              <a:t>intensités supra-maximales </a:t>
            </a:r>
            <a:r>
              <a:rPr lang="fr-FR" dirty="0"/>
              <a:t>où la fréquence cardiaque ne peut être utilisée (sprints, </a:t>
            </a:r>
            <a:r>
              <a:rPr lang="fr-FR" dirty="0" err="1"/>
              <a:t>pliométrie</a:t>
            </a:r>
            <a:r>
              <a:rPr lang="fr-FR" dirty="0"/>
              <a:t>, confrontation, etc....). </a:t>
            </a:r>
            <a:br>
              <a:rPr lang="fr-FR" dirty="0"/>
            </a:br>
            <a:r>
              <a:rPr lang="fr-FR" b="1" dirty="0"/>
              <a:t/>
            </a:r>
            <a:br>
              <a:rPr lang="fr-FR" b="1" dirty="0"/>
            </a:br>
            <a:endParaRPr lang="fr-FR" dirty="0"/>
          </a:p>
        </p:txBody>
      </p:sp>
    </p:spTree>
    <p:extLst>
      <p:ext uri="{BB962C8B-B14F-4D97-AF65-F5344CB8AC3E}">
        <p14:creationId xmlns:p14="http://schemas.microsoft.com/office/powerpoint/2010/main" val="28163725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smtClean="0"/>
              <a:t/>
            </a:r>
            <a:br>
              <a:rPr lang="fr-FR" b="1" dirty="0" smtClean="0"/>
            </a:br>
            <a:r>
              <a:rPr lang="fr-FR" b="1" dirty="0" smtClean="0"/>
              <a:t>Intérêt </a:t>
            </a:r>
            <a:r>
              <a:rPr lang="fr-FR" b="1" dirty="0"/>
              <a:t>et utilité du calcul de charge</a:t>
            </a:r>
            <a:r>
              <a:rPr lang="fr-FR" dirty="0"/>
              <a:t> </a:t>
            </a:r>
            <a:br>
              <a:rPr lang="fr-FR" dirty="0"/>
            </a:br>
            <a:endParaRPr lang="fr-FR" dirty="0"/>
          </a:p>
        </p:txBody>
      </p:sp>
      <p:sp>
        <p:nvSpPr>
          <p:cNvPr id="3" name="Espace réservé du contenu 2"/>
          <p:cNvSpPr>
            <a:spLocks noGrp="1"/>
          </p:cNvSpPr>
          <p:nvPr>
            <p:ph idx="1"/>
          </p:nvPr>
        </p:nvSpPr>
        <p:spPr/>
        <p:txBody>
          <a:bodyPr>
            <a:normAutofit/>
          </a:bodyPr>
          <a:lstStyle/>
          <a:p>
            <a:pPr marL="0" indent="0">
              <a:buNone/>
            </a:pPr>
            <a:r>
              <a:rPr lang="fr-FR" sz="2800" dirty="0" smtClean="0"/>
              <a:t> </a:t>
            </a:r>
            <a:r>
              <a:rPr lang="fr-FR" sz="2800" dirty="0" smtClean="0">
                <a:solidFill>
                  <a:schemeClr val="tx2"/>
                </a:solidFill>
              </a:rPr>
              <a:t>Calculer</a:t>
            </a:r>
            <a:r>
              <a:rPr lang="fr-FR" sz="2800" dirty="0" smtClean="0"/>
              <a:t> </a:t>
            </a:r>
            <a:r>
              <a:rPr lang="fr-FR" sz="2800" dirty="0"/>
              <a:t>une charge de travail pour le fait de calculer, n'a d'intérêt ni pour le sportif ni pour le préparateur. </a:t>
            </a:r>
            <a:br>
              <a:rPr lang="fr-FR" sz="2800" dirty="0"/>
            </a:br>
            <a:r>
              <a:rPr lang="fr-FR" sz="2800" dirty="0" smtClean="0"/>
              <a:t>  L'objectif </a:t>
            </a:r>
            <a:r>
              <a:rPr lang="fr-FR" sz="2800" dirty="0"/>
              <a:t>est de faire </a:t>
            </a:r>
            <a:r>
              <a:rPr lang="fr-FR" sz="2800" b="1" dirty="0"/>
              <a:t>coïncider</a:t>
            </a:r>
            <a:r>
              <a:rPr lang="fr-FR" sz="2800" dirty="0"/>
              <a:t> les niveaux de sollicitation avec un effet résultant </a:t>
            </a:r>
            <a:r>
              <a:rPr lang="fr-FR" sz="2800" b="1" dirty="0" smtClean="0"/>
              <a:t>attendu</a:t>
            </a:r>
            <a:r>
              <a:rPr lang="fr-FR" sz="2800" dirty="0" smtClean="0"/>
              <a:t>; </a:t>
            </a:r>
            <a:r>
              <a:rPr lang="fr-FR" sz="2800" u="sng" dirty="0">
                <a:solidFill>
                  <a:schemeClr val="tx2"/>
                </a:solidFill>
              </a:rPr>
              <a:t>grande</a:t>
            </a:r>
            <a:r>
              <a:rPr lang="fr-FR" sz="2800" dirty="0"/>
              <a:t> ou </a:t>
            </a:r>
            <a:r>
              <a:rPr lang="fr-FR" sz="2800" u="sng" dirty="0">
                <a:solidFill>
                  <a:schemeClr val="tx2"/>
                </a:solidFill>
              </a:rPr>
              <a:t>très grande </a:t>
            </a:r>
            <a:r>
              <a:rPr lang="fr-FR" sz="2800" dirty="0"/>
              <a:t>sollicitation pour un </a:t>
            </a:r>
            <a:r>
              <a:rPr lang="fr-FR" sz="2800" dirty="0">
                <a:solidFill>
                  <a:srgbClr val="C00000"/>
                </a:solidFill>
              </a:rPr>
              <a:t>développement </a:t>
            </a:r>
            <a:r>
              <a:rPr lang="fr-FR" sz="2800" dirty="0"/>
              <a:t>des qualités, sollicitation </a:t>
            </a:r>
            <a:r>
              <a:rPr lang="fr-FR" sz="2800" dirty="0">
                <a:solidFill>
                  <a:schemeClr val="tx2"/>
                </a:solidFill>
              </a:rPr>
              <a:t>moyenne</a:t>
            </a:r>
            <a:r>
              <a:rPr lang="fr-FR" sz="2800" dirty="0"/>
              <a:t> pour une </a:t>
            </a:r>
            <a:r>
              <a:rPr lang="fr-FR" sz="2800" dirty="0">
                <a:solidFill>
                  <a:srgbClr val="C00000"/>
                </a:solidFill>
              </a:rPr>
              <a:t>stabilisation</a:t>
            </a:r>
            <a:r>
              <a:rPr lang="fr-FR" sz="2800" dirty="0"/>
              <a:t>, etc...</a:t>
            </a:r>
            <a:br>
              <a:rPr lang="fr-FR" sz="2800" dirty="0"/>
            </a:br>
            <a:endParaRPr lang="fr-FR" sz="2800" dirty="0"/>
          </a:p>
        </p:txBody>
      </p:sp>
    </p:spTree>
    <p:extLst>
      <p:ext uri="{BB962C8B-B14F-4D97-AF65-F5344CB8AC3E}">
        <p14:creationId xmlns:p14="http://schemas.microsoft.com/office/powerpoint/2010/main" val="21206118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562074"/>
          </a:xfrm>
        </p:spPr>
        <p:txBody>
          <a:bodyPr>
            <a:normAutofit fontScale="90000"/>
          </a:bodyPr>
          <a:lstStyle/>
          <a:p>
            <a:r>
              <a:rPr lang="fr-FR" dirty="0" smtClean="0"/>
              <a:t/>
            </a:r>
            <a:br>
              <a:rPr lang="fr-FR" dirty="0" smtClean="0"/>
            </a:br>
            <a:r>
              <a:rPr lang="fr-FR" dirty="0"/>
              <a:t/>
            </a:r>
            <a:br>
              <a:rPr lang="fr-FR" dirty="0"/>
            </a:br>
            <a:r>
              <a:rPr lang="fr-FR" dirty="0" smtClean="0"/>
              <a:t/>
            </a:r>
            <a:br>
              <a:rPr lang="fr-FR" dirty="0" smtClean="0"/>
            </a:br>
            <a:r>
              <a:rPr lang="fr-FR" dirty="0"/>
              <a:t/>
            </a:r>
            <a:br>
              <a:rPr lang="fr-FR" dirty="0"/>
            </a:br>
            <a:r>
              <a:rPr lang="fr-FR" sz="3100" b="1" dirty="0"/>
              <a:t>Evaluation du niveau de sollicitation d'une séance</a:t>
            </a:r>
            <a:r>
              <a:rPr lang="fr-FR" sz="3100" dirty="0"/>
              <a:t> </a:t>
            </a:r>
            <a:r>
              <a:rPr lang="fr-FR" dirty="0"/>
              <a:t/>
            </a:r>
            <a:br>
              <a:rPr lang="fr-FR" dirty="0"/>
            </a:br>
            <a:r>
              <a:rPr lang="fr-FR" dirty="0"/>
              <a:t/>
            </a:r>
            <a:br>
              <a:rPr lang="fr-FR" dirty="0"/>
            </a:br>
            <a:r>
              <a:rPr lang="fr-FR" dirty="0"/>
              <a:t/>
            </a:r>
            <a:br>
              <a:rPr lang="fr-FR" dirty="0"/>
            </a:br>
            <a:r>
              <a:rPr lang="fr-FR" dirty="0"/>
              <a:t/>
            </a:r>
            <a:br>
              <a:rPr lang="fr-FR" dirty="0"/>
            </a:br>
            <a:r>
              <a:rPr lang="fr-FR" dirty="0"/>
              <a:t/>
            </a:r>
            <a:br>
              <a:rPr lang="fr-FR" dirty="0"/>
            </a:br>
            <a:endParaRPr lang="fr-FR" dirty="0"/>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val="2979974871"/>
              </p:ext>
            </p:extLst>
          </p:nvPr>
        </p:nvGraphicFramePr>
        <p:xfrm>
          <a:off x="0" y="620688"/>
          <a:ext cx="9144000" cy="6237308"/>
        </p:xfrm>
        <a:graphic>
          <a:graphicData uri="http://schemas.openxmlformats.org/drawingml/2006/table">
            <a:tbl>
              <a:tblPr firstRow="1" bandRow="1">
                <a:tableStyleId>{5C22544A-7EE6-4342-B048-85BDC9FD1C3A}</a:tableStyleId>
              </a:tblPr>
              <a:tblGrid>
                <a:gridCol w="2286000"/>
                <a:gridCol w="2286000"/>
                <a:gridCol w="2286000"/>
                <a:gridCol w="2286000"/>
              </a:tblGrid>
              <a:tr h="441108">
                <a:tc gridSpan="3">
                  <a:txBody>
                    <a:bodyPr/>
                    <a:lstStyle/>
                    <a:p>
                      <a:pPr algn="ctr"/>
                      <a:r>
                        <a:rPr lang="fr-FR" b="1" dirty="0" smtClean="0"/>
                        <a:t>Composantes de la charge d'un exercice</a:t>
                      </a:r>
                      <a:endParaRPr lang="fr-FR" dirty="0"/>
                    </a:p>
                  </a:txBody>
                  <a:tcPr>
                    <a:lnR w="12700" cap="flat" cmpd="sng" algn="ctr">
                      <a:solidFill>
                        <a:schemeClr val="bg1"/>
                      </a:solidFill>
                      <a:prstDash val="solid"/>
                      <a:round/>
                      <a:headEnd type="none" w="med" len="med"/>
                      <a:tailEnd type="none" w="med" len="med"/>
                    </a:lnR>
                  </a:tcPr>
                </a:tc>
                <a:tc hMerge="1">
                  <a:txBody>
                    <a:bodyPr/>
                    <a:lstStyle/>
                    <a:p>
                      <a:endParaRPr lang="fr-FR"/>
                    </a:p>
                  </a:txBody>
                  <a:tcPr/>
                </a:tc>
                <a:tc hMerge="1">
                  <a:txBody>
                    <a:bodyPr/>
                    <a:lstStyle/>
                    <a:p>
                      <a:endParaRPr lang="fr-FR"/>
                    </a:p>
                  </a:txBody>
                  <a:tcPr/>
                </a:tc>
                <a:tc rowSpan="2">
                  <a:txBody>
                    <a:bodyPr/>
                    <a:lstStyle/>
                    <a:p>
                      <a:pPr algn="ctr"/>
                      <a:endParaRPr lang="fr-FR" b="1" dirty="0" smtClean="0"/>
                    </a:p>
                    <a:p>
                      <a:pPr algn="ctr"/>
                      <a:r>
                        <a:rPr lang="fr-FR" b="1" dirty="0" smtClean="0"/>
                        <a:t>Effets résultants</a:t>
                      </a:r>
                      <a:endParaRPr lang="fr-FR" dirty="0"/>
                    </a:p>
                  </a:txBody>
                  <a:tcPr>
                    <a:lnL w="12700" cap="flat" cmpd="sng" algn="ctr">
                      <a:solidFill>
                        <a:schemeClr val="bg1"/>
                      </a:solidFill>
                      <a:prstDash val="solid"/>
                      <a:round/>
                      <a:headEnd type="none" w="med" len="med"/>
                      <a:tailEnd type="none" w="med" len="med"/>
                    </a:lnL>
                  </a:tcPr>
                </a:tc>
              </a:tr>
              <a:tr h="441108">
                <a:tc>
                  <a:txBody>
                    <a:bodyPr/>
                    <a:lstStyle/>
                    <a:p>
                      <a:pPr algn="ctr"/>
                      <a:r>
                        <a:rPr lang="fr-FR" b="1" dirty="0" smtClean="0"/>
                        <a:t>Intensité</a:t>
                      </a:r>
                      <a:endParaRPr lang="fr-FR" dirty="0"/>
                    </a:p>
                  </a:txBody>
                  <a:tcPr/>
                </a:tc>
                <a:tc>
                  <a:txBody>
                    <a:bodyPr/>
                    <a:lstStyle/>
                    <a:p>
                      <a:pPr algn="ctr"/>
                      <a:r>
                        <a:rPr lang="fr-FR" b="1" dirty="0" smtClean="0"/>
                        <a:t>Volume</a:t>
                      </a:r>
                      <a:endParaRPr lang="fr-FR" dirty="0"/>
                    </a:p>
                  </a:txBody>
                  <a:tcPr/>
                </a:tc>
                <a:tc>
                  <a:txBody>
                    <a:bodyPr/>
                    <a:lstStyle/>
                    <a:p>
                      <a:pPr algn="ctr"/>
                      <a:r>
                        <a:rPr lang="fr-FR" b="1" dirty="0" smtClean="0"/>
                        <a:t>Sollicitation</a:t>
                      </a:r>
                      <a:endParaRPr lang="fr-FR" dirty="0"/>
                    </a:p>
                  </a:txBody>
                  <a:tcPr>
                    <a:lnR w="12700" cap="flat" cmpd="sng" algn="ctr">
                      <a:solidFill>
                        <a:schemeClr val="bg1"/>
                      </a:solidFill>
                      <a:prstDash val="solid"/>
                      <a:round/>
                      <a:headEnd type="none" w="med" len="med"/>
                      <a:tailEnd type="none" w="med" len="med"/>
                    </a:lnR>
                  </a:tcPr>
                </a:tc>
                <a:tc vMerge="1">
                  <a:txBody>
                    <a:bodyPr/>
                    <a:lstStyle/>
                    <a:p>
                      <a:pPr algn="ctr"/>
                      <a:endParaRPr lang="fr-FR" dirty="0"/>
                    </a:p>
                  </a:txBody>
                  <a:tcPr>
                    <a:lnL w="12700" cap="flat" cmpd="sng" algn="ctr">
                      <a:solidFill>
                        <a:schemeClr val="tx1"/>
                      </a:solidFill>
                      <a:prstDash val="solid"/>
                      <a:round/>
                      <a:headEnd type="none" w="med" len="med"/>
                      <a:tailEnd type="none" w="med" len="med"/>
                    </a:lnL>
                  </a:tcPr>
                </a:tc>
              </a:tr>
              <a:tr h="435066">
                <a:tc rowSpan="3">
                  <a:txBody>
                    <a:bodyPr/>
                    <a:lstStyle/>
                    <a:p>
                      <a:pPr algn="ctr"/>
                      <a:endParaRPr lang="fr-FR" dirty="0" smtClean="0"/>
                    </a:p>
                    <a:p>
                      <a:pPr algn="ctr"/>
                      <a:endParaRPr lang="fr-FR" dirty="0" smtClean="0"/>
                    </a:p>
                    <a:p>
                      <a:pPr algn="ctr"/>
                      <a:r>
                        <a:rPr lang="fr-FR" dirty="0" smtClean="0"/>
                        <a:t>Très grande </a:t>
                      </a:r>
                      <a:endParaRPr lang="fr-FR" dirty="0"/>
                    </a:p>
                  </a:txBody>
                  <a:tcPr/>
                </a:tc>
                <a:tc>
                  <a:txBody>
                    <a:bodyPr/>
                    <a:lstStyle/>
                    <a:p>
                      <a:pPr algn="ctr"/>
                      <a:r>
                        <a:rPr lang="fr-FR" b="0" dirty="0" smtClean="0"/>
                        <a:t>Grand</a:t>
                      </a:r>
                      <a:endParaRPr lang="fr-FR" b="0" dirty="0"/>
                    </a:p>
                  </a:txBody>
                  <a:tcPr>
                    <a:lnR w="12700" cap="flat" cmpd="sng" algn="ctr">
                      <a:solidFill>
                        <a:schemeClr val="bg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fr-FR" dirty="0" smtClean="0"/>
                        <a:t> Supra maximum</a:t>
                      </a:r>
                      <a:endParaRPr lang="fr-FR"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fr-FR" dirty="0" smtClean="0"/>
                        <a:t>Surentraînement</a:t>
                      </a:r>
                      <a:endParaRPr lang="fr-FR" dirty="0"/>
                    </a:p>
                  </a:txBody>
                  <a:tcPr>
                    <a:lnL w="12700" cap="flat" cmpd="sng" algn="ctr">
                      <a:solidFill>
                        <a:schemeClr val="bg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r h="435066">
                <a:tc vMerge="1">
                  <a:txBody>
                    <a:bodyPr/>
                    <a:lstStyle/>
                    <a:p>
                      <a:endParaRPr lang="fr-FR"/>
                    </a:p>
                  </a:txBody>
                  <a:tcPr/>
                </a:tc>
                <a:tc>
                  <a:txBody>
                    <a:bodyPr/>
                    <a:lstStyle/>
                    <a:p>
                      <a:pPr algn="ctr"/>
                      <a:r>
                        <a:rPr lang="fr-FR" dirty="0" smtClean="0"/>
                        <a:t>Moyen</a:t>
                      </a:r>
                      <a:endParaRPr lang="fr-FR" dirty="0"/>
                    </a:p>
                  </a:txBody>
                  <a:tcPr>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fr-FR" dirty="0" smtClean="0"/>
                        <a:t>maximum</a:t>
                      </a:r>
                      <a:endParaRPr lang="fr-FR"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r-FR" dirty="0" smtClean="0"/>
                        <a:t>Forme de compétition</a:t>
                      </a:r>
                      <a:endParaRPr lang="fr-FR" dirty="0"/>
                    </a:p>
                  </a:txBody>
                  <a:tcPr>
                    <a:lnL w="12700" cap="flat" cmpd="sng" algn="ctr">
                      <a:solidFill>
                        <a:schemeClr val="bg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5066">
                <a:tc vMerge="1">
                  <a:txBody>
                    <a:bodyPr/>
                    <a:lstStyle/>
                    <a:p>
                      <a:endParaRPr lang="fr-FR"/>
                    </a:p>
                  </a:txBody>
                  <a:tcPr/>
                </a:tc>
                <a:tc>
                  <a:txBody>
                    <a:bodyPr/>
                    <a:lstStyle/>
                    <a:p>
                      <a:pPr algn="ctr"/>
                      <a:r>
                        <a:rPr lang="fr-FR" dirty="0" smtClean="0"/>
                        <a:t>Faible</a:t>
                      </a:r>
                      <a:endParaRPr lang="fr-FR" dirty="0"/>
                    </a:p>
                  </a:txBody>
                  <a:tcPr>
                    <a:lnR w="12700" cap="flat" cmpd="sng" algn="ctr">
                      <a:solidFill>
                        <a:schemeClr val="bg1"/>
                      </a:solidFill>
                      <a:prstDash val="solid"/>
                      <a:round/>
                      <a:headEnd type="none" w="med" len="med"/>
                      <a:tailEnd type="none" w="med" len="med"/>
                    </a:lnR>
                  </a:tcPr>
                </a:tc>
                <a:tc rowSpan="2">
                  <a:txBody>
                    <a:bodyPr/>
                    <a:lstStyle/>
                    <a:p>
                      <a:pPr algn="ctr"/>
                      <a:endParaRPr lang="fr-FR" dirty="0" smtClean="0"/>
                    </a:p>
                    <a:p>
                      <a:pPr algn="ctr"/>
                      <a:r>
                        <a:rPr lang="fr-FR" dirty="0" smtClean="0"/>
                        <a:t>Très grand </a:t>
                      </a:r>
                      <a:endParaRPr lang="fr-FR"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algn="ctr"/>
                      <a:endParaRPr lang="fr-FR" dirty="0" smtClean="0"/>
                    </a:p>
                    <a:p>
                      <a:pPr algn="ctr"/>
                      <a:endParaRPr lang="fr-FR" dirty="0" smtClean="0"/>
                    </a:p>
                    <a:p>
                      <a:pPr algn="ctr"/>
                      <a:r>
                        <a:rPr lang="fr-FR" dirty="0" smtClean="0"/>
                        <a:t>Développement</a:t>
                      </a:r>
                      <a:endParaRPr lang="fr-FR" dirty="0"/>
                    </a:p>
                  </a:txBody>
                  <a:tcPr>
                    <a:lnL w="12700" cap="flat" cmpd="sng" algn="ctr">
                      <a:solidFill>
                        <a:schemeClr val="bg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5066">
                <a:tc rowSpan="3">
                  <a:txBody>
                    <a:bodyPr/>
                    <a:lstStyle/>
                    <a:p>
                      <a:pPr algn="ctr"/>
                      <a:endParaRPr lang="fr-FR" dirty="0" smtClean="0"/>
                    </a:p>
                    <a:p>
                      <a:pPr algn="ctr"/>
                      <a:endParaRPr lang="fr-FR" dirty="0" smtClean="0"/>
                    </a:p>
                    <a:p>
                      <a:pPr algn="ctr"/>
                      <a:r>
                        <a:rPr lang="fr-FR" dirty="0" smtClean="0"/>
                        <a:t>Grande</a:t>
                      </a:r>
                      <a:endParaRPr lang="fr-FR"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b="0" dirty="0" smtClean="0"/>
                        <a:t>Grand</a:t>
                      </a:r>
                    </a:p>
                  </a:txBody>
                  <a:tcPr>
                    <a:lnR w="12700" cap="flat" cmpd="sng" algn="ctr">
                      <a:solidFill>
                        <a:schemeClr val="bg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vMerge="1">
                  <a:txBody>
                    <a:bodyPr/>
                    <a:lstStyle/>
                    <a:p>
                      <a:endParaRPr lang="fr-FR"/>
                    </a:p>
                  </a:txBody>
                  <a:tcPr/>
                </a:tc>
                <a:tc vMerge="1">
                  <a:txBody>
                    <a:bodyPr/>
                    <a:lstStyle/>
                    <a:p>
                      <a:endParaRPr lang="fr-FR"/>
                    </a:p>
                  </a:txBody>
                  <a:tcPr/>
                </a:tc>
              </a:tr>
              <a:tr h="435066">
                <a:tc vMerge="1">
                  <a:txBody>
                    <a:bodyPr/>
                    <a:lstStyle/>
                    <a:p>
                      <a:endParaRPr lang="fr-F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smtClean="0"/>
                        <a:t>Moyen</a:t>
                      </a:r>
                    </a:p>
                  </a:txBody>
                  <a:tcPr>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rowSpan="3">
                  <a:txBody>
                    <a:bodyPr/>
                    <a:lstStyle/>
                    <a:p>
                      <a:pPr algn="ctr"/>
                      <a:endParaRPr lang="fr-FR" dirty="0" smtClean="0"/>
                    </a:p>
                    <a:p>
                      <a:pPr algn="ctr"/>
                      <a:endParaRPr lang="fr-FR" dirty="0" smtClean="0"/>
                    </a:p>
                    <a:p>
                      <a:pPr algn="ctr"/>
                      <a:r>
                        <a:rPr lang="fr-FR" dirty="0" smtClean="0"/>
                        <a:t>Grand</a:t>
                      </a:r>
                      <a:endParaRPr lang="fr-FR"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fr-FR"/>
                    </a:p>
                  </a:txBody>
                  <a:tcPr/>
                </a:tc>
              </a:tr>
              <a:tr h="435066">
                <a:tc vMerge="1">
                  <a:txBody>
                    <a:bodyPr/>
                    <a:lstStyle/>
                    <a:p>
                      <a:endParaRPr lang="fr-FR"/>
                    </a:p>
                  </a:txBody>
                  <a:tcPr/>
                </a:tc>
                <a:tc>
                  <a:txBody>
                    <a:bodyPr/>
                    <a:lstStyle/>
                    <a:p>
                      <a:pPr algn="ctr"/>
                      <a:r>
                        <a:rPr lang="fr-FR" dirty="0" smtClean="0"/>
                        <a:t>Faible</a:t>
                      </a:r>
                      <a:endParaRPr lang="fr-FR" dirty="0"/>
                    </a:p>
                  </a:txBody>
                  <a:tcPr>
                    <a:lnR w="12700" cap="flat" cmpd="sng" algn="ctr">
                      <a:solidFill>
                        <a:schemeClr val="bg1"/>
                      </a:solidFill>
                      <a:prstDash val="solid"/>
                      <a:round/>
                      <a:headEnd type="none" w="med" len="med"/>
                      <a:tailEnd type="none" w="med" len="med"/>
                    </a:lnR>
                  </a:tcPr>
                </a:tc>
                <a:tc vMerge="1">
                  <a:txBody>
                    <a:bodyPr/>
                    <a:lstStyle/>
                    <a:p>
                      <a:endParaRPr lang="fr-FR"/>
                    </a:p>
                  </a:txBody>
                  <a:tcPr/>
                </a:tc>
                <a:tc vMerge="1">
                  <a:txBody>
                    <a:bodyPr/>
                    <a:lstStyle/>
                    <a:p>
                      <a:endParaRPr lang="fr-FR"/>
                    </a:p>
                  </a:txBody>
                  <a:tcPr/>
                </a:tc>
              </a:tr>
              <a:tr h="719749">
                <a:tc rowSpan="3">
                  <a:txBody>
                    <a:bodyPr/>
                    <a:lstStyle/>
                    <a:p>
                      <a:pPr algn="ctr"/>
                      <a:endParaRPr lang="fr-FR" dirty="0" smtClean="0"/>
                    </a:p>
                    <a:p>
                      <a:pPr algn="ctr"/>
                      <a:endParaRPr lang="fr-FR" dirty="0" smtClean="0"/>
                    </a:p>
                    <a:p>
                      <a:pPr algn="ctr"/>
                      <a:endParaRPr lang="fr-FR" dirty="0" smtClean="0"/>
                    </a:p>
                    <a:p>
                      <a:pPr algn="ctr"/>
                      <a:r>
                        <a:rPr lang="fr-FR" dirty="0" smtClean="0"/>
                        <a:t>Moyenne</a:t>
                      </a:r>
                      <a:endParaRPr lang="fr-FR"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b="0" dirty="0" smtClean="0"/>
                        <a:t>Très Grand</a:t>
                      </a:r>
                    </a:p>
                  </a:txBody>
                  <a:tcPr>
                    <a:lnR w="12700" cap="flat" cmpd="sng" algn="ctr">
                      <a:solidFill>
                        <a:schemeClr val="bg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vMerge="1">
                  <a:txBody>
                    <a:bodyPr/>
                    <a:lstStyle/>
                    <a:p>
                      <a:endParaRPr lang="fr-FR"/>
                    </a:p>
                  </a:txBody>
                  <a:tcPr>
                    <a:lnB w="12700" cap="flat" cmpd="sng" algn="ctr">
                      <a:solidFill>
                        <a:schemeClr val="tx1"/>
                      </a:solidFill>
                      <a:prstDash val="solid"/>
                      <a:round/>
                      <a:headEnd type="none" w="med" len="med"/>
                      <a:tailEnd type="none" w="med" len="med"/>
                    </a:lnB>
                  </a:tcPr>
                </a:tc>
                <a:tc>
                  <a:txBody>
                    <a:bodyPr/>
                    <a:lstStyle/>
                    <a:p>
                      <a:pPr algn="ctr"/>
                      <a:r>
                        <a:rPr lang="fr-FR" dirty="0" smtClean="0"/>
                        <a:t>Développement / stabilisation</a:t>
                      </a:r>
                      <a:endParaRPr lang="fr-FR" dirty="0"/>
                    </a:p>
                  </a:txBody>
                  <a:tcPr>
                    <a:lnL w="12700" cap="flat" cmpd="sng" algn="ctr">
                      <a:solidFill>
                        <a:schemeClr val="bg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5066">
                <a:tc vMerge="1">
                  <a:txBody>
                    <a:bodyPr/>
                    <a:lstStyle/>
                    <a:p>
                      <a:endParaRPr lang="fr-F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b="0" dirty="0" smtClean="0"/>
                        <a:t>Grand</a:t>
                      </a:r>
                    </a:p>
                  </a:txBody>
                  <a:tcPr>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fr-FR" dirty="0" smtClean="0"/>
                        <a:t>Moyen</a:t>
                      </a:r>
                      <a:endParaRPr lang="fr-FR"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r-FR" dirty="0" smtClean="0"/>
                        <a:t>Stabilisation</a:t>
                      </a:r>
                      <a:endParaRPr lang="fr-FR" dirty="0"/>
                    </a:p>
                  </a:txBody>
                  <a:tcPr>
                    <a:lnL w="12700" cap="flat" cmpd="sng" algn="ctr">
                      <a:solidFill>
                        <a:schemeClr val="bg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19749">
                <a:tc vMerge="1">
                  <a:txBody>
                    <a:bodyPr/>
                    <a:lstStyle/>
                    <a:p>
                      <a:endParaRPr lang="fr-F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smtClean="0"/>
                        <a:t>Moyen</a:t>
                      </a:r>
                    </a:p>
                  </a:txBody>
                  <a:tcPr>
                    <a:lnR w="12700" cap="flat" cmpd="sng" algn="ctr">
                      <a:solidFill>
                        <a:schemeClr val="bg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smtClean="0"/>
                        <a:t>Faible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fr-FR" dirty="0" smtClean="0"/>
                        <a:t>Récupération</a:t>
                      </a:r>
                      <a:endParaRPr lang="fr-FR" dirty="0"/>
                    </a:p>
                  </a:txBody>
                  <a:tcPr>
                    <a:lnL w="12700" cap="flat" cmpd="sng" algn="ctr">
                      <a:solidFill>
                        <a:schemeClr val="bg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5066">
                <a:tc rowSpan="2">
                  <a:txBody>
                    <a:bodyPr/>
                    <a:lstStyle/>
                    <a:p>
                      <a:pPr algn="ctr"/>
                      <a:endParaRPr lang="fr-FR" dirty="0" smtClean="0"/>
                    </a:p>
                    <a:p>
                      <a:pPr algn="ctr"/>
                      <a:r>
                        <a:rPr lang="fr-FR" dirty="0" smtClean="0"/>
                        <a:t>Faible</a:t>
                      </a:r>
                      <a:endParaRPr lang="fr-FR"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b="0" dirty="0" smtClean="0"/>
                        <a:t>Grand</a:t>
                      </a:r>
                    </a:p>
                  </a:txBody>
                  <a:tcPr>
                    <a:lnR w="12700" cap="flat" cmpd="sng" algn="ctr">
                      <a:solidFill>
                        <a:schemeClr val="bg1"/>
                      </a:solidFill>
                      <a:prstDash val="solid"/>
                      <a:round/>
                      <a:headEnd type="none" w="med" len="med"/>
                      <a:tailEnd type="none" w="med" len="med"/>
                    </a:lnR>
                  </a:tcPr>
                </a:tc>
                <a:tc rowSpan="2">
                  <a:txBody>
                    <a:bodyPr/>
                    <a:lstStyle/>
                    <a:p>
                      <a:pPr algn="ctr"/>
                      <a:endParaRPr lang="fr-FR" dirty="0" smtClean="0"/>
                    </a:p>
                    <a:p>
                      <a:pPr algn="ctr"/>
                      <a:r>
                        <a:rPr lang="fr-FR" dirty="0" smtClean="0"/>
                        <a:t>Très faible </a:t>
                      </a:r>
                      <a:endParaRPr lang="fr-FR"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lang="fr-FR" dirty="0" err="1" smtClean="0"/>
                        <a:t>Désentraînement</a:t>
                      </a:r>
                      <a:endParaRPr lang="fr-FR" dirty="0"/>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5066">
                <a:tc vMerge="1">
                  <a:txBody>
                    <a:bodyPr/>
                    <a:lstStyle/>
                    <a:p>
                      <a:endParaRPr lang="fr-F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smtClean="0"/>
                        <a:t>Moyen</a:t>
                      </a:r>
                    </a:p>
                  </a:txBody>
                  <a:tcPr>
                    <a:lnR w="12700" cap="flat" cmpd="sng" algn="ctr">
                      <a:solidFill>
                        <a:schemeClr val="bg1"/>
                      </a:solidFill>
                      <a:prstDash val="solid"/>
                      <a:round/>
                      <a:headEnd type="none" w="med" len="med"/>
                      <a:tailEnd type="none" w="med" len="med"/>
                    </a:lnR>
                  </a:tcPr>
                </a:tc>
                <a:tc vMerge="1">
                  <a:txBody>
                    <a:bodyPr/>
                    <a:lstStyle/>
                    <a:p>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smtClean="0"/>
                        <a:t>Récupération</a:t>
                      </a:r>
                    </a:p>
                  </a:txBody>
                  <a:tcPr>
                    <a:lnL w="12700" cap="flat" cmpd="sng" algn="ctr">
                      <a:solidFill>
                        <a:schemeClr val="bg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bl>
          </a:graphicData>
        </a:graphic>
      </p:graphicFrame>
    </p:spTree>
    <p:extLst>
      <p:ext uri="{BB962C8B-B14F-4D97-AF65-F5344CB8AC3E}">
        <p14:creationId xmlns:p14="http://schemas.microsoft.com/office/powerpoint/2010/main" val="42310657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smtClean="0"/>
              <a:t/>
            </a:r>
            <a:br>
              <a:rPr lang="fr-FR" b="1" dirty="0" smtClean="0"/>
            </a:br>
            <a:r>
              <a:rPr lang="fr-FR" b="1" dirty="0" smtClean="0"/>
              <a:t>Dynamique </a:t>
            </a:r>
            <a:r>
              <a:rPr lang="fr-FR" b="1" dirty="0"/>
              <a:t>des charges</a:t>
            </a:r>
            <a:r>
              <a:rPr lang="fr-FR" dirty="0"/>
              <a:t/>
            </a:r>
            <a:br>
              <a:rPr lang="fr-FR" dirty="0"/>
            </a:br>
            <a:endParaRPr lang="fr-FR" dirty="0"/>
          </a:p>
        </p:txBody>
      </p:sp>
      <p:sp>
        <p:nvSpPr>
          <p:cNvPr id="3" name="Espace réservé du contenu 2"/>
          <p:cNvSpPr>
            <a:spLocks noGrp="1"/>
          </p:cNvSpPr>
          <p:nvPr>
            <p:ph idx="1"/>
          </p:nvPr>
        </p:nvSpPr>
        <p:spPr>
          <a:xfrm>
            <a:off x="467544" y="1556792"/>
            <a:ext cx="8229600" cy="4525963"/>
          </a:xfrm>
        </p:spPr>
        <p:txBody>
          <a:bodyPr>
            <a:normAutofit fontScale="92500" lnSpcReduction="10000"/>
          </a:bodyPr>
          <a:lstStyle/>
          <a:p>
            <a:pPr>
              <a:buFont typeface="Wingdings" pitchFamily="2" charset="2"/>
              <a:buChar char="v"/>
            </a:pPr>
            <a:r>
              <a:rPr lang="fr-FR" dirty="0" smtClean="0"/>
              <a:t>  </a:t>
            </a:r>
            <a:r>
              <a:rPr lang="fr-FR" sz="3000" dirty="0" smtClean="0"/>
              <a:t>Suivant </a:t>
            </a:r>
            <a:r>
              <a:rPr lang="fr-FR" sz="3000" dirty="0"/>
              <a:t>que l'on cherche à </a:t>
            </a:r>
            <a:r>
              <a:rPr lang="fr-FR" sz="3000" u="sng" dirty="0"/>
              <a:t>développer</a:t>
            </a:r>
            <a:r>
              <a:rPr lang="fr-FR" sz="3000" dirty="0"/>
              <a:t> ou </a:t>
            </a:r>
            <a:r>
              <a:rPr lang="fr-FR" sz="3000" u="sng" dirty="0"/>
              <a:t>stabiliser</a:t>
            </a:r>
            <a:r>
              <a:rPr lang="fr-FR" sz="3000" dirty="0"/>
              <a:t> le </a:t>
            </a:r>
            <a:r>
              <a:rPr lang="fr-FR" sz="3000" dirty="0">
                <a:solidFill>
                  <a:schemeClr val="tx2"/>
                </a:solidFill>
              </a:rPr>
              <a:t>niveau</a:t>
            </a:r>
            <a:r>
              <a:rPr lang="fr-FR" sz="3000" dirty="0"/>
              <a:t> des </a:t>
            </a:r>
            <a:r>
              <a:rPr lang="fr-FR" sz="3000" dirty="0">
                <a:solidFill>
                  <a:schemeClr val="tx2"/>
                </a:solidFill>
              </a:rPr>
              <a:t>ressources</a:t>
            </a:r>
            <a:r>
              <a:rPr lang="fr-FR" sz="3000" dirty="0"/>
              <a:t>, les </a:t>
            </a:r>
            <a:r>
              <a:rPr lang="fr-FR" sz="3000" dirty="0">
                <a:solidFill>
                  <a:schemeClr val="tx2"/>
                </a:solidFill>
              </a:rPr>
              <a:t>dynamiques</a:t>
            </a:r>
            <a:r>
              <a:rPr lang="fr-FR" sz="3000" dirty="0"/>
              <a:t> de </a:t>
            </a:r>
            <a:r>
              <a:rPr lang="fr-FR" sz="3000" dirty="0">
                <a:solidFill>
                  <a:schemeClr val="tx2"/>
                </a:solidFill>
              </a:rPr>
              <a:t>charge</a:t>
            </a:r>
            <a:r>
              <a:rPr lang="fr-FR" sz="3000" dirty="0"/>
              <a:t> des microcycles se succédant peuvent être </a:t>
            </a:r>
            <a:r>
              <a:rPr lang="fr-FR" sz="3000" dirty="0" smtClean="0"/>
              <a:t>:</a:t>
            </a:r>
          </a:p>
          <a:p>
            <a:pPr marL="0" indent="0">
              <a:buNone/>
            </a:pPr>
            <a:r>
              <a:rPr lang="fr-FR" sz="3000" dirty="0"/>
              <a:t/>
            </a:r>
            <a:br>
              <a:rPr lang="fr-FR" sz="3000" dirty="0"/>
            </a:br>
            <a:r>
              <a:rPr lang="fr-FR" sz="3000" dirty="0" smtClean="0">
                <a:solidFill>
                  <a:srgbClr val="C00000"/>
                </a:solidFill>
              </a:rPr>
              <a:t>1/</a:t>
            </a:r>
            <a:r>
              <a:rPr lang="fr-FR" sz="3000" b="1" dirty="0">
                <a:solidFill>
                  <a:srgbClr val="C00000"/>
                </a:solidFill>
              </a:rPr>
              <a:t>Dynamique </a:t>
            </a:r>
            <a:r>
              <a:rPr lang="fr-FR" sz="3000" b="1" dirty="0" smtClean="0">
                <a:solidFill>
                  <a:srgbClr val="C00000"/>
                </a:solidFill>
              </a:rPr>
              <a:t>progressive (</a:t>
            </a:r>
            <a:r>
              <a:rPr lang="fr-FR" sz="3000" dirty="0" smtClean="0">
                <a:solidFill>
                  <a:srgbClr val="C00000"/>
                </a:solidFill>
              </a:rPr>
              <a:t>Développement</a:t>
            </a:r>
            <a:r>
              <a:rPr lang="fr-FR" sz="3000" b="1" dirty="0" smtClean="0">
                <a:solidFill>
                  <a:srgbClr val="C00000"/>
                </a:solidFill>
              </a:rPr>
              <a:t>):</a:t>
            </a:r>
          </a:p>
          <a:p>
            <a:pPr marL="0" indent="0">
              <a:buNone/>
            </a:pPr>
            <a:r>
              <a:rPr lang="fr-FR" sz="3000" b="1" dirty="0"/>
              <a:t> </a:t>
            </a:r>
            <a:r>
              <a:rPr lang="fr-FR" sz="3000" dirty="0"/>
              <a:t>La progression se fait en </a:t>
            </a:r>
            <a:r>
              <a:rPr lang="fr-FR" sz="3000" dirty="0">
                <a:solidFill>
                  <a:schemeClr val="tx2"/>
                </a:solidFill>
              </a:rPr>
              <a:t>augmentant</a:t>
            </a:r>
            <a:r>
              <a:rPr lang="fr-FR" sz="3000" dirty="0"/>
              <a:t> un paramètre tel que le </a:t>
            </a:r>
            <a:r>
              <a:rPr lang="fr-FR" sz="3000" dirty="0">
                <a:solidFill>
                  <a:schemeClr val="tx2"/>
                </a:solidFill>
              </a:rPr>
              <a:t>volume</a:t>
            </a:r>
            <a:r>
              <a:rPr lang="fr-FR" sz="3000" dirty="0"/>
              <a:t> par exemple, puis tout en </a:t>
            </a:r>
            <a:r>
              <a:rPr lang="fr-FR" sz="3000" dirty="0">
                <a:solidFill>
                  <a:schemeClr val="tx2"/>
                </a:solidFill>
              </a:rPr>
              <a:t>maintenant</a:t>
            </a:r>
            <a:r>
              <a:rPr lang="fr-FR" sz="3000" dirty="0"/>
              <a:t> celui-ci au même niveau, on augmente un autre paramètre, tel que </a:t>
            </a:r>
            <a:r>
              <a:rPr lang="fr-FR" sz="3000" dirty="0" smtClean="0"/>
              <a:t>l’</a:t>
            </a:r>
            <a:r>
              <a:rPr lang="fr-FR" sz="3000" dirty="0" smtClean="0">
                <a:solidFill>
                  <a:schemeClr val="tx2"/>
                </a:solidFill>
              </a:rPr>
              <a:t>intensité </a:t>
            </a:r>
            <a:r>
              <a:rPr lang="fr-FR" sz="3000" dirty="0"/>
              <a:t>ou </a:t>
            </a:r>
            <a:r>
              <a:rPr lang="fr-FR" sz="3000" dirty="0">
                <a:solidFill>
                  <a:schemeClr val="tx2"/>
                </a:solidFill>
              </a:rPr>
              <a:t>complexité</a:t>
            </a:r>
            <a:r>
              <a:rPr lang="fr-FR" sz="3000" dirty="0"/>
              <a:t> par </a:t>
            </a:r>
            <a:r>
              <a:rPr lang="fr-FR" sz="3000" dirty="0" smtClean="0"/>
              <a:t>exemple.</a:t>
            </a:r>
            <a:endParaRPr lang="fr-FR" sz="3000" dirty="0"/>
          </a:p>
        </p:txBody>
      </p:sp>
    </p:spTree>
    <p:extLst>
      <p:ext uri="{BB962C8B-B14F-4D97-AF65-F5344CB8AC3E}">
        <p14:creationId xmlns:p14="http://schemas.microsoft.com/office/powerpoint/2010/main" val="884515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404664"/>
            <a:ext cx="8229600" cy="1196752"/>
          </a:xfrm>
        </p:spPr>
        <p:txBody>
          <a:bodyPr>
            <a:normAutofit fontScale="90000"/>
          </a:bodyPr>
          <a:lstStyle/>
          <a:p>
            <a:r>
              <a:rPr lang="fr-FR" dirty="0"/>
              <a:t/>
            </a:r>
            <a:br>
              <a:rPr lang="fr-FR" dirty="0"/>
            </a:br>
            <a:r>
              <a:rPr lang="fr-FR" dirty="0" smtClean="0"/>
              <a:t/>
            </a:r>
            <a:br>
              <a:rPr lang="fr-FR" dirty="0" smtClean="0"/>
            </a:br>
            <a:r>
              <a:rPr lang="fr-FR" b="1" dirty="0"/>
              <a:t>Composantes de la charge</a:t>
            </a:r>
            <a:r>
              <a:rPr lang="fr-FR" dirty="0"/>
              <a:t/>
            </a:r>
            <a:br>
              <a:rPr lang="fr-FR" dirty="0"/>
            </a:br>
            <a:r>
              <a:rPr lang="fr-FR" dirty="0"/>
              <a:t/>
            </a:r>
            <a:br>
              <a:rPr lang="fr-FR" dirty="0"/>
            </a:br>
            <a:r>
              <a:rPr lang="fr-FR" dirty="0"/>
              <a:t/>
            </a:r>
            <a:br>
              <a:rPr lang="fr-FR" dirty="0"/>
            </a:br>
            <a:endParaRPr lang="fr-FR" dirty="0"/>
          </a:p>
        </p:txBody>
      </p:sp>
      <p:sp>
        <p:nvSpPr>
          <p:cNvPr id="3" name="Espace réservé du contenu 2"/>
          <p:cNvSpPr>
            <a:spLocks noGrp="1"/>
          </p:cNvSpPr>
          <p:nvPr>
            <p:ph idx="1"/>
          </p:nvPr>
        </p:nvSpPr>
        <p:spPr/>
        <p:txBody>
          <a:bodyPr/>
          <a:lstStyle/>
          <a:p>
            <a:pPr marL="0" indent="0">
              <a:buNone/>
            </a:pPr>
            <a:r>
              <a:rPr lang="fr-FR" b="1" i="1" u="sng" dirty="0" smtClean="0">
                <a:solidFill>
                  <a:srgbClr val="C00000"/>
                </a:solidFill>
              </a:rPr>
              <a:t>Volume:</a:t>
            </a:r>
          </a:p>
          <a:p>
            <a:pPr marL="0" indent="0">
              <a:buNone/>
            </a:pPr>
            <a:r>
              <a:rPr lang="fr-FR" b="1" dirty="0"/>
              <a:t> </a:t>
            </a:r>
            <a:r>
              <a:rPr lang="fr-FR" dirty="0"/>
              <a:t>correspond au </a:t>
            </a:r>
            <a:r>
              <a:rPr lang="fr-FR" dirty="0">
                <a:solidFill>
                  <a:schemeClr val="tx2"/>
                </a:solidFill>
              </a:rPr>
              <a:t>temps</a:t>
            </a:r>
            <a:r>
              <a:rPr lang="fr-FR" dirty="0"/>
              <a:t> consacré, à la </a:t>
            </a:r>
            <a:r>
              <a:rPr lang="fr-FR" dirty="0">
                <a:solidFill>
                  <a:schemeClr val="tx2"/>
                </a:solidFill>
              </a:rPr>
              <a:t>distance parcourue</a:t>
            </a:r>
            <a:r>
              <a:rPr lang="fr-FR" dirty="0"/>
              <a:t> </a:t>
            </a:r>
            <a:r>
              <a:rPr lang="fr-FR" dirty="0" smtClean="0"/>
              <a:t>ou, </a:t>
            </a:r>
            <a:r>
              <a:rPr lang="fr-FR" dirty="0"/>
              <a:t>au nombre de réalisations effectuées.</a:t>
            </a:r>
            <a:br>
              <a:rPr lang="fr-FR" dirty="0"/>
            </a:br>
            <a:r>
              <a:rPr lang="fr-FR" dirty="0"/>
              <a:t/>
            </a:r>
            <a:br>
              <a:rPr lang="fr-FR" dirty="0"/>
            </a:br>
            <a:endParaRPr lang="fr-FR" dirty="0"/>
          </a:p>
        </p:txBody>
      </p:sp>
    </p:spTree>
    <p:extLst>
      <p:ext uri="{BB962C8B-B14F-4D97-AF65-F5344CB8AC3E}">
        <p14:creationId xmlns:p14="http://schemas.microsoft.com/office/powerpoint/2010/main" val="41158631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908720"/>
            <a:ext cx="8229600" cy="4525963"/>
          </a:xfrm>
        </p:spPr>
        <p:txBody>
          <a:bodyPr>
            <a:noAutofit/>
          </a:bodyPr>
          <a:lstStyle/>
          <a:p>
            <a:pPr marL="0" indent="0">
              <a:buNone/>
            </a:pPr>
            <a:r>
              <a:rPr lang="fr-FR" sz="2800" dirty="0" smtClean="0">
                <a:solidFill>
                  <a:srgbClr val="C00000"/>
                </a:solidFill>
              </a:rPr>
              <a:t>2/</a:t>
            </a:r>
            <a:r>
              <a:rPr lang="fr-FR" sz="2800" b="1" dirty="0">
                <a:solidFill>
                  <a:srgbClr val="C00000"/>
                </a:solidFill>
              </a:rPr>
              <a:t>Dynamique </a:t>
            </a:r>
            <a:r>
              <a:rPr lang="fr-FR" sz="2800" b="1" dirty="0" smtClean="0">
                <a:solidFill>
                  <a:srgbClr val="C00000"/>
                </a:solidFill>
              </a:rPr>
              <a:t>ondulatoire (</a:t>
            </a:r>
            <a:r>
              <a:rPr lang="fr-FR" sz="2800" dirty="0" smtClean="0">
                <a:solidFill>
                  <a:srgbClr val="C00000"/>
                </a:solidFill>
              </a:rPr>
              <a:t>Développement)</a:t>
            </a:r>
            <a:r>
              <a:rPr lang="fr-FR" sz="2800" b="1" dirty="0" smtClean="0">
                <a:solidFill>
                  <a:srgbClr val="C00000"/>
                </a:solidFill>
              </a:rPr>
              <a:t>:</a:t>
            </a:r>
          </a:p>
          <a:p>
            <a:pPr marL="0" indent="0">
              <a:buNone/>
            </a:pPr>
            <a:r>
              <a:rPr lang="fr-FR" sz="2800" b="1" dirty="0"/>
              <a:t> </a:t>
            </a:r>
            <a:r>
              <a:rPr lang="fr-FR" sz="2800" dirty="0"/>
              <a:t>Il y a une</a:t>
            </a:r>
            <a:r>
              <a:rPr lang="fr-FR" sz="2800" dirty="0">
                <a:solidFill>
                  <a:schemeClr val="tx2"/>
                </a:solidFill>
              </a:rPr>
              <a:t> alternance </a:t>
            </a:r>
            <a:r>
              <a:rPr lang="fr-FR" sz="2800" dirty="0"/>
              <a:t>des charges </a:t>
            </a:r>
            <a:r>
              <a:rPr lang="fr-FR" sz="2800" u="sng" dirty="0"/>
              <a:t>importantes</a:t>
            </a:r>
            <a:r>
              <a:rPr lang="fr-FR" sz="2800" dirty="0"/>
              <a:t> et des charges </a:t>
            </a:r>
            <a:r>
              <a:rPr lang="fr-FR" sz="2800" u="sng" dirty="0" smtClean="0"/>
              <a:t>moyennes</a:t>
            </a:r>
            <a:r>
              <a:rPr lang="fr-FR" sz="2800" dirty="0" smtClean="0"/>
              <a:t>.</a:t>
            </a:r>
          </a:p>
          <a:p>
            <a:pPr marL="0" indent="0">
              <a:buNone/>
            </a:pPr>
            <a:r>
              <a:rPr lang="fr-FR" sz="2800" dirty="0" smtClean="0">
                <a:solidFill>
                  <a:srgbClr val="C00000"/>
                </a:solidFill>
              </a:rPr>
              <a:t>3/</a:t>
            </a:r>
            <a:r>
              <a:rPr lang="fr-FR" sz="2800" b="1" dirty="0">
                <a:solidFill>
                  <a:srgbClr val="C00000"/>
                </a:solidFill>
              </a:rPr>
              <a:t>Dynamique </a:t>
            </a:r>
            <a:r>
              <a:rPr lang="fr-FR" sz="2800" b="1" dirty="0" smtClean="0">
                <a:solidFill>
                  <a:srgbClr val="C00000"/>
                </a:solidFill>
              </a:rPr>
              <a:t>linéaire (</a:t>
            </a:r>
            <a:r>
              <a:rPr lang="fr-FR" sz="2800" dirty="0" err="1" smtClean="0">
                <a:solidFill>
                  <a:srgbClr val="C00000"/>
                </a:solidFill>
              </a:rPr>
              <a:t>Dév</a:t>
            </a:r>
            <a:r>
              <a:rPr lang="fr-FR" sz="2800" dirty="0" smtClean="0">
                <a:solidFill>
                  <a:srgbClr val="C00000"/>
                </a:solidFill>
              </a:rPr>
              <a:t> </a:t>
            </a:r>
            <a:r>
              <a:rPr lang="fr-FR" sz="2800" dirty="0">
                <a:solidFill>
                  <a:srgbClr val="C00000"/>
                </a:solidFill>
              </a:rPr>
              <a:t>et </a:t>
            </a:r>
            <a:r>
              <a:rPr lang="fr-FR" sz="2800" dirty="0" smtClean="0">
                <a:solidFill>
                  <a:srgbClr val="C00000"/>
                </a:solidFill>
              </a:rPr>
              <a:t>stabilisation)</a:t>
            </a:r>
            <a:r>
              <a:rPr lang="fr-FR" sz="2800" b="1" dirty="0" smtClean="0">
                <a:solidFill>
                  <a:srgbClr val="C00000"/>
                </a:solidFill>
              </a:rPr>
              <a:t>:</a:t>
            </a:r>
          </a:p>
          <a:p>
            <a:pPr marL="0" indent="0">
              <a:buNone/>
            </a:pPr>
            <a:r>
              <a:rPr lang="fr-FR" sz="2800" b="1" dirty="0"/>
              <a:t> </a:t>
            </a:r>
            <a:r>
              <a:rPr lang="fr-FR" sz="2800" b="1" dirty="0" smtClean="0"/>
              <a:t> </a:t>
            </a:r>
            <a:r>
              <a:rPr lang="fr-FR" sz="2800" dirty="0" smtClean="0"/>
              <a:t>Le </a:t>
            </a:r>
            <a:r>
              <a:rPr lang="fr-FR" sz="2800" dirty="0"/>
              <a:t>niveau </a:t>
            </a:r>
            <a:r>
              <a:rPr lang="fr-FR" sz="2800" dirty="0">
                <a:solidFill>
                  <a:schemeClr val="tx2"/>
                </a:solidFill>
              </a:rPr>
              <a:t>identique</a:t>
            </a:r>
            <a:r>
              <a:rPr lang="fr-FR" sz="2800" dirty="0"/>
              <a:t> des </a:t>
            </a:r>
            <a:r>
              <a:rPr lang="fr-FR" sz="2800" dirty="0">
                <a:solidFill>
                  <a:schemeClr val="tx2"/>
                </a:solidFill>
              </a:rPr>
              <a:t>charges</a:t>
            </a:r>
            <a:r>
              <a:rPr lang="fr-FR" sz="2800" dirty="0"/>
              <a:t> permet de donner un niveau résultant moyen facilement calculable. En </a:t>
            </a:r>
            <a:r>
              <a:rPr lang="fr-FR" sz="2800" dirty="0">
                <a:solidFill>
                  <a:schemeClr val="tx2"/>
                </a:solidFill>
              </a:rPr>
              <a:t>enchaînant</a:t>
            </a:r>
            <a:r>
              <a:rPr lang="fr-FR" sz="2800" dirty="0"/>
              <a:t> plusieurs unités de </a:t>
            </a:r>
            <a:r>
              <a:rPr lang="fr-FR" sz="2800" b="1" dirty="0"/>
              <a:t>charges importantes</a:t>
            </a:r>
            <a:r>
              <a:rPr lang="fr-FR" sz="2800" dirty="0"/>
              <a:t>, une </a:t>
            </a:r>
            <a:r>
              <a:rPr lang="fr-FR" sz="2800" dirty="0">
                <a:solidFill>
                  <a:schemeClr val="tx2"/>
                </a:solidFill>
              </a:rPr>
              <a:t>stimulation</a:t>
            </a:r>
            <a:r>
              <a:rPr lang="fr-FR" sz="2800" dirty="0"/>
              <a:t> de l'organisme sera visée, alors qu'un niveau </a:t>
            </a:r>
            <a:r>
              <a:rPr lang="fr-FR" sz="2800" b="1" dirty="0"/>
              <a:t>moyen</a:t>
            </a:r>
            <a:r>
              <a:rPr lang="fr-FR" sz="2800" dirty="0"/>
              <a:t> des charges permettra une </a:t>
            </a:r>
            <a:r>
              <a:rPr lang="fr-FR" sz="2800" dirty="0">
                <a:solidFill>
                  <a:schemeClr val="tx2"/>
                </a:solidFill>
              </a:rPr>
              <a:t>stabilisation</a:t>
            </a:r>
            <a:r>
              <a:rPr lang="fr-FR" sz="2800" dirty="0"/>
              <a:t> des </a:t>
            </a:r>
            <a:r>
              <a:rPr lang="fr-FR" sz="2800" u="sng" dirty="0" smtClean="0"/>
              <a:t>capacités</a:t>
            </a:r>
            <a:r>
              <a:rPr lang="fr-FR" sz="2800" dirty="0" smtClean="0"/>
              <a:t>.</a:t>
            </a:r>
            <a:endParaRPr lang="fr-FR" sz="2800" dirty="0"/>
          </a:p>
        </p:txBody>
      </p:sp>
    </p:spTree>
    <p:extLst>
      <p:ext uri="{BB962C8B-B14F-4D97-AF65-F5344CB8AC3E}">
        <p14:creationId xmlns:p14="http://schemas.microsoft.com/office/powerpoint/2010/main" val="10248343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1196752"/>
            <a:ext cx="8229600" cy="4525963"/>
          </a:xfrm>
        </p:spPr>
        <p:txBody>
          <a:bodyPr>
            <a:normAutofit/>
          </a:bodyPr>
          <a:lstStyle/>
          <a:p>
            <a:pPr marL="0" indent="0">
              <a:buNone/>
            </a:pPr>
            <a:r>
              <a:rPr lang="fr-FR" sz="2800" b="1" dirty="0">
                <a:solidFill>
                  <a:srgbClr val="C00000"/>
                </a:solidFill>
              </a:rPr>
              <a:t>Dynamique </a:t>
            </a:r>
            <a:r>
              <a:rPr lang="fr-FR" sz="2800" b="1" dirty="0" smtClean="0">
                <a:solidFill>
                  <a:srgbClr val="C00000"/>
                </a:solidFill>
              </a:rPr>
              <a:t>dégressive (</a:t>
            </a:r>
            <a:r>
              <a:rPr lang="fr-FR" sz="2800" dirty="0" smtClean="0">
                <a:solidFill>
                  <a:srgbClr val="C00000"/>
                </a:solidFill>
              </a:rPr>
              <a:t>Stabilisation)</a:t>
            </a:r>
            <a:r>
              <a:rPr lang="fr-FR" sz="2800" b="1" dirty="0" smtClean="0">
                <a:solidFill>
                  <a:srgbClr val="C00000"/>
                </a:solidFill>
              </a:rPr>
              <a:t>:</a:t>
            </a:r>
          </a:p>
          <a:p>
            <a:pPr marL="0" indent="0">
              <a:buNone/>
            </a:pPr>
            <a:r>
              <a:rPr lang="fr-FR" sz="2800" b="1" dirty="0"/>
              <a:t> </a:t>
            </a:r>
            <a:r>
              <a:rPr lang="fr-FR" sz="2800" dirty="0">
                <a:solidFill>
                  <a:schemeClr val="tx2"/>
                </a:solidFill>
              </a:rPr>
              <a:t>L'unité de charge </a:t>
            </a:r>
            <a:r>
              <a:rPr lang="fr-FR" sz="2800" dirty="0"/>
              <a:t>la plus </a:t>
            </a:r>
            <a:r>
              <a:rPr lang="fr-FR" sz="2800" b="1" dirty="0"/>
              <a:t>importante</a:t>
            </a:r>
            <a:r>
              <a:rPr lang="fr-FR" sz="2800" dirty="0"/>
              <a:t> est placée en</a:t>
            </a:r>
            <a:r>
              <a:rPr lang="fr-FR" sz="2800" dirty="0">
                <a:solidFill>
                  <a:schemeClr val="tx2"/>
                </a:solidFill>
              </a:rPr>
              <a:t> tête </a:t>
            </a:r>
            <a:r>
              <a:rPr lang="fr-FR" sz="2800" dirty="0"/>
              <a:t>pour bénéficier d'un </a:t>
            </a:r>
            <a:r>
              <a:rPr lang="fr-FR" sz="2800" u="sng" dirty="0"/>
              <a:t>état de fraicheur</a:t>
            </a:r>
            <a:r>
              <a:rPr lang="fr-FR" sz="2800" dirty="0"/>
              <a:t>, </a:t>
            </a:r>
            <a:r>
              <a:rPr lang="fr-FR" sz="2800" b="1" u="sng" dirty="0"/>
              <a:t>surtout</a:t>
            </a:r>
            <a:r>
              <a:rPr lang="fr-FR" sz="2800" dirty="0"/>
              <a:t> si le cycle suit une </a:t>
            </a:r>
            <a:r>
              <a:rPr lang="fr-FR" sz="2800" b="1" dirty="0">
                <a:solidFill>
                  <a:schemeClr val="tx2"/>
                </a:solidFill>
              </a:rPr>
              <a:t>phase </a:t>
            </a:r>
            <a:r>
              <a:rPr lang="fr-FR" sz="2800" b="1" dirty="0" smtClean="0">
                <a:solidFill>
                  <a:schemeClr val="tx2"/>
                </a:solidFill>
              </a:rPr>
              <a:t>de récupération</a:t>
            </a:r>
            <a:r>
              <a:rPr lang="fr-FR" sz="2800" dirty="0" smtClean="0"/>
              <a:t>.</a:t>
            </a:r>
          </a:p>
          <a:p>
            <a:pPr marL="0" indent="0">
              <a:buNone/>
            </a:pPr>
            <a:r>
              <a:rPr lang="fr-FR" sz="2800" dirty="0" smtClean="0"/>
              <a:t> </a:t>
            </a:r>
            <a:r>
              <a:rPr lang="fr-FR" sz="2800" dirty="0"/>
              <a:t>Les charges vont ensuite </a:t>
            </a:r>
            <a:r>
              <a:rPr lang="fr-FR" sz="2800" dirty="0">
                <a:solidFill>
                  <a:schemeClr val="tx2"/>
                </a:solidFill>
              </a:rPr>
              <a:t>baisser </a:t>
            </a:r>
            <a:r>
              <a:rPr lang="fr-FR" sz="2800" dirty="0"/>
              <a:t>de niveau pour </a:t>
            </a:r>
            <a:r>
              <a:rPr lang="fr-FR" sz="2800" b="1" dirty="0"/>
              <a:t>conserver</a:t>
            </a:r>
            <a:r>
              <a:rPr lang="fr-FR" sz="2800" dirty="0"/>
              <a:t> cet </a:t>
            </a:r>
            <a:r>
              <a:rPr lang="fr-FR" sz="2800" u="sng" dirty="0"/>
              <a:t>état de </a:t>
            </a:r>
            <a:r>
              <a:rPr lang="fr-FR" sz="2800" u="sng" dirty="0" smtClean="0"/>
              <a:t>fraicheur</a:t>
            </a:r>
            <a:r>
              <a:rPr lang="fr-FR" sz="2800" dirty="0" smtClean="0"/>
              <a:t>.</a:t>
            </a:r>
            <a:endParaRPr lang="fr-FR" sz="2800" dirty="0"/>
          </a:p>
        </p:txBody>
      </p:sp>
    </p:spTree>
    <p:extLst>
      <p:ext uri="{BB962C8B-B14F-4D97-AF65-F5344CB8AC3E}">
        <p14:creationId xmlns:p14="http://schemas.microsoft.com/office/powerpoint/2010/main" val="35726372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smtClean="0"/>
              <a:t/>
            </a:r>
            <a:br>
              <a:rPr lang="fr-FR" b="1" dirty="0" smtClean="0"/>
            </a:br>
            <a:r>
              <a:rPr lang="fr-FR" b="1" dirty="0" smtClean="0"/>
              <a:t>Agencement </a:t>
            </a:r>
            <a:r>
              <a:rPr lang="fr-FR" b="1" dirty="0"/>
              <a:t>des charges dans un microcycle</a:t>
            </a:r>
            <a:r>
              <a:rPr lang="fr-FR" dirty="0"/>
              <a:t/>
            </a:r>
            <a:br>
              <a:rPr lang="fr-FR" dirty="0"/>
            </a:br>
            <a:endParaRPr lang="fr-FR" dirty="0"/>
          </a:p>
        </p:txBody>
      </p:sp>
      <p:sp>
        <p:nvSpPr>
          <p:cNvPr id="3" name="Espace réservé du contenu 2"/>
          <p:cNvSpPr>
            <a:spLocks noGrp="1"/>
          </p:cNvSpPr>
          <p:nvPr>
            <p:ph idx="1"/>
          </p:nvPr>
        </p:nvSpPr>
        <p:spPr/>
        <p:txBody>
          <a:bodyPr/>
          <a:lstStyle/>
          <a:p>
            <a:pPr marL="0" indent="0">
              <a:buNone/>
            </a:pPr>
            <a:r>
              <a:rPr lang="fr-FR" dirty="0" smtClean="0"/>
              <a:t>  Lorsque </a:t>
            </a:r>
            <a:r>
              <a:rPr lang="fr-FR" dirty="0"/>
              <a:t>le </a:t>
            </a:r>
            <a:r>
              <a:rPr lang="fr-FR" dirty="0">
                <a:solidFill>
                  <a:schemeClr val="tx2"/>
                </a:solidFill>
              </a:rPr>
              <a:t>facteur de performance </a:t>
            </a:r>
            <a:r>
              <a:rPr lang="fr-FR" dirty="0"/>
              <a:t>à entraîner est déterminé (vitesse, puissance force, etc...), ainsi que </a:t>
            </a:r>
            <a:r>
              <a:rPr lang="fr-FR" dirty="0">
                <a:solidFill>
                  <a:schemeClr val="tx2"/>
                </a:solidFill>
              </a:rPr>
              <a:t>l'objectif de développement </a:t>
            </a:r>
            <a:r>
              <a:rPr lang="fr-FR" dirty="0"/>
              <a:t>(introduction, développement, etc...), il faut disposer les séances dans le microcycle en fonction des </a:t>
            </a:r>
            <a:r>
              <a:rPr lang="fr-FR" dirty="0">
                <a:solidFill>
                  <a:schemeClr val="tx2"/>
                </a:solidFill>
              </a:rPr>
              <a:t>impératifs logistiques </a:t>
            </a:r>
            <a:r>
              <a:rPr lang="fr-FR" dirty="0"/>
              <a:t>et des </a:t>
            </a:r>
            <a:r>
              <a:rPr lang="fr-FR" dirty="0">
                <a:solidFill>
                  <a:schemeClr val="tx2"/>
                </a:solidFill>
              </a:rPr>
              <a:t>alternances efforts - récupération </a:t>
            </a:r>
            <a:r>
              <a:rPr lang="fr-FR" dirty="0"/>
              <a:t>en rapport avec le facteur concerné : </a:t>
            </a:r>
            <a:br>
              <a:rPr lang="fr-FR" dirty="0"/>
            </a:br>
            <a:endParaRPr lang="fr-FR" dirty="0"/>
          </a:p>
        </p:txBody>
      </p:sp>
    </p:spTree>
    <p:extLst>
      <p:ext uri="{BB962C8B-B14F-4D97-AF65-F5344CB8AC3E}">
        <p14:creationId xmlns:p14="http://schemas.microsoft.com/office/powerpoint/2010/main" val="17938680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1124744"/>
            <a:ext cx="8229600" cy="4525963"/>
          </a:xfrm>
        </p:spPr>
        <p:txBody>
          <a:bodyPr>
            <a:normAutofit fontScale="55000" lnSpcReduction="20000"/>
          </a:bodyPr>
          <a:lstStyle/>
          <a:p>
            <a:r>
              <a:rPr lang="fr-FR" sz="4500" dirty="0" smtClean="0"/>
              <a:t> </a:t>
            </a:r>
            <a:r>
              <a:rPr lang="fr-FR" sz="4500" dirty="0"/>
              <a:t>Identification du </a:t>
            </a:r>
            <a:r>
              <a:rPr lang="fr-FR" sz="4500" dirty="0">
                <a:solidFill>
                  <a:srgbClr val="C00000"/>
                </a:solidFill>
              </a:rPr>
              <a:t>nombre</a:t>
            </a:r>
            <a:r>
              <a:rPr lang="fr-FR" sz="4500" dirty="0"/>
              <a:t> de </a:t>
            </a:r>
            <a:r>
              <a:rPr lang="fr-FR" sz="4500" b="1" dirty="0"/>
              <a:t>séances</a:t>
            </a:r>
            <a:r>
              <a:rPr lang="fr-FR" sz="4500" dirty="0"/>
              <a:t> "choc" (sommets de charge) permettant de développer le facteur concerné, </a:t>
            </a:r>
          </a:p>
          <a:p>
            <a:r>
              <a:rPr lang="fr-FR" sz="4500" dirty="0" smtClean="0"/>
              <a:t> </a:t>
            </a:r>
            <a:r>
              <a:rPr lang="fr-FR" sz="4500" dirty="0"/>
              <a:t>Détermination de la possibilité </a:t>
            </a:r>
            <a:r>
              <a:rPr lang="fr-FR" sz="4500" dirty="0" smtClean="0"/>
              <a:t>d'</a:t>
            </a:r>
            <a:r>
              <a:rPr lang="fr-FR" sz="4500" dirty="0" err="1" smtClean="0"/>
              <a:t>entraînabilité</a:t>
            </a:r>
            <a:r>
              <a:rPr lang="fr-FR" sz="4500" dirty="0" smtClean="0"/>
              <a:t> </a:t>
            </a:r>
            <a:r>
              <a:rPr lang="fr-FR" sz="4500" dirty="0"/>
              <a:t>de la </a:t>
            </a:r>
            <a:r>
              <a:rPr lang="fr-FR" sz="4500" dirty="0">
                <a:solidFill>
                  <a:srgbClr val="C00000"/>
                </a:solidFill>
              </a:rPr>
              <a:t>qualité</a:t>
            </a:r>
            <a:r>
              <a:rPr lang="fr-FR" sz="4500" dirty="0"/>
              <a:t> en fonction d'un niveau de fatigue pour respecter le temps de récupération nécessaire, </a:t>
            </a:r>
          </a:p>
          <a:p>
            <a:r>
              <a:rPr lang="fr-FR" sz="4500" dirty="0" smtClean="0"/>
              <a:t> </a:t>
            </a:r>
            <a:r>
              <a:rPr lang="fr-FR" sz="4500" dirty="0"/>
              <a:t>Placement </a:t>
            </a:r>
            <a:r>
              <a:rPr lang="fr-FR" sz="4500" dirty="0">
                <a:solidFill>
                  <a:srgbClr val="C00000"/>
                </a:solidFill>
              </a:rPr>
              <a:t>d'activités de récupération </a:t>
            </a:r>
            <a:r>
              <a:rPr lang="fr-FR" sz="4500" dirty="0"/>
              <a:t>après des séances sommets de charge (soins, exercices variés, ludiques et moins spécifiques), </a:t>
            </a:r>
          </a:p>
          <a:p>
            <a:r>
              <a:rPr lang="fr-FR" sz="4500" dirty="0" smtClean="0"/>
              <a:t> </a:t>
            </a:r>
            <a:r>
              <a:rPr lang="fr-FR" sz="4500" dirty="0"/>
              <a:t>Respect du </a:t>
            </a:r>
            <a:r>
              <a:rPr lang="fr-FR" sz="4500" dirty="0">
                <a:solidFill>
                  <a:srgbClr val="C00000"/>
                </a:solidFill>
              </a:rPr>
              <a:t>temps</a:t>
            </a:r>
            <a:r>
              <a:rPr lang="fr-FR" sz="4500" dirty="0"/>
              <a:t> séparant la dernière séance choc et la compétition (48h), </a:t>
            </a:r>
          </a:p>
          <a:p>
            <a:r>
              <a:rPr lang="fr-FR" sz="4500" dirty="0" smtClean="0"/>
              <a:t> </a:t>
            </a:r>
            <a:r>
              <a:rPr lang="fr-FR" sz="4500" dirty="0"/>
              <a:t>Placement des séances à contenu </a:t>
            </a:r>
            <a:r>
              <a:rPr lang="fr-FR" sz="4500" b="1" dirty="0"/>
              <a:t>vitesse</a:t>
            </a:r>
            <a:r>
              <a:rPr lang="fr-FR" sz="4500" dirty="0"/>
              <a:t> en </a:t>
            </a:r>
            <a:r>
              <a:rPr lang="fr-FR" sz="4500" dirty="0">
                <a:solidFill>
                  <a:schemeClr val="tx2"/>
                </a:solidFill>
              </a:rPr>
              <a:t>début de semaine</a:t>
            </a:r>
            <a:r>
              <a:rPr lang="fr-FR" sz="4500" dirty="0"/>
              <a:t> si la fin du microcycle précédent était à but de </a:t>
            </a:r>
            <a:r>
              <a:rPr lang="fr-FR" sz="4500" dirty="0" smtClean="0">
                <a:solidFill>
                  <a:srgbClr val="C00000"/>
                </a:solidFill>
              </a:rPr>
              <a:t>récupération</a:t>
            </a:r>
            <a:r>
              <a:rPr lang="fr-FR" sz="4500" dirty="0" smtClean="0"/>
              <a:t>.</a:t>
            </a:r>
            <a:endParaRPr lang="fr-FR" sz="4500" dirty="0"/>
          </a:p>
          <a:p>
            <a:pPr marL="0" indent="0">
              <a:buNone/>
            </a:pPr>
            <a:endParaRPr lang="fr-FR" dirty="0"/>
          </a:p>
        </p:txBody>
      </p:sp>
    </p:spTree>
    <p:extLst>
      <p:ext uri="{BB962C8B-B14F-4D97-AF65-F5344CB8AC3E}">
        <p14:creationId xmlns:p14="http://schemas.microsoft.com/office/powerpoint/2010/main" val="22625686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smtClean="0"/>
              <a:t/>
            </a:r>
            <a:br>
              <a:rPr lang="fr-FR" b="1" dirty="0" smtClean="0"/>
            </a:br>
            <a:r>
              <a:rPr lang="fr-FR" b="1" dirty="0"/>
              <a:t/>
            </a:r>
            <a:br>
              <a:rPr lang="fr-FR" b="1" dirty="0"/>
            </a:br>
            <a:r>
              <a:rPr lang="fr-FR" sz="4000" b="1" dirty="0" smtClean="0">
                <a:solidFill>
                  <a:srgbClr val="C00000"/>
                </a:solidFill>
              </a:rPr>
              <a:t>Agencement </a:t>
            </a:r>
            <a:r>
              <a:rPr lang="fr-FR" sz="4000" b="1" dirty="0">
                <a:solidFill>
                  <a:srgbClr val="C00000"/>
                </a:solidFill>
              </a:rPr>
              <a:t>séquentiel</a:t>
            </a:r>
            <a:r>
              <a:rPr lang="fr-FR" sz="4000" b="1" dirty="0"/>
              <a:t> </a:t>
            </a:r>
            <a:r>
              <a:rPr lang="fr-FR" sz="4000" b="1" dirty="0" smtClean="0"/>
              <a:t>des</a:t>
            </a:r>
            <a:r>
              <a:rPr lang="fr-FR" sz="4000" b="1" dirty="0"/>
              <a:t/>
            </a:r>
            <a:br>
              <a:rPr lang="fr-FR" sz="4000" b="1" dirty="0"/>
            </a:br>
            <a:r>
              <a:rPr lang="fr-FR" sz="4000" b="1" dirty="0" smtClean="0">
                <a:solidFill>
                  <a:schemeClr val="tx2"/>
                </a:solidFill>
              </a:rPr>
              <a:t>sollicitations</a:t>
            </a:r>
            <a:r>
              <a:rPr lang="fr-FR" sz="4000" b="1" dirty="0" smtClean="0"/>
              <a:t> </a:t>
            </a:r>
            <a:r>
              <a:rPr lang="fr-FR" sz="4000" b="1" dirty="0"/>
              <a:t>dans une </a:t>
            </a:r>
            <a:r>
              <a:rPr lang="fr-FR" sz="4000" b="1" dirty="0">
                <a:solidFill>
                  <a:schemeClr val="tx2"/>
                </a:solidFill>
              </a:rPr>
              <a:t>séance</a:t>
            </a:r>
            <a:r>
              <a:rPr lang="fr-FR" dirty="0">
                <a:solidFill>
                  <a:schemeClr val="tx2"/>
                </a:solidFill>
              </a:rPr>
              <a:t/>
            </a:r>
            <a:br>
              <a:rPr lang="fr-FR" dirty="0">
                <a:solidFill>
                  <a:schemeClr val="tx2"/>
                </a:solidFill>
              </a:rPr>
            </a:br>
            <a:r>
              <a:rPr lang="fr-FR" dirty="0"/>
              <a:t/>
            </a:r>
            <a:br>
              <a:rPr lang="fr-FR" dirty="0"/>
            </a:br>
            <a:endParaRPr lang="fr-FR" dirty="0"/>
          </a:p>
        </p:txBody>
      </p:sp>
      <p:sp>
        <p:nvSpPr>
          <p:cNvPr id="3" name="Espace réservé du contenu 2"/>
          <p:cNvSpPr>
            <a:spLocks noGrp="1"/>
          </p:cNvSpPr>
          <p:nvPr>
            <p:ph idx="1"/>
          </p:nvPr>
        </p:nvSpPr>
        <p:spPr/>
        <p:txBody>
          <a:bodyPr>
            <a:normAutofit lnSpcReduction="10000"/>
          </a:bodyPr>
          <a:lstStyle/>
          <a:p>
            <a:pPr marL="0" indent="0">
              <a:buNone/>
            </a:pPr>
            <a:r>
              <a:rPr lang="fr-FR" dirty="0" smtClean="0"/>
              <a:t>  </a:t>
            </a:r>
            <a:r>
              <a:rPr lang="fr-FR" sz="3000" dirty="0" smtClean="0"/>
              <a:t>Si </a:t>
            </a:r>
            <a:r>
              <a:rPr lang="fr-FR" sz="3000" dirty="0"/>
              <a:t>une séance d'entraînement est </a:t>
            </a:r>
            <a:r>
              <a:rPr lang="fr-FR" sz="3000" dirty="0">
                <a:solidFill>
                  <a:srgbClr val="C00000"/>
                </a:solidFill>
              </a:rPr>
              <a:t>multi objectifs </a:t>
            </a:r>
            <a:r>
              <a:rPr lang="fr-FR" sz="3000" dirty="0"/>
              <a:t>(technique + physique par exemple), un ordre préférentiel des exercices permet de </a:t>
            </a:r>
            <a:r>
              <a:rPr lang="fr-FR" sz="3000" dirty="0">
                <a:solidFill>
                  <a:srgbClr val="C00000"/>
                </a:solidFill>
              </a:rPr>
              <a:t>maximiser </a:t>
            </a:r>
            <a:r>
              <a:rPr lang="fr-FR" sz="3000" dirty="0"/>
              <a:t>les </a:t>
            </a:r>
            <a:r>
              <a:rPr lang="fr-FR" sz="3000" b="1" dirty="0"/>
              <a:t>effets de l'entraînement</a:t>
            </a:r>
            <a:r>
              <a:rPr lang="fr-FR" sz="3000" dirty="0"/>
              <a:t>.</a:t>
            </a:r>
            <a:br>
              <a:rPr lang="fr-FR" sz="3000" dirty="0"/>
            </a:br>
            <a:r>
              <a:rPr lang="fr-FR" sz="3000" dirty="0" smtClean="0"/>
              <a:t> Les </a:t>
            </a:r>
            <a:r>
              <a:rPr lang="fr-FR" sz="3000" dirty="0"/>
              <a:t>exercices de </a:t>
            </a:r>
            <a:r>
              <a:rPr lang="fr-FR" sz="3000" dirty="0">
                <a:solidFill>
                  <a:srgbClr val="C00000"/>
                </a:solidFill>
              </a:rPr>
              <a:t>vitesse</a:t>
            </a:r>
            <a:r>
              <a:rPr lang="fr-FR" sz="3000" dirty="0"/>
              <a:t> et </a:t>
            </a:r>
            <a:r>
              <a:rPr lang="fr-FR" sz="3000" dirty="0">
                <a:solidFill>
                  <a:srgbClr val="C00000"/>
                </a:solidFill>
              </a:rPr>
              <a:t>d'acquisition de techniques </a:t>
            </a:r>
            <a:r>
              <a:rPr lang="fr-FR" sz="3000" dirty="0"/>
              <a:t>doivent être placés en </a:t>
            </a:r>
            <a:r>
              <a:rPr lang="fr-FR" sz="3000" b="1" dirty="0"/>
              <a:t>première</a:t>
            </a:r>
            <a:r>
              <a:rPr lang="fr-FR" sz="3000" dirty="0"/>
              <a:t> partie de séance, après l'échauffement, lorsque l'organisme est reposé. </a:t>
            </a:r>
            <a:br>
              <a:rPr lang="fr-FR" sz="3000" dirty="0"/>
            </a:br>
            <a:r>
              <a:rPr lang="fr-FR" dirty="0"/>
              <a:t/>
            </a:r>
            <a:br>
              <a:rPr lang="fr-FR" dirty="0"/>
            </a:br>
            <a:endParaRPr lang="fr-FR" dirty="0"/>
          </a:p>
        </p:txBody>
      </p:sp>
    </p:spTree>
    <p:extLst>
      <p:ext uri="{BB962C8B-B14F-4D97-AF65-F5344CB8AC3E}">
        <p14:creationId xmlns:p14="http://schemas.microsoft.com/office/powerpoint/2010/main" val="14645930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836712"/>
            <a:ext cx="8229600" cy="5289451"/>
          </a:xfrm>
        </p:spPr>
        <p:txBody>
          <a:bodyPr/>
          <a:lstStyle/>
          <a:p>
            <a:pPr marL="0" indent="0">
              <a:buNone/>
            </a:pPr>
            <a:r>
              <a:rPr lang="fr-FR" dirty="0"/>
              <a:t>- Les </a:t>
            </a:r>
            <a:r>
              <a:rPr lang="fr-FR" b="1" dirty="0"/>
              <a:t>exercices d'endurance </a:t>
            </a:r>
            <a:r>
              <a:rPr lang="fr-FR" dirty="0"/>
              <a:t>de </a:t>
            </a:r>
            <a:r>
              <a:rPr lang="fr-FR" b="1" dirty="0"/>
              <a:t>vitesse </a:t>
            </a:r>
            <a:r>
              <a:rPr lang="fr-FR" dirty="0"/>
              <a:t>doivent être </a:t>
            </a:r>
            <a:r>
              <a:rPr lang="fr-FR" dirty="0">
                <a:solidFill>
                  <a:schemeClr val="tx2"/>
                </a:solidFill>
              </a:rPr>
              <a:t>placés avant </a:t>
            </a:r>
            <a:r>
              <a:rPr lang="fr-FR" dirty="0"/>
              <a:t>ceux entraînant le système </a:t>
            </a:r>
            <a:r>
              <a:rPr lang="fr-FR" b="1" dirty="0"/>
              <a:t>lactique</a:t>
            </a:r>
            <a:r>
              <a:rPr lang="fr-FR" dirty="0"/>
              <a:t> ou </a:t>
            </a:r>
            <a:r>
              <a:rPr lang="fr-FR" b="1" dirty="0"/>
              <a:t>aérobie</a:t>
            </a:r>
            <a:r>
              <a:rPr lang="fr-FR" dirty="0"/>
              <a:t>. </a:t>
            </a:r>
            <a:br>
              <a:rPr lang="fr-FR" dirty="0"/>
            </a:br>
            <a:r>
              <a:rPr lang="fr-FR" dirty="0"/>
              <a:t/>
            </a:r>
            <a:br>
              <a:rPr lang="fr-FR" dirty="0"/>
            </a:br>
            <a:r>
              <a:rPr lang="fr-FR" dirty="0"/>
              <a:t>- Si les </a:t>
            </a:r>
            <a:r>
              <a:rPr lang="fr-FR" b="1" dirty="0"/>
              <a:t>3 systèmes </a:t>
            </a:r>
            <a:r>
              <a:rPr lang="fr-FR" dirty="0"/>
              <a:t>sont sollicités dans la </a:t>
            </a:r>
            <a:r>
              <a:rPr lang="fr-FR" b="1" dirty="0"/>
              <a:t>séance</a:t>
            </a:r>
            <a:r>
              <a:rPr lang="fr-FR" dirty="0"/>
              <a:t>, l'ordre d'entraînement doit être : exercices de </a:t>
            </a:r>
            <a:r>
              <a:rPr lang="fr-FR" dirty="0">
                <a:solidFill>
                  <a:srgbClr val="C00000"/>
                </a:solidFill>
              </a:rPr>
              <a:t>vitesse</a:t>
            </a:r>
            <a:r>
              <a:rPr lang="fr-FR" dirty="0"/>
              <a:t>  </a:t>
            </a:r>
            <a:r>
              <a:rPr lang="fr-FR" dirty="0" smtClean="0"/>
              <a:t>  </a:t>
            </a:r>
            <a:r>
              <a:rPr lang="fr-FR" dirty="0"/>
              <a:t>exercices entraînant le système </a:t>
            </a:r>
            <a:r>
              <a:rPr lang="fr-FR" dirty="0" smtClean="0">
                <a:solidFill>
                  <a:srgbClr val="C00000"/>
                </a:solidFill>
              </a:rPr>
              <a:t>lactique</a:t>
            </a:r>
            <a:r>
              <a:rPr lang="fr-FR" dirty="0" smtClean="0"/>
              <a:t>    </a:t>
            </a:r>
            <a:r>
              <a:rPr lang="fr-FR" dirty="0"/>
              <a:t>exercices entraînant le système </a:t>
            </a:r>
            <a:r>
              <a:rPr lang="fr-FR" dirty="0" smtClean="0">
                <a:solidFill>
                  <a:srgbClr val="C00000"/>
                </a:solidFill>
              </a:rPr>
              <a:t>aérobie</a:t>
            </a:r>
            <a:r>
              <a:rPr lang="fr-FR" dirty="0" smtClean="0"/>
              <a:t>.</a:t>
            </a:r>
            <a:endParaRPr lang="fr-FR" dirty="0"/>
          </a:p>
        </p:txBody>
      </p:sp>
      <p:sp>
        <p:nvSpPr>
          <p:cNvPr id="4" name="Flèche droite 3"/>
          <p:cNvSpPr/>
          <p:nvPr/>
        </p:nvSpPr>
        <p:spPr>
          <a:xfrm>
            <a:off x="1701502" y="3888968"/>
            <a:ext cx="352495"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Flèche droite 4"/>
          <p:cNvSpPr/>
          <p:nvPr/>
        </p:nvSpPr>
        <p:spPr>
          <a:xfrm>
            <a:off x="1877750" y="4417688"/>
            <a:ext cx="352495"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72682061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rgbClr val="FF0000"/>
                </a:solidFill>
              </a:rPr>
              <a:t>surcompensation</a:t>
            </a:r>
            <a:endParaRPr lang="fr-FR" b="1" dirty="0">
              <a:solidFill>
                <a:srgbClr val="FF0000"/>
              </a:solidFill>
            </a:endParaRPr>
          </a:p>
        </p:txBody>
      </p:sp>
      <p:sp>
        <p:nvSpPr>
          <p:cNvPr id="3" name="Espace réservé du contenu 2"/>
          <p:cNvSpPr>
            <a:spLocks noGrp="1"/>
          </p:cNvSpPr>
          <p:nvPr>
            <p:ph idx="1"/>
          </p:nvPr>
        </p:nvSpPr>
        <p:spPr/>
        <p:txBody>
          <a:bodyPr>
            <a:normAutofit lnSpcReduction="10000"/>
          </a:bodyPr>
          <a:lstStyle/>
          <a:p>
            <a:pPr marL="0" indent="0">
              <a:buNone/>
            </a:pPr>
            <a:r>
              <a:rPr lang="fr-FR" sz="2800" dirty="0" smtClean="0"/>
              <a:t>  Après </a:t>
            </a:r>
            <a:r>
              <a:rPr lang="fr-FR" sz="2800" dirty="0"/>
              <a:t>une charge d’entraînement importante, la capacité de travail de l’organisme évolue selon </a:t>
            </a:r>
            <a:r>
              <a:rPr lang="fr-FR" sz="2800" b="1" dirty="0"/>
              <a:t>quatre étapes </a:t>
            </a:r>
            <a:r>
              <a:rPr lang="fr-FR" sz="2800" b="1" dirty="0" smtClean="0"/>
              <a:t>:</a:t>
            </a:r>
          </a:p>
          <a:p>
            <a:pPr marL="0" indent="0">
              <a:buNone/>
            </a:pPr>
            <a:r>
              <a:rPr lang="fr-FR" sz="2800" dirty="0"/>
              <a:t> </a:t>
            </a:r>
            <a:r>
              <a:rPr lang="fr-FR" sz="2800" b="1" u="sng" dirty="0">
                <a:solidFill>
                  <a:schemeClr val="tx2">
                    <a:lumMod val="75000"/>
                  </a:schemeClr>
                </a:solidFill>
              </a:rPr>
              <a:t>1ère étape</a:t>
            </a:r>
            <a:r>
              <a:rPr lang="fr-FR" sz="2800" u="sng" dirty="0">
                <a:solidFill>
                  <a:schemeClr val="tx2">
                    <a:lumMod val="75000"/>
                  </a:schemeClr>
                </a:solidFill>
              </a:rPr>
              <a:t>:</a:t>
            </a:r>
            <a:r>
              <a:rPr lang="fr-FR" sz="2800" dirty="0"/>
              <a:t> </a:t>
            </a:r>
            <a:r>
              <a:rPr lang="fr-FR" sz="2800" dirty="0" smtClean="0"/>
              <a:t>  passagère de </a:t>
            </a:r>
            <a:r>
              <a:rPr lang="fr-FR" sz="2800" dirty="0"/>
              <a:t>la capacité de performance. Perturbation de l’homéostasie</a:t>
            </a:r>
            <a:r>
              <a:rPr lang="fr-FR" sz="2800" dirty="0" smtClean="0"/>
              <a:t>.</a:t>
            </a:r>
          </a:p>
          <a:p>
            <a:pPr marL="0" indent="0">
              <a:buNone/>
            </a:pPr>
            <a:r>
              <a:rPr lang="fr-FR" sz="2800" b="1" u="sng" dirty="0">
                <a:solidFill>
                  <a:schemeClr val="tx2">
                    <a:lumMod val="75000"/>
                  </a:schemeClr>
                </a:solidFill>
              </a:rPr>
              <a:t>2ème étape</a:t>
            </a:r>
            <a:r>
              <a:rPr lang="fr-FR" sz="2800" u="sng" dirty="0">
                <a:solidFill>
                  <a:schemeClr val="tx2">
                    <a:lumMod val="75000"/>
                  </a:schemeClr>
                </a:solidFill>
              </a:rPr>
              <a:t>:</a:t>
            </a:r>
            <a:r>
              <a:rPr lang="fr-FR" sz="2800" dirty="0"/>
              <a:t> </a:t>
            </a:r>
            <a:r>
              <a:rPr lang="fr-FR" sz="2800" dirty="0" smtClean="0"/>
              <a:t>restauration de </a:t>
            </a:r>
            <a:r>
              <a:rPr lang="fr-FR" sz="2800" dirty="0"/>
              <a:t>la capacité de travail. Une réaction d’adaptation compensatrice permet à l’athlète de retrouver globalement son niveau d’aptitude physique de départ. C’est une phase de retour à l’homéostasie de quelques minutes, quelques heures, ou quelques jours.</a:t>
            </a:r>
          </a:p>
        </p:txBody>
      </p:sp>
      <p:cxnSp>
        <p:nvCxnSpPr>
          <p:cNvPr id="5" name="Connecteur droit avec flèche 4"/>
          <p:cNvCxnSpPr/>
          <p:nvPr/>
        </p:nvCxnSpPr>
        <p:spPr>
          <a:xfrm>
            <a:off x="2333552" y="3025088"/>
            <a:ext cx="216024" cy="216024"/>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01547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340768"/>
            <a:ext cx="8229600" cy="4785395"/>
          </a:xfrm>
        </p:spPr>
        <p:txBody>
          <a:bodyPr>
            <a:normAutofit fontScale="85000" lnSpcReduction="10000"/>
          </a:bodyPr>
          <a:lstStyle/>
          <a:p>
            <a:pPr marL="0" indent="0">
              <a:buNone/>
            </a:pPr>
            <a:r>
              <a:rPr lang="fr-FR" b="1" u="sng" dirty="0">
                <a:solidFill>
                  <a:schemeClr val="tx2">
                    <a:lumMod val="75000"/>
                  </a:schemeClr>
                </a:solidFill>
              </a:rPr>
              <a:t>3ème étape</a:t>
            </a:r>
            <a:r>
              <a:rPr lang="fr-FR" u="sng" dirty="0">
                <a:solidFill>
                  <a:schemeClr val="tx2">
                    <a:lumMod val="75000"/>
                  </a:schemeClr>
                </a:solidFill>
              </a:rPr>
              <a:t>:</a:t>
            </a:r>
            <a:r>
              <a:rPr lang="fr-FR" dirty="0"/>
              <a:t> surcompensation de la capacité de travail. Une réaction d’adaptation constructive dynamique permet d’augmenter de manière significative les réserves fonctionnelles du sportif. Au cours de cette phase, s’organisent les changements fonctionnels et </a:t>
            </a:r>
            <a:r>
              <a:rPr lang="fr-FR" dirty="0" smtClean="0"/>
              <a:t>structurels au </a:t>
            </a:r>
            <a:r>
              <a:rPr lang="fr-FR" dirty="0"/>
              <a:t>niveau des tissus et/ou des systèmes fonctionnels qui ont été </a:t>
            </a:r>
            <a:r>
              <a:rPr lang="fr-FR" dirty="0" smtClean="0"/>
              <a:t>sollicités.</a:t>
            </a:r>
          </a:p>
          <a:p>
            <a:pPr marL="0" indent="0">
              <a:buNone/>
            </a:pPr>
            <a:r>
              <a:rPr lang="fr-FR" b="1" u="sng" dirty="0">
                <a:solidFill>
                  <a:schemeClr val="tx2">
                    <a:lumMod val="75000"/>
                  </a:schemeClr>
                </a:solidFill>
              </a:rPr>
              <a:t>4ème étape</a:t>
            </a:r>
            <a:r>
              <a:rPr lang="fr-FR" u="sng" dirty="0">
                <a:solidFill>
                  <a:schemeClr val="tx2">
                    <a:lumMod val="75000"/>
                  </a:schemeClr>
                </a:solidFill>
              </a:rPr>
              <a:t>: </a:t>
            </a:r>
            <a:r>
              <a:rPr lang="fr-FR" dirty="0"/>
              <a:t>retour </a:t>
            </a:r>
            <a:r>
              <a:rPr lang="fr-FR" dirty="0" smtClean="0"/>
              <a:t>graduel de </a:t>
            </a:r>
            <a:r>
              <a:rPr lang="fr-FR" dirty="0"/>
              <a:t>la capacité de travail au niveau initial. Ce stade est atteint lorsque aucune charge d’entraînement ne vient s’additionner de manière rationnelle à la précédente. </a:t>
            </a:r>
            <a:r>
              <a:rPr lang="fr-FR" dirty="0" smtClean="0"/>
              <a:t> </a:t>
            </a:r>
          </a:p>
          <a:p>
            <a:pPr marL="0" indent="0">
              <a:buNone/>
            </a:pPr>
            <a:endParaRPr lang="fr-FR" dirty="0"/>
          </a:p>
        </p:txBody>
      </p:sp>
    </p:spTree>
    <p:extLst>
      <p:ext uri="{BB962C8B-B14F-4D97-AF65-F5344CB8AC3E}">
        <p14:creationId xmlns:p14="http://schemas.microsoft.com/office/powerpoint/2010/main" val="11681658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922114"/>
          </a:xfrm>
        </p:spPr>
        <p:txBody>
          <a:bodyPr>
            <a:normAutofit fontScale="90000"/>
          </a:bodyPr>
          <a:lstStyle/>
          <a:p>
            <a:r>
              <a:rPr lang="fr-FR" dirty="0" smtClean="0"/>
              <a:t/>
            </a:r>
            <a:br>
              <a:rPr lang="fr-FR" dirty="0" smtClean="0"/>
            </a:br>
            <a:r>
              <a:rPr lang="fr-FR" dirty="0"/>
              <a:t/>
            </a:r>
            <a:br>
              <a:rPr lang="fr-FR" dirty="0"/>
            </a:br>
            <a:r>
              <a:rPr lang="fr-FR" dirty="0" smtClean="0"/>
              <a:t/>
            </a:r>
            <a:br>
              <a:rPr lang="fr-FR" dirty="0" smtClean="0"/>
            </a:br>
            <a:r>
              <a:rPr lang="fr-FR" dirty="0" smtClean="0">
                <a:solidFill>
                  <a:srgbClr val="C00000"/>
                </a:solidFill>
              </a:rPr>
              <a:t>Phénomène de surcompensation</a:t>
            </a:r>
            <a:r>
              <a:rPr lang="fr-FR" dirty="0" smtClean="0"/>
              <a:t/>
            </a:r>
            <a:br>
              <a:rPr lang="fr-FR" dirty="0" smtClean="0"/>
            </a:br>
            <a:r>
              <a:rPr lang="fr-FR" dirty="0" smtClean="0"/>
              <a:t/>
            </a:r>
            <a:br>
              <a:rPr lang="fr-FR" dirty="0" smtClean="0"/>
            </a:br>
            <a:r>
              <a:rPr lang="fr-FR" dirty="0"/>
              <a:t/>
            </a:r>
            <a:br>
              <a:rPr lang="fr-FR" dirty="0"/>
            </a:br>
            <a:endParaRPr lang="fr-FR" dirty="0"/>
          </a:p>
        </p:txBody>
      </p:sp>
      <p:sp>
        <p:nvSpPr>
          <p:cNvPr id="3" name="Espace réservé du contenu 2"/>
          <p:cNvSpPr>
            <a:spLocks noGrp="1"/>
          </p:cNvSpPr>
          <p:nvPr>
            <p:ph idx="1"/>
          </p:nvPr>
        </p:nvSpPr>
        <p:spPr/>
        <p:txBody>
          <a:bodyPr/>
          <a:lstStyle/>
          <a:p>
            <a:pPr marL="0" indent="0">
              <a:buNone/>
            </a:pPr>
            <a:r>
              <a:rPr lang="fr-FR" sz="2800" dirty="0" smtClean="0"/>
              <a:t>niveau de performance</a:t>
            </a:r>
          </a:p>
          <a:p>
            <a:pPr marL="0" indent="0">
              <a:buNone/>
            </a:pPr>
            <a:r>
              <a:rPr lang="fr-FR" sz="2800" dirty="0" smtClean="0"/>
              <a:t>                                                           3      </a:t>
            </a:r>
            <a:endParaRPr lang="fr-FR" sz="2800" dirty="0"/>
          </a:p>
          <a:p>
            <a:pPr marL="0" indent="0">
              <a:buNone/>
            </a:pPr>
            <a:r>
              <a:rPr lang="fr-FR" sz="2800" dirty="0" smtClean="0"/>
              <a:t>           </a:t>
            </a:r>
            <a:r>
              <a:rPr lang="fr-FR" dirty="0" smtClean="0"/>
              <a:t>w                                                  4                          </a:t>
            </a:r>
          </a:p>
          <a:p>
            <a:pPr marL="0" indent="0">
              <a:buNone/>
            </a:pPr>
            <a:r>
              <a:rPr lang="fr-FR" dirty="0"/>
              <a:t> </a:t>
            </a:r>
            <a:r>
              <a:rPr lang="fr-FR" dirty="0" smtClean="0"/>
              <a:t>                                                                          t</a:t>
            </a:r>
          </a:p>
          <a:p>
            <a:pPr marL="0" indent="0">
              <a:buNone/>
            </a:pPr>
            <a:r>
              <a:rPr lang="fr-FR" dirty="0"/>
              <a:t> </a:t>
            </a:r>
            <a:r>
              <a:rPr lang="fr-FR" dirty="0" smtClean="0"/>
              <a:t>           1      2</a:t>
            </a:r>
            <a:endParaRPr lang="fr-FR" dirty="0"/>
          </a:p>
        </p:txBody>
      </p:sp>
      <p:cxnSp>
        <p:nvCxnSpPr>
          <p:cNvPr id="9" name="Connecteur droit 8"/>
          <p:cNvCxnSpPr/>
          <p:nvPr/>
        </p:nvCxnSpPr>
        <p:spPr>
          <a:xfrm>
            <a:off x="1239104" y="3501008"/>
            <a:ext cx="5976664"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Forme libre 16"/>
          <p:cNvSpPr/>
          <p:nvPr/>
        </p:nvSpPr>
        <p:spPr>
          <a:xfrm>
            <a:off x="1280160" y="1860146"/>
            <a:ext cx="4684542" cy="3056687"/>
          </a:xfrm>
          <a:custGeom>
            <a:avLst/>
            <a:gdLst>
              <a:gd name="connsiteX0" fmla="*/ 0 w 4684542"/>
              <a:gd name="connsiteY0" fmla="*/ 1670845 h 3056687"/>
              <a:gd name="connsiteX1" fmla="*/ 970671 w 4684542"/>
              <a:gd name="connsiteY1" fmla="*/ 3007276 h 3056687"/>
              <a:gd name="connsiteX2" fmla="*/ 3826412 w 4684542"/>
              <a:gd name="connsiteY2" fmla="*/ 123399 h 3056687"/>
              <a:gd name="connsiteX3" fmla="*/ 4642338 w 4684542"/>
              <a:gd name="connsiteY3" fmla="*/ 489159 h 3056687"/>
              <a:gd name="connsiteX4" fmla="*/ 4642338 w 4684542"/>
              <a:gd name="connsiteY4" fmla="*/ 489159 h 3056687"/>
              <a:gd name="connsiteX5" fmla="*/ 4642338 w 4684542"/>
              <a:gd name="connsiteY5" fmla="*/ 489159 h 3056687"/>
              <a:gd name="connsiteX6" fmla="*/ 4684542 w 4684542"/>
              <a:gd name="connsiteY6" fmla="*/ 475091 h 305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84542" h="3056687">
                <a:moveTo>
                  <a:pt x="0" y="1670845"/>
                </a:moveTo>
                <a:cubicBezTo>
                  <a:pt x="166468" y="2468014"/>
                  <a:pt x="332936" y="3265184"/>
                  <a:pt x="970671" y="3007276"/>
                </a:cubicBezTo>
                <a:cubicBezTo>
                  <a:pt x="1608406" y="2749368"/>
                  <a:pt x="3214467" y="543085"/>
                  <a:pt x="3826412" y="123399"/>
                </a:cubicBezTo>
                <a:cubicBezTo>
                  <a:pt x="4438357" y="-296287"/>
                  <a:pt x="4642338" y="489159"/>
                  <a:pt x="4642338" y="489159"/>
                </a:cubicBezTo>
                <a:lnTo>
                  <a:pt x="4642338" y="489159"/>
                </a:lnTo>
                <a:lnTo>
                  <a:pt x="4642338" y="489159"/>
                </a:lnTo>
                <a:lnTo>
                  <a:pt x="4684542" y="475091"/>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19" name="Connecteur droit avec flèche 18"/>
          <p:cNvCxnSpPr/>
          <p:nvPr/>
        </p:nvCxnSpPr>
        <p:spPr>
          <a:xfrm flipH="1" flipV="1">
            <a:off x="1239104" y="1556792"/>
            <a:ext cx="41056" cy="36287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Connecteur droit 26"/>
          <p:cNvCxnSpPr/>
          <p:nvPr/>
        </p:nvCxnSpPr>
        <p:spPr>
          <a:xfrm>
            <a:off x="2050631" y="4581128"/>
            <a:ext cx="0" cy="335705"/>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Connecteur droit 31"/>
          <p:cNvCxnSpPr/>
          <p:nvPr/>
        </p:nvCxnSpPr>
        <p:spPr>
          <a:xfrm>
            <a:off x="2059102" y="4132879"/>
            <a:ext cx="0" cy="335705"/>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Connecteur droit 32"/>
          <p:cNvCxnSpPr/>
          <p:nvPr/>
        </p:nvCxnSpPr>
        <p:spPr>
          <a:xfrm>
            <a:off x="2039438" y="3600945"/>
            <a:ext cx="0" cy="335705"/>
          </a:xfrm>
          <a:prstGeom prst="line">
            <a:avLst/>
          </a:prstGeom>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1280160" y="3140968"/>
            <a:ext cx="770471" cy="36004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5" name="Rectangle 34"/>
          <p:cNvSpPr/>
          <p:nvPr/>
        </p:nvSpPr>
        <p:spPr>
          <a:xfrm>
            <a:off x="6318803" y="2794996"/>
            <a:ext cx="288032" cy="3600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Rectangle 35"/>
          <p:cNvSpPr/>
          <p:nvPr/>
        </p:nvSpPr>
        <p:spPr>
          <a:xfrm>
            <a:off x="5292080" y="2234668"/>
            <a:ext cx="288032" cy="3600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Rectangle 36"/>
          <p:cNvSpPr/>
          <p:nvPr/>
        </p:nvSpPr>
        <p:spPr>
          <a:xfrm>
            <a:off x="2397692" y="3950718"/>
            <a:ext cx="288032" cy="36408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Rectangle 37"/>
          <p:cNvSpPr/>
          <p:nvPr/>
        </p:nvSpPr>
        <p:spPr>
          <a:xfrm>
            <a:off x="1665395" y="3974930"/>
            <a:ext cx="242309" cy="33582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1" name="Connecteur droit 40"/>
          <p:cNvCxnSpPr>
            <a:stCxn id="17" idx="3"/>
          </p:cNvCxnSpPr>
          <p:nvPr/>
        </p:nvCxnSpPr>
        <p:spPr>
          <a:xfrm>
            <a:off x="5922498" y="2349305"/>
            <a:ext cx="233678" cy="445691"/>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Connecteur droit avec flèche 42"/>
          <p:cNvCxnSpPr/>
          <p:nvPr/>
        </p:nvCxnSpPr>
        <p:spPr>
          <a:xfrm>
            <a:off x="7020272" y="3501008"/>
            <a:ext cx="28803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10996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smtClean="0"/>
              <a:t/>
            </a:r>
            <a:br>
              <a:rPr lang="fr-FR" b="1" dirty="0" smtClean="0"/>
            </a:br>
            <a:r>
              <a:rPr lang="fr-FR" b="1" dirty="0"/>
              <a:t/>
            </a:r>
            <a:br>
              <a:rPr lang="fr-FR" b="1" dirty="0"/>
            </a:br>
            <a:r>
              <a:rPr lang="fr-FR" sz="4000" dirty="0" smtClean="0">
                <a:solidFill>
                  <a:srgbClr val="C00000"/>
                </a:solidFill>
              </a:rPr>
              <a:t>la</a:t>
            </a:r>
            <a:r>
              <a:rPr lang="fr-FR" sz="4000" b="1" dirty="0" smtClean="0">
                <a:solidFill>
                  <a:srgbClr val="C00000"/>
                </a:solidFill>
              </a:rPr>
              <a:t> </a:t>
            </a:r>
            <a:r>
              <a:rPr lang="fr-FR" sz="4000" b="1" dirty="0">
                <a:solidFill>
                  <a:srgbClr val="C00000"/>
                </a:solidFill>
              </a:rPr>
              <a:t>récupération </a:t>
            </a:r>
            <a:r>
              <a:rPr lang="fr-FR" sz="4000" dirty="0">
                <a:solidFill>
                  <a:srgbClr val="C00000"/>
                </a:solidFill>
              </a:rPr>
              <a:t>dans le processus d'entrainement </a:t>
            </a:r>
            <a:br>
              <a:rPr lang="fr-FR" sz="4000" dirty="0">
                <a:solidFill>
                  <a:srgbClr val="C00000"/>
                </a:solidFill>
              </a:rPr>
            </a:br>
            <a:r>
              <a:rPr lang="fr-FR" dirty="0"/>
              <a:t/>
            </a:r>
            <a:br>
              <a:rPr lang="fr-FR" dirty="0"/>
            </a:br>
            <a:endParaRPr lang="fr-FR" dirty="0"/>
          </a:p>
        </p:txBody>
      </p:sp>
      <p:sp>
        <p:nvSpPr>
          <p:cNvPr id="3" name="Espace réservé du contenu 2"/>
          <p:cNvSpPr>
            <a:spLocks noGrp="1"/>
          </p:cNvSpPr>
          <p:nvPr>
            <p:ph idx="1"/>
          </p:nvPr>
        </p:nvSpPr>
        <p:spPr/>
        <p:txBody>
          <a:bodyPr/>
          <a:lstStyle/>
          <a:p>
            <a:pPr marL="0" indent="0">
              <a:buNone/>
            </a:pPr>
            <a:r>
              <a:rPr lang="fr-FR" dirty="0" smtClean="0"/>
              <a:t>  La </a:t>
            </a:r>
            <a:r>
              <a:rPr lang="fr-FR" b="1" dirty="0"/>
              <a:t>récupération</a:t>
            </a:r>
            <a:r>
              <a:rPr lang="fr-FR" dirty="0"/>
              <a:t> est l'élément régulateur de la planification. </a:t>
            </a:r>
            <a:endParaRPr lang="fr-FR" dirty="0" smtClean="0"/>
          </a:p>
          <a:p>
            <a:pPr marL="0" indent="0">
              <a:buNone/>
            </a:pPr>
            <a:r>
              <a:rPr lang="fr-FR" dirty="0"/>
              <a:t> </a:t>
            </a:r>
            <a:r>
              <a:rPr lang="fr-FR" dirty="0" smtClean="0"/>
              <a:t>Elle </a:t>
            </a:r>
            <a:r>
              <a:rPr lang="fr-FR" dirty="0"/>
              <a:t>forme avec l'</a:t>
            </a:r>
            <a:r>
              <a:rPr lang="fr-FR" b="1" dirty="0"/>
              <a:t>effort</a:t>
            </a:r>
            <a:r>
              <a:rPr lang="fr-FR" dirty="0"/>
              <a:t> le </a:t>
            </a:r>
            <a:r>
              <a:rPr lang="fr-FR" dirty="0" smtClean="0"/>
              <a:t>couple indissociable déterminant </a:t>
            </a:r>
            <a:r>
              <a:rPr lang="fr-FR" dirty="0"/>
              <a:t>la sollicitation. Dans toutes les subdivisions de l'entraînement, la récupération est présente et permet</a:t>
            </a:r>
            <a:r>
              <a:rPr lang="fr-FR" i="1" dirty="0"/>
              <a:t> </a:t>
            </a:r>
            <a:r>
              <a:rPr lang="fr-FR" dirty="0" smtClean="0"/>
              <a:t>: </a:t>
            </a:r>
            <a:r>
              <a:rPr lang="fr-FR" dirty="0"/>
              <a:t/>
            </a:r>
            <a:br>
              <a:rPr lang="fr-FR" dirty="0"/>
            </a:br>
            <a:endParaRPr lang="fr-FR" dirty="0"/>
          </a:p>
        </p:txBody>
      </p:sp>
    </p:spTree>
    <p:extLst>
      <p:ext uri="{BB962C8B-B14F-4D97-AF65-F5344CB8AC3E}">
        <p14:creationId xmlns:p14="http://schemas.microsoft.com/office/powerpoint/2010/main" val="22777743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marL="0" indent="0">
              <a:buNone/>
            </a:pPr>
            <a:r>
              <a:rPr lang="fr-FR" b="1" i="1" u="sng" dirty="0" smtClean="0">
                <a:solidFill>
                  <a:srgbClr val="C00000"/>
                </a:solidFill>
              </a:rPr>
              <a:t>Intensité:</a:t>
            </a:r>
          </a:p>
          <a:p>
            <a:pPr marL="0" indent="0">
              <a:buNone/>
            </a:pPr>
            <a:r>
              <a:rPr lang="fr-FR" b="1" dirty="0"/>
              <a:t> </a:t>
            </a:r>
            <a:r>
              <a:rPr lang="fr-FR" dirty="0"/>
              <a:t>correspond à la </a:t>
            </a:r>
            <a:r>
              <a:rPr lang="fr-FR" dirty="0">
                <a:solidFill>
                  <a:schemeClr val="tx2"/>
                </a:solidFill>
              </a:rPr>
              <a:t>vitesse d'exécution </a:t>
            </a:r>
            <a:r>
              <a:rPr lang="fr-FR" dirty="0"/>
              <a:t>par rapport à la </a:t>
            </a:r>
            <a:r>
              <a:rPr lang="fr-FR" b="1" dirty="0"/>
              <a:t>vitesse maximale </a:t>
            </a:r>
            <a:r>
              <a:rPr lang="fr-FR" dirty="0"/>
              <a:t>de </a:t>
            </a:r>
            <a:r>
              <a:rPr lang="fr-FR" dirty="0" smtClean="0"/>
              <a:t>l'individu, ou, </a:t>
            </a:r>
            <a:r>
              <a:rPr lang="fr-FR" dirty="0"/>
              <a:t>au </a:t>
            </a:r>
            <a:r>
              <a:rPr lang="fr-FR" dirty="0">
                <a:solidFill>
                  <a:schemeClr val="tx2"/>
                </a:solidFill>
              </a:rPr>
              <a:t>poids </a:t>
            </a:r>
            <a:r>
              <a:rPr lang="fr-FR" dirty="0"/>
              <a:t>de la </a:t>
            </a:r>
            <a:r>
              <a:rPr lang="fr-FR" dirty="0">
                <a:solidFill>
                  <a:schemeClr val="tx2"/>
                </a:solidFill>
              </a:rPr>
              <a:t>charge additionnelle </a:t>
            </a:r>
            <a:r>
              <a:rPr lang="fr-FR" dirty="0"/>
              <a:t>par rapport à la </a:t>
            </a:r>
            <a:r>
              <a:rPr lang="fr-FR" b="1" dirty="0"/>
              <a:t>charge maximale </a:t>
            </a:r>
            <a:r>
              <a:rPr lang="fr-FR" dirty="0"/>
              <a:t>déplacée en musculation.</a:t>
            </a:r>
            <a:br>
              <a:rPr lang="fr-FR" dirty="0"/>
            </a:br>
            <a:r>
              <a:rPr lang="fr-FR" dirty="0"/>
              <a:t/>
            </a:r>
            <a:br>
              <a:rPr lang="fr-FR" dirty="0"/>
            </a:br>
            <a:endParaRPr lang="fr-FR" dirty="0"/>
          </a:p>
        </p:txBody>
      </p:sp>
    </p:spTree>
    <p:extLst>
      <p:ext uri="{BB962C8B-B14F-4D97-AF65-F5344CB8AC3E}">
        <p14:creationId xmlns:p14="http://schemas.microsoft.com/office/powerpoint/2010/main" val="6452841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la récupération</a:t>
            </a:r>
            <a:endParaRPr lang="fr-FR" dirty="0"/>
          </a:p>
        </p:txBody>
      </p:sp>
      <p:sp>
        <p:nvSpPr>
          <p:cNvPr id="3" name="Espace réservé du contenu 2"/>
          <p:cNvSpPr>
            <a:spLocks noGrp="1"/>
          </p:cNvSpPr>
          <p:nvPr>
            <p:ph idx="1"/>
          </p:nvPr>
        </p:nvSpPr>
        <p:spPr/>
        <p:txBody>
          <a:bodyPr>
            <a:normAutofit fontScale="85000" lnSpcReduction="20000"/>
          </a:bodyPr>
          <a:lstStyle/>
          <a:p>
            <a:r>
              <a:rPr lang="fr-FR" dirty="0"/>
              <a:t>La </a:t>
            </a:r>
            <a:r>
              <a:rPr lang="fr-FR" dirty="0">
                <a:solidFill>
                  <a:schemeClr val="tx2"/>
                </a:solidFill>
              </a:rPr>
              <a:t>régulation</a:t>
            </a:r>
            <a:r>
              <a:rPr lang="fr-FR" dirty="0"/>
              <a:t> dans la planification, </a:t>
            </a:r>
          </a:p>
          <a:p>
            <a:r>
              <a:rPr lang="fr-FR" dirty="0" smtClean="0"/>
              <a:t> </a:t>
            </a:r>
            <a:r>
              <a:rPr lang="fr-FR" dirty="0"/>
              <a:t>L'optimisation, le conditionnement et la garantie de la </a:t>
            </a:r>
            <a:r>
              <a:rPr lang="fr-FR" dirty="0">
                <a:solidFill>
                  <a:schemeClr val="tx2"/>
                </a:solidFill>
              </a:rPr>
              <a:t>qualité</a:t>
            </a:r>
            <a:r>
              <a:rPr lang="fr-FR" dirty="0"/>
              <a:t> de </a:t>
            </a:r>
            <a:r>
              <a:rPr lang="fr-FR" b="1" dirty="0"/>
              <a:t>l'entraînement</a:t>
            </a:r>
            <a:r>
              <a:rPr lang="fr-FR" dirty="0"/>
              <a:t>, </a:t>
            </a:r>
          </a:p>
          <a:p>
            <a:r>
              <a:rPr lang="fr-FR" dirty="0" smtClean="0"/>
              <a:t> </a:t>
            </a:r>
            <a:r>
              <a:rPr lang="fr-FR" dirty="0"/>
              <a:t>La préparation des séances suivantes, </a:t>
            </a:r>
          </a:p>
          <a:p>
            <a:r>
              <a:rPr lang="fr-FR" dirty="0" smtClean="0"/>
              <a:t> </a:t>
            </a:r>
            <a:r>
              <a:rPr lang="fr-FR" dirty="0"/>
              <a:t>Le guidage des effets de la </a:t>
            </a:r>
            <a:r>
              <a:rPr lang="fr-FR" b="1" dirty="0"/>
              <a:t>charge</a:t>
            </a:r>
            <a:r>
              <a:rPr lang="fr-FR" dirty="0"/>
              <a:t>, </a:t>
            </a:r>
          </a:p>
          <a:p>
            <a:r>
              <a:rPr lang="fr-FR" dirty="0" smtClean="0"/>
              <a:t> </a:t>
            </a:r>
            <a:r>
              <a:rPr lang="fr-FR" dirty="0"/>
              <a:t>La conduite à </a:t>
            </a:r>
            <a:r>
              <a:rPr lang="fr-FR" dirty="0" smtClean="0"/>
              <a:t>la</a:t>
            </a:r>
            <a:r>
              <a:rPr lang="fr-FR" b="1" dirty="0" smtClean="0">
                <a:solidFill>
                  <a:srgbClr val="FF0000"/>
                </a:solidFill>
              </a:rPr>
              <a:t> surcompensation</a:t>
            </a:r>
            <a:r>
              <a:rPr lang="fr-FR" dirty="0" smtClean="0"/>
              <a:t>, </a:t>
            </a:r>
            <a:endParaRPr lang="fr-FR" dirty="0"/>
          </a:p>
          <a:p>
            <a:r>
              <a:rPr lang="fr-FR" dirty="0" smtClean="0"/>
              <a:t> </a:t>
            </a:r>
            <a:r>
              <a:rPr lang="fr-FR" dirty="0"/>
              <a:t>L'évitement du </a:t>
            </a:r>
            <a:r>
              <a:rPr lang="fr-FR" dirty="0">
                <a:solidFill>
                  <a:schemeClr val="tx2"/>
                </a:solidFill>
              </a:rPr>
              <a:t>surentrainement</a:t>
            </a:r>
            <a:r>
              <a:rPr lang="fr-FR" dirty="0"/>
              <a:t>, </a:t>
            </a:r>
          </a:p>
          <a:p>
            <a:r>
              <a:rPr lang="fr-FR" dirty="0" smtClean="0"/>
              <a:t> </a:t>
            </a:r>
            <a:r>
              <a:rPr lang="fr-FR" dirty="0"/>
              <a:t>L'apprentissage de la </a:t>
            </a:r>
            <a:r>
              <a:rPr lang="fr-FR" dirty="0">
                <a:solidFill>
                  <a:schemeClr val="tx2"/>
                </a:solidFill>
              </a:rPr>
              <a:t>gestion </a:t>
            </a:r>
            <a:r>
              <a:rPr lang="fr-FR" dirty="0"/>
              <a:t>de la fatigue pour le sportif. </a:t>
            </a:r>
          </a:p>
          <a:p>
            <a:pPr marL="0" indent="0">
              <a:buNone/>
            </a:pPr>
            <a:r>
              <a:rPr lang="fr-FR" dirty="0"/>
              <a:t/>
            </a:r>
            <a:br>
              <a:rPr lang="fr-FR" dirty="0"/>
            </a:br>
            <a:endParaRPr lang="fr-FR" dirty="0"/>
          </a:p>
        </p:txBody>
      </p:sp>
    </p:spTree>
    <p:extLst>
      <p:ext uri="{BB962C8B-B14F-4D97-AF65-F5344CB8AC3E}">
        <p14:creationId xmlns:p14="http://schemas.microsoft.com/office/powerpoint/2010/main" val="353106257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la récupération</a:t>
            </a:r>
            <a:endParaRPr lang="fr-FR" dirty="0"/>
          </a:p>
        </p:txBody>
      </p:sp>
      <p:sp>
        <p:nvSpPr>
          <p:cNvPr id="3" name="Espace réservé du contenu 2"/>
          <p:cNvSpPr>
            <a:spLocks noGrp="1"/>
          </p:cNvSpPr>
          <p:nvPr>
            <p:ph idx="1"/>
          </p:nvPr>
        </p:nvSpPr>
        <p:spPr/>
        <p:txBody>
          <a:bodyPr/>
          <a:lstStyle/>
          <a:p>
            <a:pPr marL="0" indent="0">
              <a:buNone/>
            </a:pPr>
            <a:r>
              <a:rPr lang="fr-FR" dirty="0" smtClean="0"/>
              <a:t>  La </a:t>
            </a:r>
            <a:r>
              <a:rPr lang="fr-FR" dirty="0"/>
              <a:t>forme de la récupération sera soit </a:t>
            </a:r>
            <a:r>
              <a:rPr lang="fr-FR" dirty="0">
                <a:solidFill>
                  <a:schemeClr val="tx2"/>
                </a:solidFill>
              </a:rPr>
              <a:t>passive</a:t>
            </a:r>
            <a:r>
              <a:rPr lang="fr-FR" dirty="0"/>
              <a:t>, </a:t>
            </a:r>
            <a:r>
              <a:rPr lang="fr-FR" dirty="0">
                <a:solidFill>
                  <a:schemeClr val="tx2"/>
                </a:solidFill>
              </a:rPr>
              <a:t>active</a:t>
            </a:r>
            <a:r>
              <a:rPr lang="fr-FR" dirty="0"/>
              <a:t>, </a:t>
            </a:r>
            <a:r>
              <a:rPr lang="fr-FR" dirty="0">
                <a:solidFill>
                  <a:schemeClr val="tx2"/>
                </a:solidFill>
              </a:rPr>
              <a:t>complète, incomplète</a:t>
            </a:r>
            <a:r>
              <a:rPr lang="fr-FR" dirty="0"/>
              <a:t>. Elle pourra être réalisée par des exercices ou séances à </a:t>
            </a:r>
            <a:r>
              <a:rPr lang="fr-FR" dirty="0">
                <a:solidFill>
                  <a:srgbClr val="FF0000"/>
                </a:solidFill>
              </a:rPr>
              <a:t>bas niveau de sollicitation</a:t>
            </a:r>
            <a:r>
              <a:rPr lang="fr-FR" dirty="0"/>
              <a:t>, </a:t>
            </a:r>
            <a:r>
              <a:rPr lang="fr-FR" u="sng" dirty="0"/>
              <a:t>sous d'autres formes </a:t>
            </a:r>
            <a:r>
              <a:rPr lang="fr-FR" dirty="0">
                <a:solidFill>
                  <a:schemeClr val="tx2"/>
                </a:solidFill>
              </a:rPr>
              <a:t>d'activités sportives</a:t>
            </a:r>
            <a:r>
              <a:rPr lang="fr-FR" dirty="0"/>
              <a:t>, sous la forme </a:t>
            </a:r>
            <a:r>
              <a:rPr lang="fr-FR" dirty="0">
                <a:solidFill>
                  <a:srgbClr val="C00000"/>
                </a:solidFill>
              </a:rPr>
              <a:t>d'étirements</a:t>
            </a:r>
            <a:r>
              <a:rPr lang="fr-FR" dirty="0"/>
              <a:t> post entraînement, par des </a:t>
            </a:r>
            <a:r>
              <a:rPr lang="fr-FR" dirty="0">
                <a:solidFill>
                  <a:srgbClr val="C00000"/>
                </a:solidFill>
              </a:rPr>
              <a:t>massages</a:t>
            </a:r>
            <a:r>
              <a:rPr lang="fr-FR" dirty="0"/>
              <a:t>, </a:t>
            </a:r>
            <a:r>
              <a:rPr lang="fr-FR" dirty="0">
                <a:solidFill>
                  <a:schemeClr val="tx2"/>
                </a:solidFill>
              </a:rPr>
              <a:t>balnéothérapies</a:t>
            </a:r>
            <a:r>
              <a:rPr lang="fr-FR" dirty="0"/>
              <a:t>, etc… </a:t>
            </a:r>
            <a:br>
              <a:rPr lang="fr-FR" dirty="0"/>
            </a:br>
            <a:r>
              <a:rPr lang="fr-FR" dirty="0"/>
              <a:t/>
            </a:r>
            <a:br>
              <a:rPr lang="fr-FR" dirty="0"/>
            </a:br>
            <a:endParaRPr lang="fr-FR" dirty="0"/>
          </a:p>
        </p:txBody>
      </p:sp>
    </p:spTree>
    <p:extLst>
      <p:ext uri="{BB962C8B-B14F-4D97-AF65-F5344CB8AC3E}">
        <p14:creationId xmlns:p14="http://schemas.microsoft.com/office/powerpoint/2010/main" val="418837119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smtClean="0"/>
              <a:t/>
            </a:r>
            <a:br>
              <a:rPr lang="fr-FR" b="1" dirty="0" smtClean="0"/>
            </a:br>
            <a:r>
              <a:rPr lang="fr-FR" b="1" dirty="0"/>
              <a:t/>
            </a:r>
            <a:br>
              <a:rPr lang="fr-FR" b="1" dirty="0"/>
            </a:br>
            <a:r>
              <a:rPr lang="fr-FR" b="1" dirty="0" smtClean="0"/>
              <a:t>Facteurs </a:t>
            </a:r>
            <a:r>
              <a:rPr lang="fr-FR" b="1" dirty="0"/>
              <a:t>de performance et niveau de fatigue</a:t>
            </a:r>
            <a:r>
              <a:rPr lang="fr-FR" dirty="0"/>
              <a:t/>
            </a:r>
            <a:br>
              <a:rPr lang="fr-FR" dirty="0"/>
            </a:br>
            <a:r>
              <a:rPr lang="fr-FR" dirty="0"/>
              <a:t/>
            </a:r>
            <a:br>
              <a:rPr lang="fr-FR" dirty="0"/>
            </a:br>
            <a:endParaRPr lang="fr-FR" dirty="0"/>
          </a:p>
        </p:txBody>
      </p:sp>
      <p:sp>
        <p:nvSpPr>
          <p:cNvPr id="3" name="Espace réservé du contenu 2"/>
          <p:cNvSpPr>
            <a:spLocks noGrp="1"/>
          </p:cNvSpPr>
          <p:nvPr>
            <p:ph idx="1"/>
          </p:nvPr>
        </p:nvSpPr>
        <p:spPr/>
        <p:txBody>
          <a:bodyPr>
            <a:normAutofit lnSpcReduction="10000"/>
          </a:bodyPr>
          <a:lstStyle/>
          <a:p>
            <a:pPr marL="0" indent="0">
              <a:buNone/>
            </a:pPr>
            <a:r>
              <a:rPr lang="fr-FR" dirty="0" smtClean="0"/>
              <a:t> Certaines </a:t>
            </a:r>
            <a:r>
              <a:rPr lang="fr-FR" dirty="0"/>
              <a:t>qualités peuvent être améliorées ou développées suivant un </a:t>
            </a:r>
            <a:r>
              <a:rPr lang="fr-FR" dirty="0">
                <a:solidFill>
                  <a:srgbClr val="FF0000"/>
                </a:solidFill>
              </a:rPr>
              <a:t>état de fatigue </a:t>
            </a:r>
            <a:r>
              <a:rPr lang="fr-FR" dirty="0"/>
              <a:t>antécédent important alors que d'autres demanderont un état de </a:t>
            </a:r>
            <a:r>
              <a:rPr lang="fr-FR" dirty="0" smtClean="0"/>
              <a:t>fraîcheur </a:t>
            </a:r>
            <a:r>
              <a:rPr lang="fr-FR" dirty="0"/>
              <a:t>maximal. </a:t>
            </a:r>
            <a:endParaRPr lang="fr-FR" dirty="0" smtClean="0"/>
          </a:p>
          <a:p>
            <a:pPr marL="0" indent="0">
              <a:buNone/>
            </a:pPr>
            <a:r>
              <a:rPr lang="fr-FR" dirty="0"/>
              <a:t> </a:t>
            </a:r>
            <a:r>
              <a:rPr lang="fr-FR" dirty="0" smtClean="0"/>
              <a:t>Le </a:t>
            </a:r>
            <a:r>
              <a:rPr lang="fr-FR" dirty="0"/>
              <a:t>non respect de ces paramètres peut amener l'athlète au </a:t>
            </a:r>
            <a:r>
              <a:rPr lang="fr-FR" dirty="0">
                <a:solidFill>
                  <a:schemeClr val="tx2"/>
                </a:solidFill>
              </a:rPr>
              <a:t>surentraînement ou à la stagnation des qualités</a:t>
            </a:r>
            <a:r>
              <a:rPr lang="fr-FR" dirty="0"/>
              <a:t>.</a:t>
            </a:r>
            <a:br>
              <a:rPr lang="fr-FR" dirty="0"/>
            </a:br>
            <a:r>
              <a:rPr lang="fr-FR" dirty="0"/>
              <a:t/>
            </a:r>
            <a:br>
              <a:rPr lang="fr-FR" dirty="0"/>
            </a:br>
            <a:endParaRPr lang="fr-FR" dirty="0"/>
          </a:p>
        </p:txBody>
      </p:sp>
    </p:spTree>
    <p:extLst>
      <p:ext uri="{BB962C8B-B14F-4D97-AF65-F5344CB8AC3E}">
        <p14:creationId xmlns:p14="http://schemas.microsoft.com/office/powerpoint/2010/main" val="327609905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26677178"/>
              </p:ext>
            </p:extLst>
          </p:nvPr>
        </p:nvGraphicFramePr>
        <p:xfrm>
          <a:off x="107504" y="1"/>
          <a:ext cx="9036496" cy="6741367"/>
        </p:xfrm>
        <a:graphic>
          <a:graphicData uri="http://schemas.openxmlformats.org/drawingml/2006/table">
            <a:tbl>
              <a:tblPr firstRow="1" bandRow="1">
                <a:tableStyleId>{21E4AEA4-8DFA-4A89-87EB-49C32662AFE0}</a:tableStyleId>
              </a:tblPr>
              <a:tblGrid>
                <a:gridCol w="2259124"/>
                <a:gridCol w="2259124"/>
                <a:gridCol w="2259124"/>
                <a:gridCol w="2259124"/>
              </a:tblGrid>
              <a:tr h="889437">
                <a:tc>
                  <a:txBody>
                    <a:bodyPr/>
                    <a:lstStyle/>
                    <a:p>
                      <a:pPr algn="ctr"/>
                      <a:r>
                        <a:rPr lang="fr-FR" b="1" dirty="0" smtClean="0"/>
                        <a:t>Etat de </a:t>
                      </a:r>
                      <a:r>
                        <a:rPr lang="fr-FR" b="1" dirty="0" smtClean="0">
                          <a:solidFill>
                            <a:schemeClr val="tx2"/>
                          </a:solidFill>
                        </a:rPr>
                        <a:t>fraicheur </a:t>
                      </a:r>
                      <a:r>
                        <a:rPr lang="fr-FR" b="1" dirty="0" smtClean="0"/>
                        <a:t>indispensable</a:t>
                      </a:r>
                      <a:endParaRPr lang="fr-FR" dirty="0"/>
                    </a:p>
                  </a:txBody>
                  <a:tcPr/>
                </a:tc>
                <a:tc>
                  <a:txBody>
                    <a:bodyPr/>
                    <a:lstStyle/>
                    <a:p>
                      <a:pPr algn="ctr"/>
                      <a:r>
                        <a:rPr lang="fr-FR" b="1" dirty="0" smtClean="0"/>
                        <a:t>Etat de fatigue</a:t>
                      </a:r>
                      <a:r>
                        <a:rPr lang="fr-FR" b="1" dirty="0" smtClean="0">
                          <a:solidFill>
                            <a:schemeClr val="tx2"/>
                          </a:solidFill>
                        </a:rPr>
                        <a:t> peu important</a:t>
                      </a:r>
                      <a:r>
                        <a:rPr lang="fr-FR" b="1" dirty="0" smtClean="0"/>
                        <a:t> possible</a:t>
                      </a:r>
                      <a:endParaRPr lang="fr-FR" dirty="0"/>
                    </a:p>
                  </a:txBody>
                  <a:tcPr/>
                </a:tc>
                <a:tc>
                  <a:txBody>
                    <a:bodyPr/>
                    <a:lstStyle/>
                    <a:p>
                      <a:pPr algn="ctr"/>
                      <a:r>
                        <a:rPr lang="fr-FR" b="1" dirty="0" smtClean="0"/>
                        <a:t>Etat de </a:t>
                      </a:r>
                      <a:r>
                        <a:rPr lang="fr-FR" b="1" dirty="0" smtClean="0">
                          <a:solidFill>
                            <a:schemeClr val="tx2"/>
                          </a:solidFill>
                        </a:rPr>
                        <a:t>fatigue modérée </a:t>
                      </a:r>
                      <a:r>
                        <a:rPr lang="fr-FR" b="1" dirty="0" smtClean="0"/>
                        <a:t>possible</a:t>
                      </a:r>
                      <a:endParaRPr lang="fr-FR" dirty="0"/>
                    </a:p>
                  </a:txBody>
                  <a:tcPr/>
                </a:tc>
                <a:tc>
                  <a:txBody>
                    <a:bodyPr/>
                    <a:lstStyle/>
                    <a:p>
                      <a:pPr algn="ctr"/>
                      <a:r>
                        <a:rPr lang="fr-FR" b="1" dirty="0" smtClean="0"/>
                        <a:t>Etat </a:t>
                      </a:r>
                      <a:r>
                        <a:rPr lang="fr-FR" b="1" dirty="0" smtClean="0">
                          <a:solidFill>
                            <a:schemeClr val="tx2"/>
                          </a:solidFill>
                        </a:rPr>
                        <a:t>de fatigue avancée</a:t>
                      </a:r>
                      <a:r>
                        <a:rPr lang="fr-FR" b="1" dirty="0" smtClean="0"/>
                        <a:t> possible </a:t>
                      </a:r>
                      <a:endParaRPr lang="fr-FR" dirty="0"/>
                    </a:p>
                  </a:txBody>
                  <a:tcPr/>
                </a:tc>
              </a:tr>
              <a:tr h="515308">
                <a:tc>
                  <a:txBody>
                    <a:bodyPr/>
                    <a:lstStyle/>
                    <a:p>
                      <a:pPr algn="ctr"/>
                      <a:r>
                        <a:rPr lang="fr-FR" dirty="0" smtClean="0"/>
                        <a:t>Vitesse</a:t>
                      </a:r>
                      <a:endParaRPr lang="fr-FR" dirty="0"/>
                    </a:p>
                  </a:txBody>
                  <a:tcPr/>
                </a:tc>
                <a:tc>
                  <a:txBody>
                    <a:bodyPr/>
                    <a:lstStyle/>
                    <a:p>
                      <a:pPr algn="ctr"/>
                      <a:r>
                        <a:rPr lang="fr-FR" dirty="0" smtClean="0"/>
                        <a:t>Endurance de vitesse</a:t>
                      </a:r>
                      <a:endParaRPr lang="fr-FR" dirty="0"/>
                    </a:p>
                  </a:txBody>
                  <a:tcPr/>
                </a:tc>
                <a:tc>
                  <a:txBody>
                    <a:bodyPr/>
                    <a:lstStyle/>
                    <a:p>
                      <a:pPr algn="ctr"/>
                      <a:r>
                        <a:rPr lang="fr-FR" dirty="0" smtClean="0"/>
                        <a:t>Capacité lactique </a:t>
                      </a:r>
                      <a:endParaRPr lang="fr-FR" dirty="0"/>
                    </a:p>
                  </a:txBody>
                  <a:tcPr/>
                </a:tc>
                <a:tc>
                  <a:txBody>
                    <a:bodyPr/>
                    <a:lstStyle/>
                    <a:p>
                      <a:pPr algn="ctr"/>
                      <a:r>
                        <a:rPr lang="fr-FR" dirty="0" smtClean="0"/>
                        <a:t>Endurance aérobie </a:t>
                      </a:r>
                      <a:endParaRPr lang="fr-FR" dirty="0"/>
                    </a:p>
                  </a:txBody>
                  <a:tcPr/>
                </a:tc>
              </a:tr>
              <a:tr h="1270625">
                <a:tc>
                  <a:txBody>
                    <a:bodyPr/>
                    <a:lstStyle/>
                    <a:p>
                      <a:pPr algn="ctr"/>
                      <a:r>
                        <a:rPr lang="fr-FR" dirty="0" smtClean="0"/>
                        <a:t>Coordination spécifique à haute vitesse</a:t>
                      </a:r>
                      <a:endParaRPr lang="fr-FR" dirty="0"/>
                    </a:p>
                  </a:txBody>
                  <a:tcPr/>
                </a:tc>
                <a:tc>
                  <a:txBody>
                    <a:bodyPr/>
                    <a:lstStyle/>
                    <a:p>
                      <a:pPr algn="ctr"/>
                      <a:endParaRPr lang="fr-FR" dirty="0" smtClean="0"/>
                    </a:p>
                    <a:p>
                      <a:pPr algn="ctr"/>
                      <a:r>
                        <a:rPr lang="fr-FR" dirty="0" smtClean="0"/>
                        <a:t>Force endurance </a:t>
                      </a:r>
                      <a:endParaRPr lang="fr-FR" dirty="0"/>
                    </a:p>
                  </a:txBody>
                  <a:tcPr/>
                </a:tc>
                <a:tc>
                  <a:txBody>
                    <a:bodyPr/>
                    <a:lstStyle/>
                    <a:p>
                      <a:pPr algn="ctr"/>
                      <a:endParaRPr lang="fr-FR" dirty="0" smtClean="0"/>
                    </a:p>
                    <a:p>
                      <a:pPr algn="ctr"/>
                      <a:r>
                        <a:rPr lang="fr-FR" dirty="0" smtClean="0"/>
                        <a:t>Puissance aérobie </a:t>
                      </a:r>
                      <a:endParaRPr lang="fr-FR" dirty="0"/>
                    </a:p>
                  </a:txBody>
                  <a:tcPr/>
                </a:tc>
                <a:tc>
                  <a:txBody>
                    <a:bodyPr/>
                    <a:lstStyle/>
                    <a:p>
                      <a:pPr algn="ctr"/>
                      <a:endParaRPr lang="fr-FR" dirty="0" smtClean="0"/>
                    </a:p>
                    <a:p>
                      <a:pPr algn="ctr"/>
                      <a:r>
                        <a:rPr lang="fr-FR" dirty="0" smtClean="0"/>
                        <a:t>Souplesse</a:t>
                      </a:r>
                      <a:endParaRPr lang="fr-FR" dirty="0"/>
                    </a:p>
                  </a:txBody>
                  <a:tcPr/>
                </a:tc>
              </a:tr>
              <a:tr h="2414186">
                <a:tc>
                  <a:txBody>
                    <a:bodyPr/>
                    <a:lstStyle/>
                    <a:p>
                      <a:pPr algn="ctr"/>
                      <a:endParaRPr lang="fr-FR" dirty="0" smtClean="0"/>
                    </a:p>
                    <a:p>
                      <a:pPr algn="ctr"/>
                      <a:endParaRPr lang="fr-FR" dirty="0" smtClean="0"/>
                    </a:p>
                    <a:p>
                      <a:pPr algn="ctr"/>
                      <a:endParaRPr lang="fr-FR" dirty="0" smtClean="0"/>
                    </a:p>
                    <a:p>
                      <a:pPr algn="ctr"/>
                      <a:r>
                        <a:rPr lang="fr-FR" dirty="0" smtClean="0"/>
                        <a:t>Force vitesse </a:t>
                      </a:r>
                      <a:endParaRPr lang="fr-FR" dirty="0"/>
                    </a:p>
                  </a:txBody>
                  <a:tcPr/>
                </a:tc>
                <a:tc>
                  <a:txBody>
                    <a:bodyPr/>
                    <a:lstStyle/>
                    <a:p>
                      <a:pPr algn="ctr"/>
                      <a:r>
                        <a:rPr lang="fr-FR" dirty="0" smtClean="0"/>
                        <a:t>Stabilisation du développement de techniques spécifiques par variété des conditions d'exécution</a:t>
                      </a:r>
                      <a:endParaRPr lang="fr-FR" dirty="0"/>
                    </a:p>
                  </a:txBody>
                  <a:tcPr/>
                </a:tc>
                <a:tc>
                  <a:txBody>
                    <a:bodyPr/>
                    <a:lstStyle/>
                    <a:p>
                      <a:pPr algn="ctr"/>
                      <a:endParaRPr lang="fr-FR" dirty="0" smtClean="0"/>
                    </a:p>
                    <a:p>
                      <a:pPr algn="ctr"/>
                      <a:endParaRPr lang="fr-FR" dirty="0" smtClean="0"/>
                    </a:p>
                    <a:p>
                      <a:pPr algn="ctr"/>
                      <a:r>
                        <a:rPr lang="fr-FR" dirty="0" smtClean="0"/>
                        <a:t>Endurance </a:t>
                      </a:r>
                    </a:p>
                    <a:p>
                      <a:pPr algn="ctr"/>
                      <a:r>
                        <a:rPr lang="fr-FR" dirty="0" smtClean="0"/>
                        <a:t>maximale aérobie.</a:t>
                      </a:r>
                      <a:endParaRPr lang="fr-FR" dirty="0"/>
                    </a:p>
                  </a:txBody>
                  <a:tcPr/>
                </a:tc>
                <a:tc>
                  <a:txBody>
                    <a:bodyPr/>
                    <a:lstStyle/>
                    <a:p>
                      <a:pPr algn="ctr"/>
                      <a:endParaRPr lang="fr-FR" dirty="0" smtClean="0"/>
                    </a:p>
                    <a:p>
                      <a:pPr algn="ctr"/>
                      <a:endParaRPr lang="fr-FR" dirty="0" smtClean="0"/>
                    </a:p>
                    <a:p>
                      <a:pPr algn="ctr"/>
                      <a:endParaRPr lang="fr-FR" dirty="0" smtClean="0"/>
                    </a:p>
                    <a:p>
                      <a:pPr algn="ctr"/>
                      <a:r>
                        <a:rPr lang="fr-FR" sz="2800" b="1" dirty="0" smtClean="0"/>
                        <a:t>/</a:t>
                      </a:r>
                      <a:endParaRPr lang="fr-FR" sz="2800" b="1" dirty="0"/>
                    </a:p>
                  </a:txBody>
                  <a:tcPr/>
                </a:tc>
              </a:tr>
              <a:tr h="1651811">
                <a:tc>
                  <a:txBody>
                    <a:bodyPr/>
                    <a:lstStyle/>
                    <a:p>
                      <a:pPr algn="ctr"/>
                      <a:r>
                        <a:rPr lang="fr-FR" dirty="0" smtClean="0"/>
                        <a:t>Acquisition de techniques spécifiques (gestes moteurs)</a:t>
                      </a:r>
                      <a:endParaRPr lang="fr-FR" dirty="0"/>
                    </a:p>
                  </a:txBody>
                  <a:tcPr/>
                </a:tc>
                <a:tc>
                  <a:txBody>
                    <a:bodyPr/>
                    <a:lstStyle/>
                    <a:p>
                      <a:pPr algn="ctr"/>
                      <a:endParaRPr lang="fr-FR" dirty="0" smtClean="0"/>
                    </a:p>
                    <a:p>
                      <a:pPr algn="ctr"/>
                      <a:r>
                        <a:rPr lang="fr-FR" sz="2800" b="1" dirty="0" smtClean="0"/>
                        <a:t>/</a:t>
                      </a:r>
                      <a:endParaRPr lang="fr-FR" sz="2800" b="1" dirty="0"/>
                    </a:p>
                  </a:txBody>
                  <a:tcPr/>
                </a:tc>
                <a:tc>
                  <a:txBody>
                    <a:bodyPr/>
                    <a:lstStyle/>
                    <a:p>
                      <a:pPr algn="ctr"/>
                      <a:r>
                        <a:rPr lang="fr-FR" dirty="0" smtClean="0"/>
                        <a:t>Exécution de techniques spécifiques en situation de fatigue</a:t>
                      </a:r>
                      <a:endParaRPr lang="fr-FR" dirty="0"/>
                    </a:p>
                  </a:txBody>
                  <a:tcPr/>
                </a:tc>
                <a:tc>
                  <a:txBody>
                    <a:bodyPr/>
                    <a:lstStyle/>
                    <a:p>
                      <a:pPr algn="ctr"/>
                      <a:endParaRPr lang="fr-FR" dirty="0" smtClean="0"/>
                    </a:p>
                    <a:p>
                      <a:pPr algn="ctr"/>
                      <a:r>
                        <a:rPr lang="fr-FR" sz="2800" b="1" dirty="0" smtClean="0"/>
                        <a:t>/</a:t>
                      </a:r>
                      <a:endParaRPr lang="fr-FR" sz="2800" b="1" dirty="0"/>
                    </a:p>
                  </a:txBody>
                  <a:tcPr/>
                </a:tc>
              </a:tr>
            </a:tbl>
          </a:graphicData>
        </a:graphic>
      </p:graphicFrame>
    </p:spTree>
    <p:extLst>
      <p:ext uri="{BB962C8B-B14F-4D97-AF65-F5344CB8AC3E}">
        <p14:creationId xmlns:p14="http://schemas.microsoft.com/office/powerpoint/2010/main" val="320756625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solidFill>
                  <a:schemeClr val="tx2"/>
                </a:solidFill>
              </a:rPr>
              <a:t>Surentraînement</a:t>
            </a:r>
            <a:endParaRPr lang="fr-FR" dirty="0">
              <a:solidFill>
                <a:schemeClr val="tx2"/>
              </a:solidFill>
            </a:endParaRPr>
          </a:p>
        </p:txBody>
      </p:sp>
      <p:sp>
        <p:nvSpPr>
          <p:cNvPr id="3" name="Espace réservé du contenu 2"/>
          <p:cNvSpPr>
            <a:spLocks noGrp="1"/>
          </p:cNvSpPr>
          <p:nvPr>
            <p:ph idx="1"/>
          </p:nvPr>
        </p:nvSpPr>
        <p:spPr/>
        <p:txBody>
          <a:bodyPr>
            <a:normAutofit fontScale="55000" lnSpcReduction="20000"/>
          </a:bodyPr>
          <a:lstStyle/>
          <a:p>
            <a:pPr marL="0" indent="0">
              <a:buNone/>
            </a:pPr>
            <a:r>
              <a:rPr lang="fr-FR" sz="5100" dirty="0" smtClean="0"/>
              <a:t>  La </a:t>
            </a:r>
            <a:r>
              <a:rPr lang="fr-FR" sz="5100" dirty="0"/>
              <a:t>différence entre un sportif débutant, un sportif confirmé et un sportif expert c'est le </a:t>
            </a:r>
            <a:r>
              <a:rPr lang="fr-FR" sz="5100" b="1" dirty="0"/>
              <a:t>niveau de performance visé</a:t>
            </a:r>
            <a:r>
              <a:rPr lang="fr-FR" sz="5100" dirty="0"/>
              <a:t>. Celui-ci s'accompagne d'une augmentation du </a:t>
            </a:r>
            <a:r>
              <a:rPr lang="fr-FR" sz="5100" dirty="0">
                <a:solidFill>
                  <a:schemeClr val="tx2"/>
                </a:solidFill>
              </a:rPr>
              <a:t>temps</a:t>
            </a:r>
            <a:r>
              <a:rPr lang="fr-FR" sz="5100" dirty="0"/>
              <a:t> consacré à l'entraînement et du </a:t>
            </a:r>
            <a:r>
              <a:rPr lang="fr-FR" sz="5100" dirty="0">
                <a:solidFill>
                  <a:schemeClr val="tx2"/>
                </a:solidFill>
              </a:rPr>
              <a:t>nombre</a:t>
            </a:r>
            <a:r>
              <a:rPr lang="fr-FR" sz="5100" dirty="0"/>
              <a:t> hebdomadaire de séances </a:t>
            </a:r>
            <a:r>
              <a:rPr lang="fr-FR" sz="5100" dirty="0">
                <a:solidFill>
                  <a:schemeClr val="tx2"/>
                </a:solidFill>
              </a:rPr>
              <a:t>intenses</a:t>
            </a:r>
            <a:r>
              <a:rPr lang="fr-FR" sz="5100" dirty="0"/>
              <a:t>. Ce qui va changer entre ces catégories de sportifs c'est la </a:t>
            </a:r>
            <a:r>
              <a:rPr lang="fr-FR" sz="5100" b="1" dirty="0"/>
              <a:t>récupération</a:t>
            </a:r>
            <a:r>
              <a:rPr lang="fr-FR" sz="5100" dirty="0"/>
              <a:t> </a:t>
            </a:r>
            <a:r>
              <a:rPr lang="fr-FR" sz="5100" u="sng" dirty="0"/>
              <a:t>physique et psychologique </a:t>
            </a:r>
            <a:r>
              <a:rPr lang="fr-FR" sz="5100" dirty="0"/>
              <a:t>pour ne pas entrer dans un état de </a:t>
            </a:r>
            <a:r>
              <a:rPr lang="fr-FR" sz="5100" b="1" dirty="0">
                <a:solidFill>
                  <a:srgbClr val="FF0000"/>
                </a:solidFill>
              </a:rPr>
              <a:t>surentraînement</a:t>
            </a:r>
            <a:r>
              <a:rPr lang="fr-FR" sz="5100" dirty="0"/>
              <a:t>. </a:t>
            </a:r>
            <a:endParaRPr lang="fr-FR" sz="5100" dirty="0" smtClean="0"/>
          </a:p>
          <a:p>
            <a:pPr marL="0" indent="0">
              <a:buNone/>
            </a:pPr>
            <a:endParaRPr lang="fr-FR" sz="5100" dirty="0" smtClean="0"/>
          </a:p>
          <a:p>
            <a:pPr marL="0" indent="0">
              <a:buNone/>
            </a:pPr>
            <a:r>
              <a:rPr lang="fr-FR" sz="5100" dirty="0"/>
              <a:t> </a:t>
            </a:r>
            <a:r>
              <a:rPr lang="fr-FR" sz="5100" dirty="0" smtClean="0"/>
              <a:t> </a:t>
            </a:r>
            <a:r>
              <a:rPr lang="fr-FR" dirty="0"/>
              <a:t/>
            </a:r>
            <a:br>
              <a:rPr lang="fr-FR" dirty="0"/>
            </a:br>
            <a:endParaRPr lang="fr-FR" dirty="0"/>
          </a:p>
        </p:txBody>
      </p:sp>
    </p:spTree>
    <p:extLst>
      <p:ext uri="{BB962C8B-B14F-4D97-AF65-F5344CB8AC3E}">
        <p14:creationId xmlns:p14="http://schemas.microsoft.com/office/powerpoint/2010/main" val="93462168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052736"/>
            <a:ext cx="8229600" cy="5073427"/>
          </a:xfrm>
        </p:spPr>
        <p:txBody>
          <a:bodyPr>
            <a:normAutofit fontScale="92500" lnSpcReduction="10000"/>
          </a:bodyPr>
          <a:lstStyle/>
          <a:p>
            <a:pPr marL="0" indent="0">
              <a:buNone/>
            </a:pPr>
            <a:r>
              <a:rPr lang="fr-FR" dirty="0" smtClean="0"/>
              <a:t> </a:t>
            </a:r>
            <a:r>
              <a:rPr lang="fr-FR" dirty="0" smtClean="0"/>
              <a:t> L'entraîneur </a:t>
            </a:r>
            <a:r>
              <a:rPr lang="fr-FR" dirty="0"/>
              <a:t>et l'entourage médical devront veiller à déceler les signes accompagnant l'apparition de cet état et à prendre les mesures nécessaires pour y remédier. La </a:t>
            </a:r>
            <a:r>
              <a:rPr lang="fr-FR" b="1" dirty="0">
                <a:solidFill>
                  <a:schemeClr val="tx2"/>
                </a:solidFill>
              </a:rPr>
              <a:t>prévention</a:t>
            </a:r>
            <a:r>
              <a:rPr lang="fr-FR" dirty="0"/>
              <a:t> reste le moyen le plus efficace pour lutter contre le syndrome de surentraînement, car celui-ci est difficilement détectable avant son stade final et il peut être très long à soigner. </a:t>
            </a:r>
            <a:br>
              <a:rPr lang="fr-FR" dirty="0"/>
            </a:br>
            <a:r>
              <a:rPr lang="fr-FR" dirty="0"/>
              <a:t/>
            </a:r>
            <a:br>
              <a:rPr lang="fr-FR" dirty="0"/>
            </a:br>
            <a:r>
              <a:rPr lang="fr-FR" dirty="0"/>
              <a:t/>
            </a:r>
            <a:br>
              <a:rPr lang="fr-FR" dirty="0"/>
            </a:br>
            <a:endParaRPr lang="fr-FR" dirty="0"/>
          </a:p>
        </p:txBody>
      </p:sp>
    </p:spTree>
    <p:extLst>
      <p:ext uri="{BB962C8B-B14F-4D97-AF65-F5344CB8AC3E}">
        <p14:creationId xmlns:p14="http://schemas.microsoft.com/office/powerpoint/2010/main" val="103452382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342187"/>
          </a:xfrm>
        </p:spPr>
        <p:txBody>
          <a:bodyPr>
            <a:normAutofit fontScale="77500" lnSpcReduction="20000"/>
          </a:bodyPr>
          <a:lstStyle/>
          <a:p>
            <a:pPr marL="0" indent="0">
              <a:buNone/>
            </a:pPr>
            <a:r>
              <a:rPr lang="fr-FR" b="1" i="1" u="sng" dirty="0">
                <a:solidFill>
                  <a:srgbClr val="C00000"/>
                </a:solidFill>
              </a:rPr>
              <a:t>Trois stades </a:t>
            </a:r>
            <a:r>
              <a:rPr lang="fr-FR" dirty="0"/>
              <a:t>de surentraînement peuvent être observés : </a:t>
            </a:r>
            <a:endParaRPr lang="fr-FR" dirty="0" smtClean="0"/>
          </a:p>
          <a:p>
            <a:endParaRPr lang="fr-FR" dirty="0" smtClean="0"/>
          </a:p>
          <a:p>
            <a:r>
              <a:rPr lang="fr-FR" dirty="0"/>
              <a:t>Le </a:t>
            </a:r>
            <a:r>
              <a:rPr lang="fr-FR" b="1" dirty="0">
                <a:solidFill>
                  <a:schemeClr val="tx2"/>
                </a:solidFill>
              </a:rPr>
              <a:t>premier</a:t>
            </a:r>
            <a:r>
              <a:rPr lang="fr-FR" dirty="0"/>
              <a:t> se traduit par une </a:t>
            </a:r>
            <a:r>
              <a:rPr lang="fr-FR" dirty="0">
                <a:solidFill>
                  <a:srgbClr val="C00000"/>
                </a:solidFill>
              </a:rPr>
              <a:t>fatigue moyenne </a:t>
            </a:r>
            <a:r>
              <a:rPr lang="fr-FR" dirty="0"/>
              <a:t>et nécessite une période de récupération,</a:t>
            </a:r>
          </a:p>
          <a:p>
            <a:r>
              <a:rPr lang="fr-FR" dirty="0" smtClean="0"/>
              <a:t>Le </a:t>
            </a:r>
            <a:r>
              <a:rPr lang="fr-FR" b="1" dirty="0">
                <a:solidFill>
                  <a:schemeClr val="tx2"/>
                </a:solidFill>
              </a:rPr>
              <a:t>deuxième</a:t>
            </a:r>
            <a:r>
              <a:rPr lang="fr-FR" dirty="0"/>
              <a:t> se traduit par une </a:t>
            </a:r>
            <a:r>
              <a:rPr lang="fr-FR" dirty="0">
                <a:solidFill>
                  <a:srgbClr val="C00000"/>
                </a:solidFill>
              </a:rPr>
              <a:t>fatigue chronique </a:t>
            </a:r>
            <a:r>
              <a:rPr lang="fr-FR" dirty="0"/>
              <a:t>accompagnée de symptômes biologiques et comportementaux. Des processus d'aide et de récupération sur un moyen terme seront nécessaires, </a:t>
            </a:r>
            <a:br>
              <a:rPr lang="fr-FR" dirty="0"/>
            </a:br>
            <a:endParaRPr lang="fr-FR" dirty="0"/>
          </a:p>
          <a:p>
            <a:r>
              <a:rPr lang="fr-FR" dirty="0" smtClean="0"/>
              <a:t> </a:t>
            </a:r>
            <a:r>
              <a:rPr lang="fr-FR" dirty="0"/>
              <a:t>Le </a:t>
            </a:r>
            <a:r>
              <a:rPr lang="fr-FR" b="1" dirty="0">
                <a:solidFill>
                  <a:schemeClr val="tx2"/>
                </a:solidFill>
              </a:rPr>
              <a:t>troisième</a:t>
            </a:r>
            <a:r>
              <a:rPr lang="fr-FR" dirty="0"/>
              <a:t>, enfin, qui se traduit par un état de </a:t>
            </a:r>
            <a:r>
              <a:rPr lang="fr-FR" dirty="0">
                <a:solidFill>
                  <a:srgbClr val="C00000"/>
                </a:solidFill>
              </a:rPr>
              <a:t>fatigue important </a:t>
            </a:r>
            <a:r>
              <a:rPr lang="fr-FR" dirty="0"/>
              <a:t>et </a:t>
            </a:r>
            <a:r>
              <a:rPr lang="fr-FR" dirty="0">
                <a:solidFill>
                  <a:srgbClr val="C00000"/>
                </a:solidFill>
              </a:rPr>
              <a:t>permanent</a:t>
            </a:r>
            <a:r>
              <a:rPr lang="fr-FR" dirty="0"/>
              <a:t> accompagné de manifestations neurologiques et hormonales ainsi que de </a:t>
            </a:r>
            <a:r>
              <a:rPr lang="fr-FR" dirty="0" smtClean="0"/>
              <a:t>perturbations </a:t>
            </a:r>
            <a:r>
              <a:rPr lang="fr-FR" dirty="0"/>
              <a:t>aux plans affectifs et mentaux. Ce cas demande une prise en charge médicale et psychologique et peut déboucher sur </a:t>
            </a:r>
            <a:r>
              <a:rPr lang="fr-FR" b="1" dirty="0"/>
              <a:t>l'impossibilité</a:t>
            </a:r>
            <a:r>
              <a:rPr lang="fr-FR" dirty="0"/>
              <a:t> pour l'athlète concerné, de retrouver un état de "performance". </a:t>
            </a:r>
          </a:p>
          <a:p>
            <a:pPr marL="0" indent="0">
              <a:buNone/>
            </a:pPr>
            <a:r>
              <a:rPr lang="fr-FR" dirty="0"/>
              <a:t/>
            </a:r>
            <a:br>
              <a:rPr lang="fr-FR" dirty="0"/>
            </a:br>
            <a:endParaRPr lang="fr-FR" dirty="0"/>
          </a:p>
        </p:txBody>
      </p:sp>
    </p:spTree>
    <p:extLst>
      <p:ext uri="{BB962C8B-B14F-4D97-AF65-F5344CB8AC3E}">
        <p14:creationId xmlns:p14="http://schemas.microsoft.com/office/powerpoint/2010/main" val="164821184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i="1" dirty="0"/>
              <a:t>Symptômes </a:t>
            </a:r>
            <a:br>
              <a:rPr lang="fr-FR" i="1" dirty="0"/>
            </a:br>
            <a:r>
              <a:rPr lang="fr-FR" i="1" dirty="0" smtClean="0"/>
              <a:t>de surentraînement</a:t>
            </a:r>
            <a:endParaRPr lang="fr-FR" i="1" dirty="0"/>
          </a:p>
        </p:txBody>
      </p:sp>
      <p:sp>
        <p:nvSpPr>
          <p:cNvPr id="3" name="Espace réservé du contenu 2"/>
          <p:cNvSpPr>
            <a:spLocks noGrp="1"/>
          </p:cNvSpPr>
          <p:nvPr>
            <p:ph idx="1"/>
          </p:nvPr>
        </p:nvSpPr>
        <p:spPr/>
        <p:txBody>
          <a:bodyPr>
            <a:normAutofit fontScale="85000" lnSpcReduction="20000"/>
          </a:bodyPr>
          <a:lstStyle/>
          <a:p>
            <a:r>
              <a:rPr lang="fr-FR" dirty="0" smtClean="0"/>
              <a:t> </a:t>
            </a:r>
            <a:r>
              <a:rPr lang="fr-FR" dirty="0"/>
              <a:t>Fatigue </a:t>
            </a:r>
            <a:r>
              <a:rPr lang="fr-FR" dirty="0">
                <a:solidFill>
                  <a:schemeClr val="tx2"/>
                </a:solidFill>
              </a:rPr>
              <a:t>chronique</a:t>
            </a:r>
            <a:r>
              <a:rPr lang="fr-FR" dirty="0"/>
              <a:t>, à ne pas confondre avec la fatigue </a:t>
            </a:r>
            <a:r>
              <a:rPr lang="fr-FR" dirty="0">
                <a:solidFill>
                  <a:schemeClr val="tx2"/>
                </a:solidFill>
              </a:rPr>
              <a:t>"normale" </a:t>
            </a:r>
            <a:r>
              <a:rPr lang="fr-FR" dirty="0"/>
              <a:t>qui suit un entraînement ou à un état passager de fatigue d'une durée de </a:t>
            </a:r>
            <a:r>
              <a:rPr lang="fr-FR" dirty="0">
                <a:solidFill>
                  <a:schemeClr val="tx2"/>
                </a:solidFill>
              </a:rPr>
              <a:t>2 à 4 </a:t>
            </a:r>
            <a:r>
              <a:rPr lang="fr-FR" dirty="0"/>
              <a:t>jours,</a:t>
            </a:r>
            <a:br>
              <a:rPr lang="fr-FR" dirty="0"/>
            </a:br>
            <a:endParaRPr lang="fr-FR" dirty="0"/>
          </a:p>
          <a:p>
            <a:r>
              <a:rPr lang="fr-FR" dirty="0" smtClean="0"/>
              <a:t> </a:t>
            </a:r>
            <a:r>
              <a:rPr lang="fr-FR" dirty="0"/>
              <a:t>Modification des </a:t>
            </a:r>
            <a:r>
              <a:rPr lang="fr-FR" b="1" dirty="0"/>
              <a:t>paramètres physiologiques </a:t>
            </a:r>
            <a:r>
              <a:rPr lang="fr-FR" dirty="0"/>
              <a:t>(fréquences cardiaques de repos et maximale en augmentation, élévation de la pression </a:t>
            </a:r>
            <a:r>
              <a:rPr lang="fr-FR" dirty="0" smtClean="0"/>
              <a:t>artérielle…) </a:t>
            </a:r>
            <a:r>
              <a:rPr lang="fr-FR" dirty="0"/>
              <a:t>et </a:t>
            </a:r>
            <a:r>
              <a:rPr lang="fr-FR" b="1" dirty="0"/>
              <a:t>biologiques</a:t>
            </a:r>
            <a:r>
              <a:rPr lang="fr-FR" dirty="0"/>
              <a:t> (fer sanguin, </a:t>
            </a:r>
            <a:r>
              <a:rPr lang="fr-FR" dirty="0" err="1"/>
              <a:t>oligo</a:t>
            </a:r>
            <a:r>
              <a:rPr lang="fr-FR" dirty="0"/>
              <a:t> éléments, rapport testostérone / cortisol ...),</a:t>
            </a:r>
            <a:br>
              <a:rPr lang="fr-FR" dirty="0"/>
            </a:br>
            <a:endParaRPr lang="fr-FR" dirty="0"/>
          </a:p>
          <a:p>
            <a:r>
              <a:rPr lang="fr-FR" dirty="0" smtClean="0"/>
              <a:t> </a:t>
            </a:r>
            <a:r>
              <a:rPr lang="fr-FR" dirty="0"/>
              <a:t>Diminution du rendement musculaire,</a:t>
            </a:r>
            <a:br>
              <a:rPr lang="fr-FR" dirty="0"/>
            </a:br>
            <a:endParaRPr lang="fr-FR" dirty="0"/>
          </a:p>
          <a:p>
            <a:pPr marL="0" indent="0">
              <a:buNone/>
            </a:pPr>
            <a:endParaRPr lang="fr-FR" dirty="0"/>
          </a:p>
        </p:txBody>
      </p:sp>
    </p:spTree>
    <p:extLst>
      <p:ext uri="{BB962C8B-B14F-4D97-AF65-F5344CB8AC3E}">
        <p14:creationId xmlns:p14="http://schemas.microsoft.com/office/powerpoint/2010/main" val="55737459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i="1" dirty="0"/>
              <a:t>Symptômes </a:t>
            </a:r>
            <a:br>
              <a:rPr lang="fr-FR" i="1" dirty="0"/>
            </a:br>
            <a:r>
              <a:rPr lang="fr-FR" i="1" dirty="0"/>
              <a:t>de surentraînement</a:t>
            </a:r>
            <a:endParaRPr lang="fr-FR" dirty="0"/>
          </a:p>
        </p:txBody>
      </p:sp>
      <p:sp>
        <p:nvSpPr>
          <p:cNvPr id="3" name="Espace réservé du contenu 2"/>
          <p:cNvSpPr>
            <a:spLocks noGrp="1"/>
          </p:cNvSpPr>
          <p:nvPr>
            <p:ph idx="1"/>
          </p:nvPr>
        </p:nvSpPr>
        <p:spPr/>
        <p:txBody>
          <a:bodyPr>
            <a:normAutofit fontScale="77500" lnSpcReduction="20000"/>
          </a:bodyPr>
          <a:lstStyle/>
          <a:p>
            <a:r>
              <a:rPr lang="fr-FR" dirty="0"/>
              <a:t> Baisse de motivation pour s'entraîner voire </a:t>
            </a:r>
            <a:r>
              <a:rPr lang="fr-FR" dirty="0">
                <a:solidFill>
                  <a:srgbClr val="C00000"/>
                </a:solidFill>
              </a:rPr>
              <a:t>apathie</a:t>
            </a:r>
            <a:r>
              <a:rPr lang="fr-FR" dirty="0"/>
              <a:t> au quotidien,</a:t>
            </a:r>
            <a:br>
              <a:rPr lang="fr-FR" dirty="0"/>
            </a:br>
            <a:endParaRPr lang="fr-FR" dirty="0"/>
          </a:p>
          <a:p>
            <a:r>
              <a:rPr lang="fr-FR" dirty="0"/>
              <a:t> Baisse de la qualité du sommeil allant jusqu'à l'insomnie,</a:t>
            </a:r>
            <a:br>
              <a:rPr lang="fr-FR" dirty="0"/>
            </a:br>
            <a:endParaRPr lang="fr-FR" dirty="0"/>
          </a:p>
          <a:p>
            <a:r>
              <a:rPr lang="fr-FR" dirty="0"/>
              <a:t> Baisse de l'appétit pouvant entraîner une perte de poids,</a:t>
            </a:r>
            <a:br>
              <a:rPr lang="fr-FR" dirty="0"/>
            </a:br>
            <a:endParaRPr lang="fr-FR" dirty="0"/>
          </a:p>
          <a:p>
            <a:r>
              <a:rPr lang="fr-FR" dirty="0"/>
              <a:t> Modification du caractère allant de l'irritabilité jusqu'à l'agressivité,</a:t>
            </a:r>
            <a:br>
              <a:rPr lang="fr-FR" dirty="0"/>
            </a:br>
            <a:endParaRPr lang="fr-FR" dirty="0"/>
          </a:p>
          <a:p>
            <a:r>
              <a:rPr lang="fr-FR" dirty="0"/>
              <a:t>Instabilité émotionnelle</a:t>
            </a:r>
            <a:r>
              <a:rPr lang="fr-FR" dirty="0" smtClean="0"/>
              <a:t>,………etc.</a:t>
            </a:r>
            <a:r>
              <a:rPr lang="fr-FR" dirty="0"/>
              <a:t/>
            </a:r>
            <a:br>
              <a:rPr lang="fr-FR" dirty="0"/>
            </a:br>
            <a:endParaRPr lang="fr-FR" dirty="0"/>
          </a:p>
          <a:p>
            <a:pPr marL="0" indent="0">
              <a:buNone/>
            </a:pPr>
            <a:endParaRPr lang="fr-FR" dirty="0"/>
          </a:p>
        </p:txBody>
      </p:sp>
    </p:spTree>
    <p:extLst>
      <p:ext uri="{BB962C8B-B14F-4D97-AF65-F5344CB8AC3E}">
        <p14:creationId xmlns:p14="http://schemas.microsoft.com/office/powerpoint/2010/main" val="21339451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t>Causes fréquentes </a:t>
            </a:r>
            <a:r>
              <a:rPr lang="fr-FR" dirty="0"/>
              <a:t/>
            </a:r>
            <a:br>
              <a:rPr lang="fr-FR" dirty="0"/>
            </a:br>
            <a:endParaRPr lang="fr-FR" dirty="0"/>
          </a:p>
        </p:txBody>
      </p:sp>
      <p:sp>
        <p:nvSpPr>
          <p:cNvPr id="3" name="Espace réservé du contenu 2"/>
          <p:cNvSpPr>
            <a:spLocks noGrp="1"/>
          </p:cNvSpPr>
          <p:nvPr>
            <p:ph idx="1"/>
          </p:nvPr>
        </p:nvSpPr>
        <p:spPr>
          <a:xfrm>
            <a:off x="457200" y="836712"/>
            <a:ext cx="8229600" cy="5289451"/>
          </a:xfrm>
        </p:spPr>
        <p:txBody>
          <a:bodyPr>
            <a:normAutofit fontScale="47500" lnSpcReduction="20000"/>
          </a:bodyPr>
          <a:lstStyle/>
          <a:p>
            <a:pPr marL="0" indent="0">
              <a:buNone/>
            </a:pPr>
            <a:r>
              <a:rPr lang="fr-FR" b="1" dirty="0" smtClean="0"/>
              <a:t>  </a:t>
            </a:r>
            <a:r>
              <a:rPr lang="fr-FR" sz="3600" b="1" i="1" dirty="0" smtClean="0"/>
              <a:t>Les </a:t>
            </a:r>
            <a:r>
              <a:rPr lang="fr-FR" sz="3600" b="1" i="1" dirty="0"/>
              <a:t>principales causes peuvent être classées en quatre domaines.</a:t>
            </a:r>
            <a:r>
              <a:rPr lang="fr-FR" b="1" dirty="0"/>
              <a:t/>
            </a:r>
            <a:br>
              <a:rPr lang="fr-FR" b="1" dirty="0"/>
            </a:br>
            <a:endParaRPr lang="fr-FR" b="1" dirty="0" smtClean="0"/>
          </a:p>
          <a:p>
            <a:pPr marL="0" indent="0">
              <a:buNone/>
            </a:pPr>
            <a:r>
              <a:rPr lang="fr-FR" b="1" dirty="0" smtClean="0"/>
              <a:t> </a:t>
            </a:r>
            <a:r>
              <a:rPr lang="fr-FR" sz="4600" b="1" dirty="0">
                <a:solidFill>
                  <a:srgbClr val="C00000"/>
                </a:solidFill>
              </a:rPr>
              <a:t>1) Les efforts eux même : </a:t>
            </a:r>
            <a:r>
              <a:rPr lang="fr-FR" sz="4600" dirty="0"/>
              <a:t/>
            </a:r>
            <a:br>
              <a:rPr lang="fr-FR" sz="4600" dirty="0"/>
            </a:br>
            <a:r>
              <a:rPr lang="fr-FR" sz="4600" dirty="0"/>
              <a:t>- Non respect des règles d'alternances effort - récupération (mauvaise programmation), </a:t>
            </a:r>
          </a:p>
          <a:p>
            <a:pPr marL="0" indent="0">
              <a:buNone/>
            </a:pPr>
            <a:r>
              <a:rPr lang="fr-FR" sz="4600" dirty="0"/>
              <a:t>- Surdosage des charges d'entraînement (inadapté par rapport au niveau de l'individu), </a:t>
            </a:r>
          </a:p>
          <a:p>
            <a:pPr marL="0" indent="0">
              <a:buNone/>
            </a:pPr>
            <a:r>
              <a:rPr lang="fr-FR" sz="4600" dirty="0"/>
              <a:t>- Augmentation brutale et non progressive des charges d'entraînement, </a:t>
            </a:r>
          </a:p>
          <a:p>
            <a:pPr marL="0" indent="0">
              <a:buNone/>
            </a:pPr>
            <a:r>
              <a:rPr lang="fr-FR" sz="4600" dirty="0"/>
              <a:t/>
            </a:r>
            <a:br>
              <a:rPr lang="fr-FR" sz="4600" dirty="0"/>
            </a:br>
            <a:r>
              <a:rPr lang="fr-FR" sz="4600" b="1" dirty="0">
                <a:solidFill>
                  <a:srgbClr val="C00000"/>
                </a:solidFill>
              </a:rPr>
              <a:t>2) Les règles d'hygiène de vie :</a:t>
            </a:r>
            <a:r>
              <a:rPr lang="fr-FR" sz="4600" dirty="0"/>
              <a:t/>
            </a:r>
            <a:br>
              <a:rPr lang="fr-FR" sz="4600" dirty="0"/>
            </a:br>
            <a:r>
              <a:rPr lang="fr-FR" sz="4600" dirty="0"/>
              <a:t>- Manque de sommeil, </a:t>
            </a:r>
          </a:p>
          <a:p>
            <a:pPr marL="0" indent="0">
              <a:buNone/>
            </a:pPr>
            <a:r>
              <a:rPr lang="fr-FR" sz="4600" dirty="0"/>
              <a:t>- Alimentation inadaptée à l'entraînement voire de mauvaise qualité (n'amenant pas </a:t>
            </a:r>
            <a:r>
              <a:rPr lang="fr-FR" sz="4600" dirty="0" smtClean="0"/>
              <a:t>suffisamment </a:t>
            </a:r>
            <a:r>
              <a:rPr lang="fr-FR" sz="4600" dirty="0"/>
              <a:t>d'apport glucidique, protidique, lipidique ainsi qu'en vitamines etc...), </a:t>
            </a:r>
          </a:p>
          <a:p>
            <a:pPr marL="0" indent="0">
              <a:buNone/>
            </a:pPr>
            <a:r>
              <a:rPr lang="fr-FR" sz="4600" dirty="0"/>
              <a:t>- Utilisation régulière d'alcool, tabac ou drogues, </a:t>
            </a:r>
          </a:p>
          <a:p>
            <a:pPr marL="0" indent="0">
              <a:buNone/>
            </a:pPr>
            <a:r>
              <a:rPr lang="fr-FR" dirty="0"/>
              <a:t/>
            </a:r>
            <a:br>
              <a:rPr lang="fr-FR" dirty="0"/>
            </a:br>
            <a:r>
              <a:rPr lang="fr-FR" dirty="0"/>
              <a:t/>
            </a:r>
            <a:br>
              <a:rPr lang="fr-FR" dirty="0"/>
            </a:br>
            <a:endParaRPr lang="fr-FR" dirty="0"/>
          </a:p>
        </p:txBody>
      </p:sp>
    </p:spTree>
    <p:extLst>
      <p:ext uri="{BB962C8B-B14F-4D97-AF65-F5344CB8AC3E}">
        <p14:creationId xmlns:p14="http://schemas.microsoft.com/office/powerpoint/2010/main" val="22875073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pPr marL="0" indent="0">
              <a:buNone/>
            </a:pPr>
            <a:r>
              <a:rPr lang="fr-FR" b="1" i="1" u="sng" dirty="0" smtClean="0">
                <a:solidFill>
                  <a:srgbClr val="C00000"/>
                </a:solidFill>
              </a:rPr>
              <a:t>Densité:</a:t>
            </a:r>
          </a:p>
          <a:p>
            <a:pPr marL="0" indent="0">
              <a:buNone/>
            </a:pPr>
            <a:r>
              <a:rPr lang="fr-FR" b="1" dirty="0"/>
              <a:t> </a:t>
            </a:r>
            <a:r>
              <a:rPr lang="fr-FR" dirty="0"/>
              <a:t>correspond au rapport des alternances de périodes d'efforts et de récupération. C'est ce paramètre qui va permettre de définir un critère de difficulté de l'exercice, et </a:t>
            </a:r>
            <a:r>
              <a:rPr lang="fr-FR" dirty="0" smtClean="0"/>
              <a:t>donc </a:t>
            </a:r>
            <a:r>
              <a:rPr lang="fr-FR" dirty="0"/>
              <a:t>permettre de définir un niveau de charge de séance.</a:t>
            </a:r>
            <a:br>
              <a:rPr lang="fr-FR" dirty="0"/>
            </a:br>
            <a:r>
              <a:rPr lang="fr-FR" dirty="0"/>
              <a:t/>
            </a:r>
            <a:br>
              <a:rPr lang="fr-FR" dirty="0"/>
            </a:br>
            <a:endParaRPr lang="fr-FR" dirty="0"/>
          </a:p>
        </p:txBody>
      </p:sp>
    </p:spTree>
    <p:extLst>
      <p:ext uri="{BB962C8B-B14F-4D97-AF65-F5344CB8AC3E}">
        <p14:creationId xmlns:p14="http://schemas.microsoft.com/office/powerpoint/2010/main" val="338853458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Causes fréquentes</a:t>
            </a:r>
            <a:endParaRPr lang="fr-FR" dirty="0"/>
          </a:p>
        </p:txBody>
      </p:sp>
      <p:sp>
        <p:nvSpPr>
          <p:cNvPr id="3" name="Espace réservé du contenu 2"/>
          <p:cNvSpPr>
            <a:spLocks noGrp="1"/>
          </p:cNvSpPr>
          <p:nvPr>
            <p:ph idx="1"/>
          </p:nvPr>
        </p:nvSpPr>
        <p:spPr/>
        <p:txBody>
          <a:bodyPr>
            <a:normAutofit/>
          </a:bodyPr>
          <a:lstStyle/>
          <a:p>
            <a:pPr marL="0" indent="0">
              <a:buNone/>
            </a:pPr>
            <a:r>
              <a:rPr lang="fr-FR" dirty="0" smtClean="0">
                <a:solidFill>
                  <a:srgbClr val="C00000"/>
                </a:solidFill>
              </a:rPr>
              <a:t>3) </a:t>
            </a:r>
            <a:r>
              <a:rPr lang="fr-FR" b="1" dirty="0">
                <a:solidFill>
                  <a:srgbClr val="C00000"/>
                </a:solidFill>
              </a:rPr>
              <a:t>La santé de l'individu </a:t>
            </a:r>
            <a:r>
              <a:rPr lang="fr-FR" dirty="0">
                <a:solidFill>
                  <a:srgbClr val="C00000"/>
                </a:solidFill>
              </a:rPr>
              <a:t>:</a:t>
            </a:r>
            <a:r>
              <a:rPr lang="fr-FR" dirty="0"/>
              <a:t/>
            </a:r>
            <a:br>
              <a:rPr lang="fr-FR" dirty="0"/>
            </a:br>
            <a:r>
              <a:rPr lang="fr-FR" dirty="0"/>
              <a:t>- Petites maladies, </a:t>
            </a:r>
          </a:p>
          <a:p>
            <a:pPr marL="0" indent="0">
              <a:buNone/>
            </a:pPr>
            <a:r>
              <a:rPr lang="fr-FR" dirty="0"/>
              <a:t>- Infections</a:t>
            </a:r>
            <a:r>
              <a:rPr lang="fr-FR" dirty="0" smtClean="0"/>
              <a:t>,………….etc.</a:t>
            </a:r>
            <a:r>
              <a:rPr lang="fr-FR" dirty="0"/>
              <a:t/>
            </a:r>
            <a:br>
              <a:rPr lang="fr-FR" dirty="0"/>
            </a:br>
            <a:r>
              <a:rPr lang="fr-FR" dirty="0">
                <a:solidFill>
                  <a:srgbClr val="C00000"/>
                </a:solidFill>
              </a:rPr>
              <a:t>4) </a:t>
            </a:r>
            <a:r>
              <a:rPr lang="fr-FR" b="1" dirty="0">
                <a:solidFill>
                  <a:srgbClr val="C00000"/>
                </a:solidFill>
              </a:rPr>
              <a:t>Les problèmes</a:t>
            </a:r>
            <a:r>
              <a:rPr lang="fr-FR" dirty="0">
                <a:solidFill>
                  <a:srgbClr val="C00000"/>
                </a:solidFill>
              </a:rPr>
              <a:t> </a:t>
            </a:r>
            <a:r>
              <a:rPr lang="fr-FR" dirty="0"/>
              <a:t>familiaux, professionnels et affectifs. </a:t>
            </a:r>
            <a:br>
              <a:rPr lang="fr-FR" dirty="0"/>
            </a:br>
            <a:r>
              <a:rPr lang="fr-FR" dirty="0"/>
              <a:t/>
            </a:r>
            <a:br>
              <a:rPr lang="fr-FR" dirty="0"/>
            </a:br>
            <a:endParaRPr lang="fr-FR" dirty="0"/>
          </a:p>
        </p:txBody>
      </p:sp>
    </p:spTree>
    <p:extLst>
      <p:ext uri="{BB962C8B-B14F-4D97-AF65-F5344CB8AC3E}">
        <p14:creationId xmlns:p14="http://schemas.microsoft.com/office/powerpoint/2010/main" val="203799212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t>Moyens de récupération </a:t>
            </a:r>
            <a:r>
              <a:rPr lang="fr-FR" dirty="0"/>
              <a:t/>
            </a:r>
            <a:br>
              <a:rPr lang="fr-FR" dirty="0"/>
            </a:br>
            <a:endParaRPr lang="fr-FR" dirty="0"/>
          </a:p>
        </p:txBody>
      </p:sp>
      <p:sp>
        <p:nvSpPr>
          <p:cNvPr id="3" name="Espace réservé du contenu 2"/>
          <p:cNvSpPr>
            <a:spLocks noGrp="1"/>
          </p:cNvSpPr>
          <p:nvPr>
            <p:ph idx="1"/>
          </p:nvPr>
        </p:nvSpPr>
        <p:spPr/>
        <p:txBody>
          <a:bodyPr/>
          <a:lstStyle/>
          <a:p>
            <a:pPr marL="0" indent="0">
              <a:buNone/>
            </a:pPr>
            <a:r>
              <a:rPr lang="fr-FR" dirty="0" smtClean="0"/>
              <a:t> Pour </a:t>
            </a:r>
            <a:r>
              <a:rPr lang="fr-FR" dirty="0"/>
              <a:t>récupérer d'un état de surentraînement, il va falloir </a:t>
            </a:r>
            <a:r>
              <a:rPr lang="fr-FR" dirty="0">
                <a:solidFill>
                  <a:schemeClr val="tx2"/>
                </a:solidFill>
              </a:rPr>
              <a:t>supprimer</a:t>
            </a:r>
            <a:r>
              <a:rPr lang="fr-FR" dirty="0"/>
              <a:t> la ou les </a:t>
            </a:r>
            <a:r>
              <a:rPr lang="fr-FR" b="1" u="sng" dirty="0"/>
              <a:t>causes</a:t>
            </a:r>
            <a:r>
              <a:rPr lang="fr-FR" b="1" dirty="0"/>
              <a:t> génératrices</a:t>
            </a:r>
            <a:r>
              <a:rPr lang="fr-FR" dirty="0"/>
              <a:t>, </a:t>
            </a:r>
            <a:r>
              <a:rPr lang="fr-FR" dirty="0">
                <a:solidFill>
                  <a:schemeClr val="tx2"/>
                </a:solidFill>
              </a:rPr>
              <a:t>ajouter des moyens </a:t>
            </a:r>
            <a:r>
              <a:rPr lang="fr-FR" dirty="0"/>
              <a:t>réparateurs, puis suivant le degré de gravité, </a:t>
            </a:r>
            <a:r>
              <a:rPr lang="fr-FR" dirty="0">
                <a:solidFill>
                  <a:schemeClr val="tx2"/>
                </a:solidFill>
              </a:rPr>
              <a:t>réduire la charge </a:t>
            </a:r>
            <a:r>
              <a:rPr lang="fr-FR" dirty="0"/>
              <a:t>d'entraînement voire imposer un repos complet. </a:t>
            </a:r>
            <a:br>
              <a:rPr lang="fr-FR" dirty="0"/>
            </a:br>
            <a:r>
              <a:rPr lang="fr-FR" dirty="0"/>
              <a:t/>
            </a:r>
            <a:br>
              <a:rPr lang="fr-FR" dirty="0"/>
            </a:br>
            <a:endParaRPr lang="fr-FR" dirty="0"/>
          </a:p>
        </p:txBody>
      </p:sp>
    </p:spTree>
    <p:extLst>
      <p:ext uri="{BB962C8B-B14F-4D97-AF65-F5344CB8AC3E}">
        <p14:creationId xmlns:p14="http://schemas.microsoft.com/office/powerpoint/2010/main" val="79927042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smtClean="0"/>
              <a:t/>
            </a:r>
            <a:br>
              <a:rPr lang="fr-FR" b="1" dirty="0" smtClean="0"/>
            </a:br>
            <a:r>
              <a:rPr lang="fr-FR" b="1" dirty="0" smtClean="0"/>
              <a:t>Prévention </a:t>
            </a:r>
            <a:r>
              <a:rPr lang="fr-FR" dirty="0"/>
              <a:t/>
            </a:r>
            <a:br>
              <a:rPr lang="fr-FR" dirty="0"/>
            </a:br>
            <a:endParaRPr lang="fr-FR" dirty="0"/>
          </a:p>
        </p:txBody>
      </p:sp>
      <p:sp>
        <p:nvSpPr>
          <p:cNvPr id="3" name="Espace réservé du contenu 2"/>
          <p:cNvSpPr>
            <a:spLocks noGrp="1"/>
          </p:cNvSpPr>
          <p:nvPr>
            <p:ph idx="1"/>
          </p:nvPr>
        </p:nvSpPr>
        <p:spPr/>
        <p:txBody>
          <a:bodyPr>
            <a:normAutofit fontScale="85000" lnSpcReduction="20000"/>
          </a:bodyPr>
          <a:lstStyle/>
          <a:p>
            <a:pPr marL="0" indent="0">
              <a:buNone/>
            </a:pPr>
            <a:r>
              <a:rPr lang="fr-FR" dirty="0" smtClean="0"/>
              <a:t>  Des </a:t>
            </a:r>
            <a:r>
              <a:rPr lang="fr-FR" dirty="0"/>
              <a:t>pratiques en rapport avec le niveau du sportif permettront </a:t>
            </a:r>
            <a:r>
              <a:rPr lang="fr-FR" dirty="0" smtClean="0"/>
              <a:t>de prévenir </a:t>
            </a:r>
            <a:r>
              <a:rPr lang="fr-FR" dirty="0"/>
              <a:t>grandement du </a:t>
            </a:r>
            <a:r>
              <a:rPr lang="fr-FR" dirty="0" smtClean="0"/>
              <a:t>surentraînement:</a:t>
            </a:r>
            <a:r>
              <a:rPr lang="fr-FR" dirty="0"/>
              <a:t/>
            </a:r>
            <a:br>
              <a:rPr lang="fr-FR" dirty="0"/>
            </a:br>
            <a:endParaRPr lang="fr-FR" dirty="0" smtClean="0"/>
          </a:p>
          <a:p>
            <a:pPr>
              <a:buFont typeface="Wingdings" pitchFamily="2" charset="2"/>
              <a:buChar char="Ø"/>
            </a:pPr>
            <a:r>
              <a:rPr lang="fr-FR" dirty="0" smtClean="0">
                <a:solidFill>
                  <a:schemeClr val="tx2"/>
                </a:solidFill>
              </a:rPr>
              <a:t>Rationalisation </a:t>
            </a:r>
            <a:r>
              <a:rPr lang="fr-FR" dirty="0">
                <a:solidFill>
                  <a:schemeClr val="tx2"/>
                </a:solidFill>
              </a:rPr>
              <a:t>de l'entraînement </a:t>
            </a:r>
            <a:r>
              <a:rPr lang="fr-FR" dirty="0"/>
              <a:t>grâce à une programmation établie (respect des temps de régénération, augmentation progressive des charges, etc...) et à une individualisation du programme (en rapport avec l'âge, le niveau, les qualités individuelles, etc...), </a:t>
            </a:r>
          </a:p>
          <a:p>
            <a:pPr marL="0" indent="0">
              <a:buNone/>
            </a:pPr>
            <a:r>
              <a:rPr lang="fr-FR" dirty="0"/>
              <a:t/>
            </a:r>
            <a:br>
              <a:rPr lang="fr-FR" dirty="0"/>
            </a:br>
            <a:endParaRPr lang="fr-FR" dirty="0"/>
          </a:p>
        </p:txBody>
      </p:sp>
    </p:spTree>
    <p:extLst>
      <p:ext uri="{BB962C8B-B14F-4D97-AF65-F5344CB8AC3E}">
        <p14:creationId xmlns:p14="http://schemas.microsoft.com/office/powerpoint/2010/main" val="65594215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Prévention</a:t>
            </a:r>
            <a:endParaRPr lang="fr-FR" dirty="0"/>
          </a:p>
        </p:txBody>
      </p:sp>
      <p:sp>
        <p:nvSpPr>
          <p:cNvPr id="3" name="Espace réservé du contenu 2"/>
          <p:cNvSpPr>
            <a:spLocks noGrp="1"/>
          </p:cNvSpPr>
          <p:nvPr>
            <p:ph idx="1"/>
          </p:nvPr>
        </p:nvSpPr>
        <p:spPr/>
        <p:txBody>
          <a:bodyPr>
            <a:normAutofit fontScale="92500"/>
          </a:bodyPr>
          <a:lstStyle/>
          <a:p>
            <a:pPr>
              <a:buFont typeface="Wingdings" pitchFamily="2" charset="2"/>
              <a:buChar char="Ø"/>
            </a:pPr>
            <a:r>
              <a:rPr lang="fr-FR" dirty="0"/>
              <a:t>Suivi médical régulier (prophylaxie, tests d'efforts, etc...), </a:t>
            </a:r>
          </a:p>
          <a:p>
            <a:pPr>
              <a:buFont typeface="Wingdings" pitchFamily="2" charset="2"/>
              <a:buChar char="Ø"/>
            </a:pPr>
            <a:r>
              <a:rPr lang="fr-FR" dirty="0"/>
              <a:t> Alimentation et diététique adaptées (aliments, apports hydriques, compléments alimentaires), </a:t>
            </a:r>
          </a:p>
          <a:p>
            <a:pPr>
              <a:buFont typeface="Wingdings" pitchFamily="2" charset="2"/>
              <a:buChar char="Ø"/>
            </a:pPr>
            <a:r>
              <a:rPr lang="fr-FR" dirty="0"/>
              <a:t>Respect des bonnes règles d'hygiène de vie (sommeil, tabac, alcool), </a:t>
            </a:r>
          </a:p>
          <a:p>
            <a:pPr>
              <a:buFont typeface="Wingdings" pitchFamily="2" charset="2"/>
              <a:buChar char="Ø"/>
            </a:pPr>
            <a:r>
              <a:rPr lang="fr-FR" dirty="0"/>
              <a:t>Utilisation de méthodes complémentaires de récupération et relaxation (massages, sauna etc….). </a:t>
            </a:r>
          </a:p>
          <a:p>
            <a:pPr marL="0" indent="0">
              <a:buNone/>
            </a:pPr>
            <a:endParaRPr lang="fr-FR" dirty="0"/>
          </a:p>
        </p:txBody>
      </p:sp>
    </p:spTree>
    <p:extLst>
      <p:ext uri="{BB962C8B-B14F-4D97-AF65-F5344CB8AC3E}">
        <p14:creationId xmlns:p14="http://schemas.microsoft.com/office/powerpoint/2010/main" val="4098878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marL="0" indent="0">
              <a:buNone/>
            </a:pPr>
            <a:r>
              <a:rPr lang="fr-FR" b="1" i="1" u="sng" dirty="0" smtClean="0">
                <a:solidFill>
                  <a:srgbClr val="C00000"/>
                </a:solidFill>
              </a:rPr>
              <a:t>Complexité:</a:t>
            </a:r>
          </a:p>
          <a:p>
            <a:pPr marL="0" indent="0">
              <a:buNone/>
            </a:pPr>
            <a:r>
              <a:rPr lang="fr-FR" b="1" dirty="0"/>
              <a:t> </a:t>
            </a:r>
            <a:r>
              <a:rPr lang="fr-FR" dirty="0"/>
              <a:t>correspond à la </a:t>
            </a:r>
            <a:r>
              <a:rPr lang="fr-FR" dirty="0">
                <a:solidFill>
                  <a:schemeClr val="tx2"/>
                </a:solidFill>
              </a:rPr>
              <a:t>quantité</a:t>
            </a:r>
            <a:r>
              <a:rPr lang="fr-FR" dirty="0"/>
              <a:t> d'informations à traiter pour réaliser l'action. La complexité peut donc dépendre des stades </a:t>
            </a:r>
            <a:r>
              <a:rPr lang="fr-FR" b="1" dirty="0"/>
              <a:t>perceptifs</a:t>
            </a:r>
            <a:r>
              <a:rPr lang="fr-FR" dirty="0"/>
              <a:t>, </a:t>
            </a:r>
            <a:r>
              <a:rPr lang="fr-FR" b="1" dirty="0"/>
              <a:t>décisionnels</a:t>
            </a:r>
            <a:r>
              <a:rPr lang="fr-FR" dirty="0"/>
              <a:t> ou </a:t>
            </a:r>
            <a:r>
              <a:rPr lang="fr-FR" b="1" dirty="0"/>
              <a:t>d'exécution</a:t>
            </a:r>
            <a:r>
              <a:rPr lang="fr-FR" dirty="0"/>
              <a:t>.</a:t>
            </a:r>
            <a:br>
              <a:rPr lang="fr-FR" dirty="0"/>
            </a:br>
            <a:r>
              <a:rPr lang="fr-FR" dirty="0"/>
              <a:t/>
            </a:r>
            <a:br>
              <a:rPr lang="fr-FR" dirty="0"/>
            </a:br>
            <a:endParaRPr lang="fr-FR" dirty="0"/>
          </a:p>
        </p:txBody>
      </p:sp>
    </p:spTree>
    <p:extLst>
      <p:ext uri="{BB962C8B-B14F-4D97-AF65-F5344CB8AC3E}">
        <p14:creationId xmlns:p14="http://schemas.microsoft.com/office/powerpoint/2010/main" val="21841112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marL="0" indent="0">
              <a:buNone/>
            </a:pPr>
            <a:r>
              <a:rPr lang="fr-FR" b="1" i="1" u="sng" dirty="0" smtClean="0">
                <a:solidFill>
                  <a:srgbClr val="C00000"/>
                </a:solidFill>
              </a:rPr>
              <a:t>Spécificité</a:t>
            </a:r>
            <a:r>
              <a:rPr lang="fr-FR" b="1" dirty="0" smtClean="0"/>
              <a:t>:</a:t>
            </a:r>
          </a:p>
          <a:p>
            <a:pPr marL="0" indent="0">
              <a:buNone/>
            </a:pPr>
            <a:r>
              <a:rPr lang="fr-FR" b="1" dirty="0"/>
              <a:t> </a:t>
            </a:r>
            <a:r>
              <a:rPr lang="fr-FR" dirty="0"/>
              <a:t>correspond au </a:t>
            </a:r>
            <a:r>
              <a:rPr lang="fr-FR" dirty="0">
                <a:solidFill>
                  <a:schemeClr val="tx2"/>
                </a:solidFill>
              </a:rPr>
              <a:t>type</a:t>
            </a:r>
            <a:r>
              <a:rPr lang="fr-FR" dirty="0"/>
              <a:t> d'exercice réalisé, de très général à spécifique par rapport à une </a:t>
            </a:r>
            <a:r>
              <a:rPr lang="fr-FR" dirty="0" smtClean="0"/>
              <a:t>discipline.</a:t>
            </a:r>
            <a:endParaRPr lang="fr-FR" dirty="0"/>
          </a:p>
        </p:txBody>
      </p:sp>
    </p:spTree>
    <p:extLst>
      <p:ext uri="{BB962C8B-B14F-4D97-AF65-F5344CB8AC3E}">
        <p14:creationId xmlns:p14="http://schemas.microsoft.com/office/powerpoint/2010/main" val="16360964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fontScale="85000" lnSpcReduction="10000"/>
          </a:bodyPr>
          <a:lstStyle/>
          <a:p>
            <a:pPr marL="0" indent="0">
              <a:buNone/>
            </a:pPr>
            <a:r>
              <a:rPr lang="fr-FR" b="1" i="1" u="sng" dirty="0" smtClean="0">
                <a:solidFill>
                  <a:srgbClr val="C00000"/>
                </a:solidFill>
              </a:rPr>
              <a:t>Fréquence:</a:t>
            </a:r>
          </a:p>
          <a:p>
            <a:pPr marL="0" indent="0">
              <a:buNone/>
            </a:pPr>
            <a:r>
              <a:rPr lang="fr-FR" b="1" dirty="0"/>
              <a:t> </a:t>
            </a:r>
            <a:r>
              <a:rPr lang="fr-FR" dirty="0"/>
              <a:t>correspond au </a:t>
            </a:r>
            <a:r>
              <a:rPr lang="fr-FR" dirty="0">
                <a:solidFill>
                  <a:schemeClr val="tx2"/>
                </a:solidFill>
              </a:rPr>
              <a:t>nombre</a:t>
            </a:r>
            <a:r>
              <a:rPr lang="fr-FR" dirty="0"/>
              <a:t> de</a:t>
            </a:r>
            <a:r>
              <a:rPr lang="fr-FR" b="1" dirty="0"/>
              <a:t> séances </a:t>
            </a:r>
            <a:r>
              <a:rPr lang="fr-FR" dirty="0"/>
              <a:t>visant le </a:t>
            </a:r>
            <a:r>
              <a:rPr lang="fr-FR" b="1" dirty="0"/>
              <a:t>même objectif</a:t>
            </a:r>
            <a:r>
              <a:rPr lang="fr-FR" dirty="0"/>
              <a:t>, </a:t>
            </a:r>
            <a:r>
              <a:rPr lang="fr-FR" u="sng" dirty="0"/>
              <a:t>réalisées</a:t>
            </a:r>
            <a:r>
              <a:rPr lang="fr-FR" dirty="0"/>
              <a:t> et </a:t>
            </a:r>
            <a:r>
              <a:rPr lang="fr-FR" u="sng" dirty="0"/>
              <a:t>répétées</a:t>
            </a:r>
            <a:r>
              <a:rPr lang="fr-FR" dirty="0"/>
              <a:t> sur un temps donné. Ce paramètre va permettre de définir un critère de difficulté de microcycle, et </a:t>
            </a:r>
            <a:r>
              <a:rPr lang="fr-FR" dirty="0" smtClean="0"/>
              <a:t>donc permettre </a:t>
            </a:r>
            <a:r>
              <a:rPr lang="fr-FR" dirty="0"/>
              <a:t>de définir le niveau global de charge de celui-ci</a:t>
            </a:r>
            <a:r>
              <a:rPr lang="fr-FR" dirty="0" smtClean="0"/>
              <a:t>.</a:t>
            </a:r>
          </a:p>
          <a:p>
            <a:pPr marL="0" indent="0">
              <a:buNone/>
            </a:pPr>
            <a:r>
              <a:rPr lang="fr-FR" dirty="0" smtClean="0"/>
              <a:t> </a:t>
            </a:r>
            <a:r>
              <a:rPr lang="fr-FR" dirty="0"/>
              <a:t>Il faut bien garder à l'esprit ce que l'on veut développer. Les charges appliquées doivent viser un même objectif et ne pas simplement créer une fatigue de l'organisme.</a:t>
            </a:r>
            <a:br>
              <a:rPr lang="fr-FR" dirty="0"/>
            </a:br>
            <a:r>
              <a:rPr lang="fr-FR" dirty="0"/>
              <a:t/>
            </a:r>
            <a:br>
              <a:rPr lang="fr-FR" dirty="0"/>
            </a:br>
            <a:endParaRPr lang="fr-FR" dirty="0"/>
          </a:p>
        </p:txBody>
      </p:sp>
    </p:spTree>
    <p:extLst>
      <p:ext uri="{BB962C8B-B14F-4D97-AF65-F5344CB8AC3E}">
        <p14:creationId xmlns:p14="http://schemas.microsoft.com/office/powerpoint/2010/main" val="26561313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marL="0" indent="0">
              <a:buNone/>
            </a:pPr>
            <a:r>
              <a:rPr lang="fr-FR" dirty="0" smtClean="0"/>
              <a:t>  L'entraînement </a:t>
            </a:r>
            <a:r>
              <a:rPr lang="fr-FR" dirty="0"/>
              <a:t>devra donc agir sur la modification de ces </a:t>
            </a:r>
            <a:r>
              <a:rPr lang="fr-FR" dirty="0">
                <a:solidFill>
                  <a:schemeClr val="tx2"/>
                </a:solidFill>
              </a:rPr>
              <a:t>facteurs</a:t>
            </a:r>
            <a:r>
              <a:rPr lang="fr-FR" dirty="0"/>
              <a:t>, un à la fois ou plusieurs simultanément, pour réaliser sa </a:t>
            </a:r>
            <a:r>
              <a:rPr lang="fr-FR" dirty="0">
                <a:solidFill>
                  <a:schemeClr val="tx2"/>
                </a:solidFill>
              </a:rPr>
              <a:t>programmation d'entraînement</a:t>
            </a:r>
            <a:r>
              <a:rPr lang="fr-FR" dirty="0"/>
              <a:t>. </a:t>
            </a:r>
            <a:br>
              <a:rPr lang="fr-FR" dirty="0"/>
            </a:br>
            <a:r>
              <a:rPr lang="fr-FR" dirty="0"/>
              <a:t/>
            </a:r>
            <a:br>
              <a:rPr lang="fr-FR" dirty="0"/>
            </a:br>
            <a:endParaRPr lang="fr-FR" dirty="0"/>
          </a:p>
        </p:txBody>
      </p:sp>
    </p:spTree>
    <p:extLst>
      <p:ext uri="{BB962C8B-B14F-4D97-AF65-F5344CB8AC3E}">
        <p14:creationId xmlns:p14="http://schemas.microsoft.com/office/powerpoint/2010/main" val="16937559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728544"/>
              </p:ext>
            </p:extLst>
          </p:nvPr>
        </p:nvGraphicFramePr>
        <p:xfrm>
          <a:off x="0" y="0"/>
          <a:ext cx="9144000" cy="6741368"/>
        </p:xfrm>
        <a:graphic>
          <a:graphicData uri="http://schemas.openxmlformats.org/drawingml/2006/table">
            <a:tbl>
              <a:tblPr firstRow="1" bandRow="1">
                <a:tableStyleId>{5C22544A-7EE6-4342-B048-85BDC9FD1C3A}</a:tableStyleId>
              </a:tblPr>
              <a:tblGrid>
                <a:gridCol w="1828800"/>
                <a:gridCol w="1828800"/>
                <a:gridCol w="1828800"/>
                <a:gridCol w="1828800"/>
                <a:gridCol w="1828800"/>
              </a:tblGrid>
              <a:tr h="799823">
                <a:tc>
                  <a:txBody>
                    <a:bodyPr/>
                    <a:lstStyle/>
                    <a:p>
                      <a:endParaRPr lang="fr-FR" dirty="0"/>
                    </a:p>
                  </a:txBody>
                  <a:tcPr/>
                </a:tc>
                <a:tc>
                  <a:txBody>
                    <a:bodyPr/>
                    <a:lstStyle/>
                    <a:p>
                      <a:r>
                        <a:rPr lang="fr-FR" b="1" dirty="0" smtClean="0"/>
                        <a:t>Période extensive</a:t>
                      </a:r>
                      <a:endParaRPr lang="fr-FR" dirty="0"/>
                    </a:p>
                  </a:txBody>
                  <a:tcPr/>
                </a:tc>
                <a:tc>
                  <a:txBody>
                    <a:bodyPr/>
                    <a:lstStyle/>
                    <a:p>
                      <a:r>
                        <a:rPr lang="fr-FR" b="1" dirty="0" smtClean="0"/>
                        <a:t>Période intensive</a:t>
                      </a:r>
                      <a:endParaRPr lang="fr-FR" dirty="0"/>
                    </a:p>
                  </a:txBody>
                  <a:tcPr/>
                </a:tc>
                <a:tc>
                  <a:txBody>
                    <a:bodyPr/>
                    <a:lstStyle/>
                    <a:p>
                      <a:r>
                        <a:rPr lang="fr-FR" b="1" dirty="0" smtClean="0"/>
                        <a:t>Période compétitive</a:t>
                      </a:r>
                      <a:endParaRPr lang="fr-FR" dirty="0"/>
                    </a:p>
                  </a:txBody>
                  <a:tcPr/>
                </a:tc>
                <a:tc>
                  <a:txBody>
                    <a:bodyPr/>
                    <a:lstStyle/>
                    <a:p>
                      <a:r>
                        <a:rPr lang="fr-FR" b="1" dirty="0" smtClean="0"/>
                        <a:t>Période de transition</a:t>
                      </a:r>
                      <a:endParaRPr lang="fr-FR" dirty="0"/>
                    </a:p>
                  </a:txBody>
                  <a:tcPr/>
                </a:tc>
              </a:tr>
              <a:tr h="5941545">
                <a:tc>
                  <a:txBody>
                    <a:bodyPr/>
                    <a:lstStyle/>
                    <a:p>
                      <a:r>
                        <a:rPr lang="fr-FR" b="1" dirty="0" smtClean="0"/>
                        <a:t>Volume</a:t>
                      </a:r>
                      <a:endParaRPr lang="fr-FR" dirty="0"/>
                    </a:p>
                  </a:txBody>
                  <a:tcPr/>
                </a:tc>
                <a:tc>
                  <a:txBody>
                    <a:bodyPr/>
                    <a:lstStyle/>
                    <a:p>
                      <a:r>
                        <a:rPr lang="fr-FR" dirty="0" smtClean="0"/>
                        <a:t>Augmente pour devenir très grand en fin de période. C'est d'abord le nombre de séances qui augmente puis la durée des séances elle-même</a:t>
                      </a:r>
                      <a:endParaRPr lang="fr-FR" dirty="0"/>
                    </a:p>
                  </a:txBody>
                  <a:tcPr/>
                </a:tc>
                <a:tc>
                  <a:txBody>
                    <a:bodyPr/>
                    <a:lstStyle/>
                    <a:p>
                      <a:r>
                        <a:rPr lang="fr-FR" dirty="0" smtClean="0"/>
                        <a:t>Diminue (30% env.) pour être grand/moyen en fin de période et permettre au sportif une récupération suffisante. Comme dit précédemment, il vaut mieux diminuer le temps de séance puis le nombre de séance </a:t>
                      </a:r>
                      <a:endParaRPr lang="fr-FR" dirty="0"/>
                    </a:p>
                  </a:txBody>
                  <a:tcPr/>
                </a:tc>
                <a:tc>
                  <a:txBody>
                    <a:bodyPr/>
                    <a:lstStyle/>
                    <a:p>
                      <a:r>
                        <a:rPr lang="fr-FR" dirty="0" smtClean="0"/>
                        <a:t>Fluctue pour maintenir un état de forme optimale</a:t>
                      </a:r>
                      <a:endParaRPr lang="fr-FR" dirty="0"/>
                    </a:p>
                  </a:txBody>
                  <a:tcPr/>
                </a:tc>
                <a:tc>
                  <a:txBody>
                    <a:bodyPr/>
                    <a:lstStyle/>
                    <a:p>
                      <a:r>
                        <a:rPr lang="fr-FR" dirty="0" smtClean="0"/>
                        <a:t>Diminue progressivement</a:t>
                      </a:r>
                      <a:endParaRPr lang="fr-FR" dirty="0"/>
                    </a:p>
                  </a:txBody>
                  <a:tcPr/>
                </a:tc>
              </a:tr>
            </a:tbl>
          </a:graphicData>
        </a:graphic>
      </p:graphicFrame>
    </p:spTree>
    <p:extLst>
      <p:ext uri="{BB962C8B-B14F-4D97-AF65-F5344CB8AC3E}">
        <p14:creationId xmlns:p14="http://schemas.microsoft.com/office/powerpoint/2010/main" val="1318586980"/>
      </p:ext>
    </p:extLst>
  </p:cSld>
  <p:clrMapOvr>
    <a:masterClrMapping/>
  </p:clrMapOvr>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484</TotalTime>
  <Words>2044</Words>
  <Application>Microsoft Office PowerPoint</Application>
  <PresentationFormat>Affichage à l'écran (4:3)</PresentationFormat>
  <Paragraphs>257</Paragraphs>
  <Slides>43</Slides>
  <Notes>2</Notes>
  <HiddenSlides>0</HiddenSlides>
  <MMClips>0</MMClips>
  <ScaleCrop>false</ScaleCrop>
  <HeadingPairs>
    <vt:vector size="4" baseType="variant">
      <vt:variant>
        <vt:lpstr>Thème</vt:lpstr>
      </vt:variant>
      <vt:variant>
        <vt:i4>1</vt:i4>
      </vt:variant>
      <vt:variant>
        <vt:lpstr>Titres des diapositives</vt:lpstr>
      </vt:variant>
      <vt:variant>
        <vt:i4>43</vt:i4>
      </vt:variant>
    </vt:vector>
  </HeadingPairs>
  <TitlesOfParts>
    <vt:vector size="44" baseType="lpstr">
      <vt:lpstr>Thème Office</vt:lpstr>
      <vt:lpstr>Université Mohammed khider -Biskra      Département d’éducation physique et sportive </vt:lpstr>
      <vt:lpstr>  Composantes de la charge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Quantification ou calcul de la charge  </vt:lpstr>
      <vt:lpstr>Présentation PowerPoint</vt:lpstr>
      <vt:lpstr>Présentation PowerPoint</vt:lpstr>
      <vt:lpstr>Présentation PowerPoint</vt:lpstr>
      <vt:lpstr> Intérêt et utilité du calcul de charge  </vt:lpstr>
      <vt:lpstr>    Evaluation du niveau de sollicitation d'une séance      </vt:lpstr>
      <vt:lpstr> Dynamique des charges </vt:lpstr>
      <vt:lpstr>Présentation PowerPoint</vt:lpstr>
      <vt:lpstr>Présentation PowerPoint</vt:lpstr>
      <vt:lpstr> Agencement des charges dans un microcycle </vt:lpstr>
      <vt:lpstr>Présentation PowerPoint</vt:lpstr>
      <vt:lpstr>  Agencement séquentiel des sollicitations dans une séance  </vt:lpstr>
      <vt:lpstr>Présentation PowerPoint</vt:lpstr>
      <vt:lpstr>surcompensation</vt:lpstr>
      <vt:lpstr>Présentation PowerPoint</vt:lpstr>
      <vt:lpstr>   Phénomène de surcompensation   </vt:lpstr>
      <vt:lpstr>  la récupération dans le processus d'entrainement   </vt:lpstr>
      <vt:lpstr>la récupération</vt:lpstr>
      <vt:lpstr>la récupération</vt:lpstr>
      <vt:lpstr>  Facteurs de performance et niveau de fatigue  </vt:lpstr>
      <vt:lpstr>Présentation PowerPoint</vt:lpstr>
      <vt:lpstr>Surentraînement</vt:lpstr>
      <vt:lpstr>Présentation PowerPoint</vt:lpstr>
      <vt:lpstr>Présentation PowerPoint</vt:lpstr>
      <vt:lpstr>Symptômes  de surentraînement</vt:lpstr>
      <vt:lpstr>Symptômes  de surentraînement</vt:lpstr>
      <vt:lpstr>Causes fréquentes  </vt:lpstr>
      <vt:lpstr>Causes fréquentes</vt:lpstr>
      <vt:lpstr>Moyens de récupération  </vt:lpstr>
      <vt:lpstr> Prévention  </vt:lpstr>
      <vt:lpstr>Prévention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GHANI</dc:creator>
  <cp:lastModifiedBy>GHANI</cp:lastModifiedBy>
  <cp:revision>38</cp:revision>
  <dcterms:created xsi:type="dcterms:W3CDTF">2012-04-02T16:03:59Z</dcterms:created>
  <dcterms:modified xsi:type="dcterms:W3CDTF">2012-04-17T21:57:55Z</dcterms:modified>
</cp:coreProperties>
</file>