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27"/>
  </p:notesMasterIdLst>
  <p:sldIdLst>
    <p:sldId id="299" r:id="rId2"/>
    <p:sldId id="260" r:id="rId3"/>
    <p:sldId id="259" r:id="rId4"/>
    <p:sldId id="283" r:id="rId5"/>
    <p:sldId id="258" r:id="rId6"/>
    <p:sldId id="288" r:id="rId7"/>
    <p:sldId id="289" r:id="rId8"/>
    <p:sldId id="285" r:id="rId9"/>
    <p:sldId id="284" r:id="rId10"/>
    <p:sldId id="290" r:id="rId11"/>
    <p:sldId id="276" r:id="rId12"/>
    <p:sldId id="279" r:id="rId13"/>
    <p:sldId id="286" r:id="rId14"/>
    <p:sldId id="300" r:id="rId15"/>
    <p:sldId id="301" r:id="rId16"/>
    <p:sldId id="302" r:id="rId17"/>
    <p:sldId id="306" r:id="rId18"/>
    <p:sldId id="307" r:id="rId19"/>
    <p:sldId id="308" r:id="rId20"/>
    <p:sldId id="309" r:id="rId21"/>
    <p:sldId id="310" r:id="rId22"/>
    <p:sldId id="311" r:id="rId23"/>
    <p:sldId id="312" r:id="rId24"/>
    <p:sldId id="313" r:id="rId25"/>
    <p:sldId id="298" r:id="rId2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9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78" autoAdjust="0"/>
    <p:restoredTop sz="86333" autoAdjust="0"/>
  </p:normalViewPr>
  <p:slideViewPr>
    <p:cSldViewPr>
      <p:cViewPr varScale="1">
        <p:scale>
          <a:sx n="74" d="100"/>
          <a:sy n="74" d="100"/>
        </p:scale>
        <p:origin x="-1716" y="-90"/>
      </p:cViewPr>
      <p:guideLst>
        <p:guide orient="horz" pos="2160"/>
        <p:guide pos="2880"/>
      </p:guideLst>
    </p:cSldViewPr>
  </p:slideViewPr>
  <p:outlineViewPr>
    <p:cViewPr>
      <p:scale>
        <a:sx n="33" d="100"/>
        <a:sy n="33" d="100"/>
      </p:scale>
      <p:origin x="258" y="0"/>
    </p:cViewPr>
  </p:outlineViewPr>
  <p:notesTextViewPr>
    <p:cViewPr>
      <p:scale>
        <a:sx n="100" d="100"/>
        <a:sy n="100" d="100"/>
      </p:scale>
      <p:origin x="0" y="0"/>
    </p:cViewPr>
  </p:notesTextViewPr>
  <p:notesViewPr>
    <p:cSldViewPr>
      <p:cViewPr varScale="1">
        <p:scale>
          <a:sx n="60" d="100"/>
          <a:sy n="60" d="100"/>
        </p:scale>
        <p:origin x="-249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DFEF88-09DC-44B5-9F8C-BF793C5AB378}" type="datetimeFigureOut">
              <a:rPr lang="fr-FR" smtClean="0"/>
              <a:pPr/>
              <a:t>22/12/2013</a:t>
            </a:fld>
            <a:endParaRPr lang="fr-FR" dirty="0"/>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791D2A-8BD6-4486-85FB-1E64507F44B4}" type="slidenum">
              <a:rPr lang="fr-FR" smtClean="0"/>
              <a:pPr/>
              <a:t>‹N°›</a:t>
            </a:fld>
            <a:endParaRPr lang="fr-FR" dirty="0"/>
          </a:p>
        </p:txBody>
      </p:sp>
    </p:spTree>
    <p:extLst>
      <p:ext uri="{BB962C8B-B14F-4D97-AF65-F5344CB8AC3E}">
        <p14:creationId xmlns:p14="http://schemas.microsoft.com/office/powerpoint/2010/main" val="7642580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4791D2A-8BD6-4486-85FB-1E64507F44B4}" type="slidenum">
              <a:rPr lang="fr-FR" smtClean="0"/>
              <a:pPr/>
              <a:t>2</a:t>
            </a:fld>
            <a:endParaRPr lang="fr-F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4791D2A-8BD6-4486-85FB-1E64507F44B4}" type="slidenum">
              <a:rPr lang="fr-FR" smtClean="0"/>
              <a:pPr/>
              <a:t>3</a:t>
            </a:fld>
            <a:endParaRPr 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4791D2A-8BD6-4486-85FB-1E64507F44B4}" type="slidenum">
              <a:rPr lang="fr-FR" smtClean="0"/>
              <a:pPr/>
              <a:t>4</a:t>
            </a:fld>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94791D2A-8BD6-4486-85FB-1E64507F44B4}" type="slidenum">
              <a:rPr lang="fr-FR" smtClean="0"/>
              <a:pPr/>
              <a:t>5</a:t>
            </a:fld>
            <a:endParaRPr lang="fr-F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4791D2A-8BD6-4486-85FB-1E64507F44B4}" type="slidenum">
              <a:rPr lang="fr-FR" smtClean="0"/>
              <a:pPr/>
              <a:t>11</a:t>
            </a:fld>
            <a:endParaRPr lang="fr-F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94791D2A-8BD6-4486-85FB-1E64507F44B4}" type="slidenum">
              <a:rPr lang="fr-FR" smtClean="0"/>
              <a:pPr/>
              <a:t>12</a:t>
            </a:fld>
            <a:endParaRPr lang="fr-F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4791D2A-8BD6-4486-85FB-1E64507F44B4}" type="slidenum">
              <a:rPr lang="fr-FR" smtClean="0"/>
              <a:pPr/>
              <a:t>25</a:t>
            </a:fld>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9" name="Sous-titr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Titr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fr-FR" smtClean="0"/>
              <a:t>Cliquez pour modifier le style du titre</a:t>
            </a:r>
            <a:endParaRPr kumimoji="0" lang="en-US"/>
          </a:p>
        </p:txBody>
      </p:sp>
      <p:cxnSp>
        <p:nvCxnSpPr>
          <p:cNvPr id="8" name="Connecteur droit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Ellipse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dirty="0"/>
          </a:p>
        </p:txBody>
      </p:sp>
      <p:sp>
        <p:nvSpPr>
          <p:cNvPr id="15" name="Espace réservé de la date 14"/>
          <p:cNvSpPr>
            <a:spLocks noGrp="1"/>
          </p:cNvSpPr>
          <p:nvPr>
            <p:ph type="dt" sz="half" idx="10"/>
          </p:nvPr>
        </p:nvSpPr>
        <p:spPr/>
        <p:txBody>
          <a:bodyPr/>
          <a:lstStyle/>
          <a:p>
            <a:fld id="{09AF5932-8643-4F97-8536-6B8E999A3DFB}" type="datetimeFigureOut">
              <a:rPr lang="fr-FR" smtClean="0"/>
              <a:pPr/>
              <a:t>22/12/2013</a:t>
            </a:fld>
            <a:endParaRPr lang="fr-FR" dirty="0"/>
          </a:p>
        </p:txBody>
      </p:sp>
      <p:sp>
        <p:nvSpPr>
          <p:cNvPr id="16" name="Espace réservé du numéro de diapositive 15"/>
          <p:cNvSpPr>
            <a:spLocks noGrp="1"/>
          </p:cNvSpPr>
          <p:nvPr>
            <p:ph type="sldNum" sz="quarter" idx="11"/>
          </p:nvPr>
        </p:nvSpPr>
        <p:spPr/>
        <p:txBody>
          <a:bodyPr/>
          <a:lstStyle/>
          <a:p>
            <a:fld id="{9B304081-5357-4B56-BF7D-25EBE499D9B9}" type="slidenum">
              <a:rPr lang="fr-FR" smtClean="0"/>
              <a:pPr/>
              <a:t>‹N°›</a:t>
            </a:fld>
            <a:endParaRPr lang="fr-FR" dirty="0"/>
          </a:p>
        </p:txBody>
      </p:sp>
      <p:sp>
        <p:nvSpPr>
          <p:cNvPr id="17" name="Espace réservé du pied de page 16"/>
          <p:cNvSpPr>
            <a:spLocks noGrp="1"/>
          </p:cNvSpPr>
          <p:nvPr>
            <p:ph type="ftr" sz="quarter" idx="12"/>
          </p:nvPr>
        </p:nvSpPr>
        <p:spPr/>
        <p:txBody>
          <a:bodyPr/>
          <a:lstStyle/>
          <a:p>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9AF5932-8643-4F97-8536-6B8E999A3DFB}" type="datetimeFigureOut">
              <a:rPr lang="fr-FR" smtClean="0"/>
              <a:pPr/>
              <a:t>22/12/2013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9B304081-5357-4B56-BF7D-25EBE499D9B9}"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9AF5932-8643-4F97-8536-6B8E999A3DFB}" type="datetimeFigureOut">
              <a:rPr lang="fr-FR" smtClean="0"/>
              <a:pPr/>
              <a:t>22/12/2013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9B304081-5357-4B56-BF7D-25EBE499D9B9}"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457200" y="1524000"/>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4" name="Espace réservé de la date 13"/>
          <p:cNvSpPr>
            <a:spLocks noGrp="1"/>
          </p:cNvSpPr>
          <p:nvPr>
            <p:ph type="dt" sz="half" idx="14"/>
          </p:nvPr>
        </p:nvSpPr>
        <p:spPr/>
        <p:txBody>
          <a:bodyPr/>
          <a:lstStyle/>
          <a:p>
            <a:fld id="{09AF5932-8643-4F97-8536-6B8E999A3DFB}" type="datetimeFigureOut">
              <a:rPr lang="fr-FR" smtClean="0"/>
              <a:pPr/>
              <a:t>22/12/2013</a:t>
            </a:fld>
            <a:endParaRPr lang="fr-FR" dirty="0"/>
          </a:p>
        </p:txBody>
      </p:sp>
      <p:sp>
        <p:nvSpPr>
          <p:cNvPr id="15" name="Espace réservé du numéro de diapositive 14"/>
          <p:cNvSpPr>
            <a:spLocks noGrp="1"/>
          </p:cNvSpPr>
          <p:nvPr>
            <p:ph type="sldNum" sz="quarter" idx="15"/>
          </p:nvPr>
        </p:nvSpPr>
        <p:spPr/>
        <p:txBody>
          <a:bodyPr/>
          <a:lstStyle>
            <a:lvl1pPr algn="ctr">
              <a:defRPr/>
            </a:lvl1pPr>
          </a:lstStyle>
          <a:p>
            <a:fld id="{9B304081-5357-4B56-BF7D-25EBE499D9B9}" type="slidenum">
              <a:rPr lang="fr-FR" smtClean="0"/>
              <a:pPr/>
              <a:t>‹N°›</a:t>
            </a:fld>
            <a:endParaRPr lang="fr-FR" dirty="0"/>
          </a:p>
        </p:txBody>
      </p:sp>
      <p:sp>
        <p:nvSpPr>
          <p:cNvPr id="16" name="Espace réservé du pied de page 15"/>
          <p:cNvSpPr>
            <a:spLocks noGrp="1"/>
          </p:cNvSpPr>
          <p:nvPr>
            <p:ph type="ftr" sz="quarter" idx="16"/>
          </p:nvPr>
        </p:nvSpPr>
        <p:spPr/>
        <p:txBody>
          <a:bodyPr/>
          <a:lstStyle/>
          <a:p>
            <a:endParaRPr lang="fr-FR" dirty="0"/>
          </a:p>
        </p:txBody>
      </p:sp>
      <p:sp>
        <p:nvSpPr>
          <p:cNvPr id="17" name="Titre 16"/>
          <p:cNvSpPr>
            <a:spLocks noGrp="1"/>
          </p:cNvSpPr>
          <p:nvPr>
            <p:ph type="title"/>
          </p:nvPr>
        </p:nvSpPr>
        <p:spPr/>
        <p:txBody>
          <a:bodyPr rtlCol="0" anchor="b" anchorCtr="0"/>
          <a:lstStyle/>
          <a:p>
            <a:r>
              <a:rPr kumimoji="0" lang="fr-FR" smtClean="0"/>
              <a:t>Cliquez pour modifier le style du titre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09AF5932-8643-4F97-8536-6B8E999A3DFB}" type="datetimeFigureOut">
              <a:rPr lang="fr-FR" smtClean="0"/>
              <a:pPr/>
              <a:t>22/12/2013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9B304081-5357-4B56-BF7D-25EBE499D9B9}" type="slidenum">
              <a:rPr lang="fr-FR" smtClean="0"/>
              <a:pPr/>
              <a:t>‹N°›</a:t>
            </a:fld>
            <a:endParaRPr lang="fr-FR" dirty="0"/>
          </a:p>
        </p:txBody>
      </p:sp>
      <p:sp>
        <p:nvSpPr>
          <p:cNvPr id="2" name="Titr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cxnSp>
        <p:nvCxnSpPr>
          <p:cNvPr id="7" name="Connecteur droit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5" name="Espace réservé de la date 4"/>
          <p:cNvSpPr>
            <a:spLocks noGrp="1"/>
          </p:cNvSpPr>
          <p:nvPr>
            <p:ph type="dt" sz="half" idx="10"/>
          </p:nvPr>
        </p:nvSpPr>
        <p:spPr/>
        <p:txBody>
          <a:bodyPr/>
          <a:lstStyle/>
          <a:p>
            <a:fld id="{09AF5932-8643-4F97-8536-6B8E999A3DFB}" type="datetimeFigureOut">
              <a:rPr lang="fr-FR" smtClean="0"/>
              <a:pPr/>
              <a:t>22/12/2013</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9B304081-5357-4B56-BF7D-25EBE499D9B9}" type="slidenum">
              <a:rPr lang="fr-FR" smtClean="0"/>
              <a:pPr/>
              <a:t>‹N°›</a:t>
            </a:fld>
            <a:endParaRPr lang="fr-FR" dirty="0"/>
          </a:p>
        </p:txBody>
      </p:sp>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11" name="Espace réservé du contenu 10"/>
          <p:cNvSpPr>
            <a:spLocks noGrp="1"/>
          </p:cNvSpPr>
          <p:nvPr>
            <p:ph sz="half" idx="1"/>
          </p:nvPr>
        </p:nvSpPr>
        <p:spPr>
          <a:xfrm>
            <a:off x="457200" y="1524000"/>
            <a:ext cx="4059936"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4648200" y="1524000"/>
            <a:ext cx="4059936"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9" name="Espace réservé du numéro de diapositive 8"/>
          <p:cNvSpPr>
            <a:spLocks noGrp="1"/>
          </p:cNvSpPr>
          <p:nvPr>
            <p:ph type="sldNum" sz="quarter" idx="12"/>
          </p:nvPr>
        </p:nvSpPr>
        <p:spPr/>
        <p:txBody>
          <a:bodyPr/>
          <a:lstStyle/>
          <a:p>
            <a:fld id="{9B304081-5357-4B56-BF7D-25EBE499D9B9}" type="slidenum">
              <a:rPr lang="fr-FR" smtClean="0"/>
              <a:pPr/>
              <a:t>‹N°›</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7" name="Espace réservé de la date 6"/>
          <p:cNvSpPr>
            <a:spLocks noGrp="1"/>
          </p:cNvSpPr>
          <p:nvPr>
            <p:ph type="dt" sz="half" idx="10"/>
          </p:nvPr>
        </p:nvSpPr>
        <p:spPr/>
        <p:txBody>
          <a:bodyPr/>
          <a:lstStyle/>
          <a:p>
            <a:fld id="{09AF5932-8643-4F97-8536-6B8E999A3DFB}" type="datetimeFigureOut">
              <a:rPr lang="fr-FR" smtClean="0"/>
              <a:pPr/>
              <a:t>22/12/2013</a:t>
            </a:fld>
            <a:endParaRPr lang="fr-FR" dirty="0"/>
          </a:p>
        </p:txBody>
      </p:sp>
      <p:sp>
        <p:nvSpPr>
          <p:cNvPr id="3" name="Espace réservé du texte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32" name="Espace réservé du contenu 31"/>
          <p:cNvSpPr>
            <a:spLocks noGrp="1"/>
          </p:cNvSpPr>
          <p:nvPr>
            <p:ph sz="half" idx="2"/>
          </p:nvPr>
        </p:nvSpPr>
        <p:spPr>
          <a:xfrm>
            <a:off x="457200" y="2201896"/>
            <a:ext cx="4038600" cy="391363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34" name="Espace réservé du contenu 33"/>
          <p:cNvSpPr>
            <a:spLocks noGrp="1"/>
          </p:cNvSpPr>
          <p:nvPr>
            <p:ph sz="quarter" idx="4"/>
          </p:nvPr>
        </p:nvSpPr>
        <p:spPr>
          <a:xfrm>
            <a:off x="4649788" y="2201896"/>
            <a:ext cx="4038600" cy="391363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 name="Titre 1"/>
          <p:cNvSpPr>
            <a:spLocks noGrp="1"/>
          </p:cNvSpPr>
          <p:nvPr>
            <p:ph type="title"/>
          </p:nvPr>
        </p:nvSpPr>
        <p:spPr>
          <a:xfrm>
            <a:off x="457200" y="155448"/>
            <a:ext cx="8229600" cy="1143000"/>
          </a:xfrm>
        </p:spPr>
        <p:txBody>
          <a:bodyPr anchor="b" anchorCtr="0"/>
          <a:lstStyle>
            <a:lvl1pPr>
              <a:defRPr/>
            </a:lvl1pPr>
          </a:lstStyle>
          <a:p>
            <a:r>
              <a:rPr kumimoji="0" lang="fr-FR" smtClean="0"/>
              <a:t>Cliquez pour modifier le style du titre</a:t>
            </a:r>
            <a:endParaRPr kumimoji="0" lang="en-US"/>
          </a:p>
        </p:txBody>
      </p:sp>
      <p:sp>
        <p:nvSpPr>
          <p:cNvPr id="12" name="Espace réservé du texte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cxnSp>
        <p:nvCxnSpPr>
          <p:cNvPr id="10" name="Connecteur droit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09AF5932-8643-4F97-8536-6B8E999A3DFB}" type="datetimeFigureOut">
              <a:rPr lang="fr-FR" smtClean="0"/>
              <a:pPr/>
              <a:t>22/12/2013</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9B304081-5357-4B56-BF7D-25EBE499D9B9}" type="slidenum">
              <a:rPr lang="fr-FR" smtClean="0"/>
              <a:pPr/>
              <a:t>‹N°›</a:t>
            </a:fld>
            <a:endParaRPr lang="fr-FR" dirty="0"/>
          </a:p>
        </p:txBody>
      </p:sp>
      <p:sp>
        <p:nvSpPr>
          <p:cNvPr id="2" name="Titre 1"/>
          <p:cNvSpPr>
            <a:spLocks noGrp="1"/>
          </p:cNvSpPr>
          <p:nvPr>
            <p:ph type="title"/>
          </p:nvPr>
        </p:nvSpPr>
        <p:spPr/>
        <p:txBody>
          <a:bodyPr/>
          <a:lstStyle/>
          <a:p>
            <a:r>
              <a:rPr kumimoji="0" lang="fr-FR" smtClean="0"/>
              <a:t>Cliquez pour modifier le style du titre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9AF5932-8643-4F97-8536-6B8E999A3DFB}" type="datetimeFigureOut">
              <a:rPr lang="fr-FR" smtClean="0"/>
              <a:pPr/>
              <a:t>22/12/2013</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9B304081-5357-4B56-BF7D-25EBE499D9B9}"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9" name="Espace réservé du contenu 28"/>
          <p:cNvSpPr>
            <a:spLocks noGrp="1"/>
          </p:cNvSpPr>
          <p:nvPr>
            <p:ph sz="quarter" idx="1"/>
          </p:nvPr>
        </p:nvSpPr>
        <p:spPr>
          <a:xfrm>
            <a:off x="457200" y="457200"/>
            <a:ext cx="6248400" cy="5715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3" name="Espace réservé du texte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31" name="Titr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fr-FR" smtClean="0"/>
              <a:t>Cliquez pour modifier le style du titre</a:t>
            </a:r>
            <a:endParaRPr kumimoji="0" lang="en-US"/>
          </a:p>
        </p:txBody>
      </p:sp>
      <p:sp>
        <p:nvSpPr>
          <p:cNvPr id="8" name="Espace réservé de la date 7"/>
          <p:cNvSpPr>
            <a:spLocks noGrp="1"/>
          </p:cNvSpPr>
          <p:nvPr>
            <p:ph type="dt" sz="half" idx="14"/>
          </p:nvPr>
        </p:nvSpPr>
        <p:spPr/>
        <p:txBody>
          <a:bodyPr/>
          <a:lstStyle/>
          <a:p>
            <a:fld id="{09AF5932-8643-4F97-8536-6B8E999A3DFB}" type="datetimeFigureOut">
              <a:rPr lang="fr-FR" smtClean="0"/>
              <a:pPr/>
              <a:t>22/12/2013</a:t>
            </a:fld>
            <a:endParaRPr lang="fr-FR" dirty="0"/>
          </a:p>
        </p:txBody>
      </p:sp>
      <p:sp>
        <p:nvSpPr>
          <p:cNvPr id="9" name="Espace réservé du numéro de diapositive 8"/>
          <p:cNvSpPr>
            <a:spLocks noGrp="1"/>
          </p:cNvSpPr>
          <p:nvPr>
            <p:ph type="sldNum" sz="quarter" idx="15"/>
          </p:nvPr>
        </p:nvSpPr>
        <p:spPr/>
        <p:txBody>
          <a:bodyPr/>
          <a:lstStyle/>
          <a:p>
            <a:fld id="{9B304081-5357-4B56-BF7D-25EBE499D9B9}" type="slidenum">
              <a:rPr lang="fr-FR" smtClean="0"/>
              <a:pPr/>
              <a:t>‹N°›</a:t>
            </a:fld>
            <a:endParaRPr lang="fr-FR" dirty="0"/>
          </a:p>
        </p:txBody>
      </p:sp>
      <p:sp>
        <p:nvSpPr>
          <p:cNvPr id="10" name="Espace réservé du pied de page 9"/>
          <p:cNvSpPr>
            <a:spLocks noGrp="1"/>
          </p:cNvSpPr>
          <p:nvPr>
            <p:ph type="ftr" sz="quarter" idx="16"/>
          </p:nvPr>
        </p:nvSpPr>
        <p:spPr/>
        <p:txBody>
          <a:bodyPr/>
          <a:lstStyle/>
          <a:p>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fr-FR" dirty="0" smtClean="0"/>
              <a:t>Cliquez sur l'icône pour ajouter une image</a:t>
            </a:r>
            <a:endParaRPr kumimoji="0" lang="en-US" dirty="0"/>
          </a:p>
        </p:txBody>
      </p:sp>
      <p:sp>
        <p:nvSpPr>
          <p:cNvPr id="4" name="Espace réservé du texte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8" name="Espace réservé de la date 7"/>
          <p:cNvSpPr>
            <a:spLocks noGrp="1"/>
          </p:cNvSpPr>
          <p:nvPr>
            <p:ph type="dt" sz="half" idx="10"/>
          </p:nvPr>
        </p:nvSpPr>
        <p:spPr/>
        <p:txBody>
          <a:bodyPr/>
          <a:lstStyle/>
          <a:p>
            <a:fld id="{09AF5932-8643-4F97-8536-6B8E999A3DFB}" type="datetimeFigureOut">
              <a:rPr lang="fr-FR" smtClean="0"/>
              <a:pPr/>
              <a:t>22/12/2013</a:t>
            </a:fld>
            <a:endParaRPr lang="fr-FR" dirty="0"/>
          </a:p>
        </p:txBody>
      </p:sp>
      <p:sp>
        <p:nvSpPr>
          <p:cNvPr id="9" name="Espace réservé du numéro de diapositive 8"/>
          <p:cNvSpPr>
            <a:spLocks noGrp="1"/>
          </p:cNvSpPr>
          <p:nvPr>
            <p:ph type="sldNum" sz="quarter" idx="11"/>
          </p:nvPr>
        </p:nvSpPr>
        <p:spPr/>
        <p:txBody>
          <a:bodyPr/>
          <a:lstStyle/>
          <a:p>
            <a:fld id="{9B304081-5357-4B56-BF7D-25EBE499D9B9}" type="slidenum">
              <a:rPr lang="fr-FR" smtClean="0"/>
              <a:pPr/>
              <a:t>‹N°›</a:t>
            </a:fld>
            <a:endParaRPr lang="fr-FR" dirty="0"/>
          </a:p>
        </p:txBody>
      </p:sp>
      <p:sp>
        <p:nvSpPr>
          <p:cNvPr id="10" name="Espace réservé du pied de page 9"/>
          <p:cNvSpPr>
            <a:spLocks noGrp="1"/>
          </p:cNvSpPr>
          <p:nvPr>
            <p:ph type="ftr" sz="quarter" idx="12"/>
          </p:nvPr>
        </p:nvSpPr>
        <p:spPr/>
        <p:txBody>
          <a:bodyPr/>
          <a:lstStyle/>
          <a:p>
            <a:endParaRPr lang="fr-F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Gray">
      <p:bgRef idx="1003">
        <a:schemeClr val="bg1"/>
      </p:bgRef>
    </p:bg>
    <p:spTree>
      <p:nvGrpSpPr>
        <p:cNvPr id="1" name=""/>
        <p:cNvGrpSpPr/>
        <p:nvPr/>
      </p:nvGrpSpPr>
      <p:grpSpPr>
        <a:xfrm>
          <a:off x="0" y="0"/>
          <a:ext cx="0" cy="0"/>
          <a:chOff x="0" y="0"/>
          <a:chExt cx="0" cy="0"/>
        </a:xfrm>
      </p:grpSpPr>
      <p:sp>
        <p:nvSpPr>
          <p:cNvPr id="9" name="Espace réservé du texte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4" name="Espace réservé de la date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09AF5932-8643-4F97-8536-6B8E999A3DFB}" type="datetimeFigureOut">
              <a:rPr lang="fr-FR" smtClean="0"/>
              <a:pPr/>
              <a:t>22/12/2013</a:t>
            </a:fld>
            <a:endParaRPr lang="fr-FR" dirty="0"/>
          </a:p>
        </p:txBody>
      </p:sp>
      <p:sp>
        <p:nvSpPr>
          <p:cNvPr id="10" name="Espace réservé du pied de page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fr-FR" dirty="0"/>
          </a:p>
        </p:txBody>
      </p:sp>
      <p:sp>
        <p:nvSpPr>
          <p:cNvPr id="22" name="Espace réservé du numéro de diapositive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9B304081-5357-4B56-BF7D-25EBE499D9B9}" type="slidenum">
              <a:rPr lang="fr-FR" smtClean="0"/>
              <a:pPr/>
              <a:t>‹N°›</a:t>
            </a:fld>
            <a:endParaRPr lang="fr-FR" dirty="0"/>
          </a:p>
        </p:txBody>
      </p:sp>
      <p:sp>
        <p:nvSpPr>
          <p:cNvPr id="5" name="Espace réservé du titre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fr-FR" smtClean="0"/>
              <a:t>Cliquez pour modifier le style du titre</a:t>
            </a:r>
            <a:endParaRPr kumimoji="0" 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7224" y="2500306"/>
            <a:ext cx="7286676" cy="1569660"/>
          </a:xfrm>
          <a:prstGeom prst="rect">
            <a:avLst/>
          </a:prstGeom>
        </p:spPr>
        <p:txBody>
          <a:bodyPr wrap="square">
            <a:spAutoFit/>
          </a:bodyPr>
          <a:lstStyle/>
          <a:p>
            <a:pPr algn="ctr"/>
            <a:r>
              <a:rPr lang="ar-SA" sz="9600" dirty="0" smtClean="0">
                <a:solidFill>
                  <a:schemeClr val="bg2"/>
                </a:solidFill>
              </a:rPr>
              <a:t>السلام عليكم </a:t>
            </a:r>
            <a:endParaRPr lang="fr-FR" sz="9600" dirty="0">
              <a:solidFill>
                <a:schemeClr val="bg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8662" y="1582341"/>
            <a:ext cx="7929618" cy="3693319"/>
          </a:xfrm>
          <a:prstGeom prst="rect">
            <a:avLst/>
          </a:prstGeom>
        </p:spPr>
        <p:txBody>
          <a:bodyPr wrap="square">
            <a:spAutoFit/>
          </a:bodyPr>
          <a:lstStyle/>
          <a:p>
            <a:pPr lvl="0"/>
            <a:endParaRPr lang="fr-FR" b="1" dirty="0" smtClean="0"/>
          </a:p>
          <a:p>
            <a:pPr lvl="0"/>
            <a:r>
              <a:rPr lang="fr-FR" sz="2400" dirty="0" smtClean="0"/>
              <a:t>c)</a:t>
            </a:r>
            <a:r>
              <a:rPr lang="fr-FR" sz="2400" u="sng" dirty="0" smtClean="0"/>
              <a:t>elle est structurée</a:t>
            </a:r>
            <a:r>
              <a:rPr lang="fr-FR" sz="2400" dirty="0" smtClean="0"/>
              <a:t> : elle combine (ce n'est pas une simple addition) des savoir agir, vouloir agir et pouvoir agir </a:t>
            </a:r>
          </a:p>
          <a:p>
            <a:pPr lvl="0"/>
            <a:endParaRPr lang="fr-FR" sz="2400" dirty="0" smtClean="0"/>
          </a:p>
          <a:p>
            <a:pPr lvl="0"/>
            <a:r>
              <a:rPr lang="fr-FR" sz="2400" dirty="0" smtClean="0"/>
              <a:t>d)enfin, elle est </a:t>
            </a:r>
            <a:r>
              <a:rPr lang="fr-FR" sz="2400" u="sng" dirty="0" smtClean="0"/>
              <a:t>abstraite et hypothétique</a:t>
            </a:r>
            <a:r>
              <a:rPr lang="fr-FR" sz="2400" dirty="0" smtClean="0"/>
              <a:t> : on ne peut observer directement la compétence </a:t>
            </a:r>
            <a:r>
              <a:rPr lang="fr-FR" sz="2400" i="1" dirty="0" smtClean="0"/>
              <a:t>réelle</a:t>
            </a:r>
            <a:r>
              <a:rPr lang="fr-FR" sz="2400" dirty="0" smtClean="0"/>
              <a:t> (à ne surtout pas confondre avec la compétence </a:t>
            </a:r>
            <a:r>
              <a:rPr lang="fr-FR" sz="2400" i="1" dirty="0" smtClean="0"/>
              <a:t>requise</a:t>
            </a:r>
            <a:r>
              <a:rPr lang="fr-FR" sz="2400" dirty="0" smtClean="0"/>
              <a:t> ou </a:t>
            </a:r>
            <a:r>
              <a:rPr lang="fr-FR" sz="2400" i="1" dirty="0" smtClean="0"/>
              <a:t>prescrite</a:t>
            </a:r>
            <a:r>
              <a:rPr lang="fr-FR" sz="2400" dirty="0" smtClean="0"/>
              <a:t>), mais on peut observer ses manifestations, ses conséquences.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642918"/>
            <a:ext cx="8229600" cy="5453082"/>
          </a:xfrm>
        </p:spPr>
        <p:txBody>
          <a:bodyPr>
            <a:normAutofit/>
          </a:bodyPr>
          <a:lstStyle/>
          <a:p>
            <a:pPr lvl="0">
              <a:buNone/>
            </a:pPr>
            <a:endParaRPr lang="fr-FR" sz="2400" b="1" dirty="0" smtClean="0">
              <a:solidFill>
                <a:srgbClr val="FF0000"/>
              </a:solidFill>
            </a:endParaRPr>
          </a:p>
          <a:p>
            <a:pPr lvl="0">
              <a:buNone/>
            </a:pPr>
            <a:r>
              <a:rPr lang="fr-FR" sz="2400" b="1" dirty="0" smtClean="0">
                <a:solidFill>
                  <a:srgbClr val="FF0000"/>
                </a:solidFill>
              </a:rPr>
              <a:t>   </a:t>
            </a:r>
          </a:p>
          <a:p>
            <a:pPr lvl="0">
              <a:buNone/>
            </a:pPr>
            <a:r>
              <a:rPr lang="fr-FR" sz="2400" b="1" dirty="0" smtClean="0">
                <a:solidFill>
                  <a:srgbClr val="FF0000"/>
                </a:solidFill>
              </a:rPr>
              <a:t>   Selon les orientations pédagogie</a:t>
            </a:r>
          </a:p>
          <a:p>
            <a:pPr lvl="0">
              <a:buNone/>
            </a:pPr>
            <a:r>
              <a:rPr lang="fr-FR" sz="2400" dirty="0" smtClean="0"/>
              <a:t>  </a:t>
            </a:r>
          </a:p>
          <a:p>
            <a:pPr lvl="0">
              <a:buNone/>
            </a:pPr>
            <a:r>
              <a:rPr lang="fr-FR" sz="2400" dirty="0" smtClean="0"/>
              <a:t> -un système de connaissances conceptuelles et de connaissances procédurales, et comportementales, organisés en schémas opératoires et qui permettent, à l’intérieur d’une famille de situations, l’identification d’une tache-problème et sa résolution par une action efficace(performance).</a:t>
            </a:r>
          </a:p>
          <a:p>
            <a:pPr>
              <a:buNone/>
            </a:pPr>
            <a:r>
              <a:rPr lang="fr-FR" dirty="0" smtClean="0"/>
              <a:t> </a:t>
            </a:r>
            <a:endParaRPr lang="fr-F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p:cTn id="7"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 calcmode="lin" valueType="num">
                                      <p:cBhvr>
                                        <p:cTn id="1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p:cTn id="21"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2">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 calcmode="lin" valueType="num">
                                      <p:cBhvr>
                                        <p:cTn id="28"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29"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2">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 calcmode="lin" valueType="num">
                                      <p:cBhvr>
                                        <p:cTn id="35" dur="1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36" dur="1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37"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357166"/>
            <a:ext cx="8229600" cy="5738834"/>
          </a:xfrm>
        </p:spPr>
        <p:txBody>
          <a:bodyPr/>
          <a:lstStyle/>
          <a:p>
            <a:pPr>
              <a:buNone/>
            </a:pPr>
            <a:endParaRPr lang="fr-FR" u="sng" dirty="0" smtClean="0"/>
          </a:p>
          <a:p>
            <a:pPr>
              <a:buNone/>
            </a:pPr>
            <a:r>
              <a:rPr lang="fr-FR" b="1" i="1" dirty="0" smtClean="0">
                <a:solidFill>
                  <a:srgbClr val="FF0000"/>
                </a:solidFill>
              </a:rPr>
              <a:t>  </a:t>
            </a:r>
          </a:p>
          <a:p>
            <a:pPr>
              <a:buNone/>
            </a:pPr>
            <a:r>
              <a:rPr lang="fr-FR" b="1" i="1" dirty="0" smtClean="0">
                <a:solidFill>
                  <a:srgbClr val="FF0000"/>
                </a:solidFill>
              </a:rPr>
              <a:t> Exemple en basket Ball : </a:t>
            </a:r>
            <a:endParaRPr lang="fr-FR" dirty="0" smtClean="0">
              <a:solidFill>
                <a:srgbClr val="FF0000"/>
              </a:solidFill>
            </a:endParaRPr>
          </a:p>
          <a:p>
            <a:pPr>
              <a:buNone/>
            </a:pPr>
            <a:r>
              <a:rPr lang="fr-FR" dirty="0" smtClean="0"/>
              <a:t>     </a:t>
            </a:r>
          </a:p>
          <a:p>
            <a:pPr>
              <a:buNone/>
            </a:pPr>
            <a:r>
              <a:rPr lang="fr-FR" dirty="0" smtClean="0"/>
              <a:t>-La compétence en basket Ball n’est pas de réaliser des passes précises à un partenaire , mais la capacité à réaliser des choix judicieux tenant compte des espaces libres du placement des adversaires et des partenaires, des points forts et des points faibles de chacun. </a:t>
            </a:r>
          </a:p>
          <a:p>
            <a:pPr>
              <a:buNone/>
            </a:pPr>
            <a:endParaRPr lang="fr-FR"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1357298"/>
            <a:ext cx="8858280" cy="4339650"/>
          </a:xfrm>
          <a:prstGeom prst="rect">
            <a:avLst/>
          </a:prstGeom>
        </p:spPr>
        <p:txBody>
          <a:bodyPr wrap="square">
            <a:spAutoFit/>
          </a:bodyPr>
          <a:lstStyle/>
          <a:p>
            <a:r>
              <a:rPr lang="fr-FR" sz="2400" i="1" dirty="0" smtClean="0"/>
              <a:t>-La compétence va donc au delà de l’application efficace des « connaissances » , et se traduit par l’adaptation constante du comportement à un contexte dynamique (changeant). </a:t>
            </a:r>
            <a:r>
              <a:rPr lang="fr-FR" sz="2400" b="1" i="1" dirty="0" smtClean="0"/>
              <a:t>Delignières</a:t>
            </a:r>
          </a:p>
          <a:p>
            <a:endParaRPr lang="fr-FR" sz="2400" i="1" dirty="0" smtClean="0"/>
          </a:p>
          <a:p>
            <a:r>
              <a:rPr lang="fr-FR" sz="2400" dirty="0" smtClean="0"/>
              <a:t> « La compétence produit des comportements de manière imprévisibles. Ainsi , un sportif compétent est capable de produire des comportements originaux, d’improviser des solutions inattendues. (Il disposerait de nombreuses alternatives.)</a:t>
            </a:r>
          </a:p>
          <a:p>
            <a:endParaRPr lang="fr-FR" i="1" dirty="0" smtClean="0"/>
          </a:p>
          <a:p>
            <a:endParaRPr lang="fr-F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785786" y="2285992"/>
            <a:ext cx="7429552" cy="1200329"/>
          </a:xfrm>
          <a:prstGeom prst="rect">
            <a:avLst/>
          </a:prstGeom>
          <a:noFill/>
        </p:spPr>
        <p:txBody>
          <a:bodyPr wrap="square" rtlCol="0">
            <a:spAutoFit/>
          </a:bodyPr>
          <a:lstStyle/>
          <a:p>
            <a:pPr algn="ctr"/>
            <a:r>
              <a:rPr lang="fr-FR" sz="3600" dirty="0" smtClean="0"/>
              <a:t>EXEMPLES DES COMPETANCES ATTENDUS EN BASKET BALL</a:t>
            </a:r>
            <a:endParaRPr lang="fr-FR" sz="3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57158" y="357166"/>
            <a:ext cx="8501122" cy="5909310"/>
          </a:xfrm>
          <a:prstGeom prst="rect">
            <a:avLst/>
          </a:prstGeom>
          <a:noFill/>
        </p:spPr>
        <p:txBody>
          <a:bodyPr wrap="square" rtlCol="0">
            <a:spAutoFit/>
          </a:bodyPr>
          <a:lstStyle/>
          <a:p>
            <a:r>
              <a:rPr lang="fr-CH" sz="2800" dirty="0" smtClean="0"/>
              <a:t>Un grand nombre de compétences peuvent être développées à travers l'activité basket-ball. Nous avons sélectionné celles qui se rapportent au mieux à la situation pédagogique: le "jeu de transition".</a:t>
            </a:r>
          </a:p>
          <a:p>
            <a:r>
              <a:rPr lang="fr-CH" sz="2800" dirty="0" smtClean="0"/>
              <a:t> Il est donc important de considérer les compétences choisies comme </a:t>
            </a:r>
            <a:r>
              <a:rPr lang="fr-CH" sz="2800" b="1" i="1" dirty="0" smtClean="0"/>
              <a:t>développée prioritairement </a:t>
            </a:r>
            <a:r>
              <a:rPr lang="fr-CH" sz="2800" dirty="0" smtClean="0"/>
              <a:t>à travers cette activité. Elles sont imbriquées l'une dans l'autre. On peut très bien développer simultanément des compétences issues des 3 champs disciplinaires dans un même exercice.</a:t>
            </a:r>
            <a:endParaRPr lang="fr-FR" sz="2800" dirty="0" smtClean="0"/>
          </a:p>
          <a:p>
            <a:r>
              <a:rPr lang="fr-CH" sz="2400" dirty="0" smtClean="0"/>
              <a:t> </a:t>
            </a:r>
            <a:endParaRPr lang="fr-FR" sz="2400" dirty="0" smtClean="0"/>
          </a:p>
          <a:p>
            <a:endParaRPr lang="fr-F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642910" y="1428736"/>
            <a:ext cx="8072494" cy="2985433"/>
          </a:xfrm>
          <a:prstGeom prst="rect">
            <a:avLst/>
          </a:prstGeom>
          <a:noFill/>
        </p:spPr>
        <p:txBody>
          <a:bodyPr wrap="square" rtlCol="0">
            <a:spAutoFit/>
          </a:bodyPr>
          <a:lstStyle/>
          <a:p>
            <a:r>
              <a:rPr lang="fr-FR" sz="3200" dirty="0" smtClean="0"/>
              <a:t>Pour faciliter votre compréhension, nous avons motivé le choix des compétences par des exemples de </a:t>
            </a:r>
            <a:r>
              <a:rPr lang="fr-FR" sz="3200" b="1" i="1" dirty="0" smtClean="0"/>
              <a:t>comportement de jeu</a:t>
            </a:r>
            <a:r>
              <a:rPr lang="fr-FR" sz="3200" dirty="0" smtClean="0"/>
              <a:t> en accord avec ces dernières.</a:t>
            </a:r>
          </a:p>
          <a:p>
            <a:endParaRPr lang="fr-FR"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357158" y="357166"/>
          <a:ext cx="8643998" cy="5982299"/>
        </p:xfrm>
        <a:graphic>
          <a:graphicData uri="http://schemas.openxmlformats.org/drawingml/2006/table">
            <a:tbl>
              <a:tblPr/>
              <a:tblGrid>
                <a:gridCol w="4070002"/>
                <a:gridCol w="4573996"/>
              </a:tblGrid>
              <a:tr h="1521537">
                <a:tc>
                  <a:txBody>
                    <a:bodyPr/>
                    <a:lstStyle/>
                    <a:p>
                      <a:pPr algn="ctr">
                        <a:spcBef>
                          <a:spcPts val="600"/>
                        </a:spcBef>
                        <a:spcAft>
                          <a:spcPts val="600"/>
                        </a:spcAft>
                        <a:tabLst>
                          <a:tab pos="630555" algn="l"/>
                        </a:tabLst>
                      </a:pPr>
                      <a:r>
                        <a:rPr lang="fr-FR" sz="3600" b="1" i="1" cap="small" dirty="0">
                          <a:latin typeface="Arial"/>
                          <a:ea typeface="Times New Roman"/>
                          <a:cs typeface="Arial"/>
                        </a:rPr>
                        <a:t>champ de la condition physique</a:t>
                      </a:r>
                      <a:endParaRPr lang="fr-FR" sz="36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Bef>
                          <a:spcPts val="600"/>
                        </a:spcBef>
                        <a:spcAft>
                          <a:spcPts val="600"/>
                        </a:spcAft>
                        <a:tabLst>
                          <a:tab pos="630555" algn="l"/>
                        </a:tabLst>
                      </a:pPr>
                      <a:r>
                        <a:rPr lang="fr-FR" sz="3600" b="1" i="1" cap="small" dirty="0">
                          <a:latin typeface="Arial"/>
                          <a:ea typeface="Times New Roman"/>
                          <a:cs typeface="Arial"/>
                        </a:rPr>
                        <a:t>exemples de comportement de jeu</a:t>
                      </a:r>
                      <a:endParaRPr lang="fr-FR" sz="360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r>
              <a:tr h="4336379">
                <a:tc>
                  <a:txBody>
                    <a:bodyPr/>
                    <a:lstStyle/>
                    <a:p>
                      <a:pPr>
                        <a:spcBef>
                          <a:spcPts val="600"/>
                        </a:spcBef>
                        <a:spcAft>
                          <a:spcPts val="600"/>
                        </a:spcAft>
                      </a:pPr>
                      <a:r>
                        <a:rPr lang="fr-FR" sz="3600" u="sng" dirty="0">
                          <a:latin typeface="Arial"/>
                          <a:ea typeface="Times New Roman"/>
                          <a:cs typeface="Arial"/>
                        </a:rPr>
                        <a:t>Vélocité</a:t>
                      </a:r>
                      <a:r>
                        <a:rPr lang="fr-FR" sz="3600" dirty="0">
                          <a:latin typeface="Arial"/>
                          <a:ea typeface="Times New Roman"/>
                          <a:cs typeface="Arial"/>
                        </a:rPr>
                        <a:t> : </a:t>
                      </a:r>
                      <a:endParaRPr lang="fr-FR" sz="3600" dirty="0" smtClean="0">
                        <a:latin typeface="Arial"/>
                        <a:ea typeface="Times New Roman"/>
                        <a:cs typeface="Arial"/>
                      </a:endParaRPr>
                    </a:p>
                    <a:p>
                      <a:pPr>
                        <a:spcBef>
                          <a:spcPts val="600"/>
                        </a:spcBef>
                        <a:spcAft>
                          <a:spcPts val="600"/>
                        </a:spcAft>
                      </a:pPr>
                      <a:r>
                        <a:rPr lang="fr-FR" sz="3600" dirty="0" smtClean="0">
                          <a:latin typeface="Arial"/>
                          <a:ea typeface="Times New Roman"/>
                          <a:cs typeface="Arial"/>
                        </a:rPr>
                        <a:t>exécuter </a:t>
                      </a:r>
                      <a:r>
                        <a:rPr lang="fr-FR" sz="3600" dirty="0">
                          <a:latin typeface="Arial"/>
                          <a:ea typeface="Times New Roman"/>
                          <a:cs typeface="Arial"/>
                        </a:rPr>
                        <a:t>des mouvements et des déplacements simples à grande vitesse</a:t>
                      </a:r>
                      <a:endParaRPr lang="fr-FR" sz="40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200"/>
                        </a:spcBef>
                        <a:spcAft>
                          <a:spcPts val="1200"/>
                        </a:spcAft>
                      </a:pPr>
                      <a:r>
                        <a:rPr lang="fr-FR" sz="3200" dirty="0">
                          <a:latin typeface="Arial"/>
                          <a:ea typeface="Times New Roman"/>
                          <a:cs typeface="Arial"/>
                        </a:rPr>
                        <a:t>Toutes les actions de jeu doivent se répéter et se réaliser à grande vitesse et dans un minimum de temps. Entre 5 et 10" d'un panier à l'autre</a:t>
                      </a:r>
                      <a:endParaRPr lang="fr-FR" sz="36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571473" y="428603"/>
          <a:ext cx="7532174" cy="6103958"/>
        </p:xfrm>
        <a:graphic>
          <a:graphicData uri="http://schemas.openxmlformats.org/drawingml/2006/table">
            <a:tbl>
              <a:tblPr/>
              <a:tblGrid>
                <a:gridCol w="3543287"/>
                <a:gridCol w="3988887"/>
              </a:tblGrid>
              <a:tr h="628356">
                <a:tc>
                  <a:txBody>
                    <a:bodyPr/>
                    <a:lstStyle/>
                    <a:p>
                      <a:pPr algn="ctr">
                        <a:spcBef>
                          <a:spcPts val="600"/>
                        </a:spcBef>
                        <a:spcAft>
                          <a:spcPts val="600"/>
                        </a:spcAft>
                        <a:tabLst>
                          <a:tab pos="630555" algn="l"/>
                        </a:tabLst>
                      </a:pPr>
                      <a:r>
                        <a:rPr lang="fr-FR" sz="2400" b="1" i="1" cap="small" dirty="0">
                          <a:latin typeface="Arial"/>
                          <a:ea typeface="Times New Roman"/>
                          <a:cs typeface="Arial"/>
                        </a:rPr>
                        <a:t>champ des habiletés gestuelles et motrices</a:t>
                      </a:r>
                      <a:endParaRPr lang="fr-FR" sz="240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Bef>
                          <a:spcPts val="600"/>
                        </a:spcBef>
                        <a:spcAft>
                          <a:spcPts val="600"/>
                        </a:spcAft>
                        <a:tabLst>
                          <a:tab pos="630555" algn="l"/>
                        </a:tabLst>
                      </a:pPr>
                      <a:r>
                        <a:rPr lang="fr-FR" sz="2400" b="1" i="1" cap="small">
                          <a:latin typeface="Arial"/>
                          <a:ea typeface="Times New Roman"/>
                          <a:cs typeface="Arial"/>
                        </a:rPr>
                        <a:t>exemples de comportement de jeu</a:t>
                      </a:r>
                      <a:endParaRPr lang="fr-FR" sz="24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r>
              <a:tr h="2387750">
                <a:tc>
                  <a:txBody>
                    <a:bodyPr/>
                    <a:lstStyle/>
                    <a:p>
                      <a:pPr>
                        <a:spcBef>
                          <a:spcPts val="600"/>
                        </a:spcBef>
                        <a:spcAft>
                          <a:spcPts val="600"/>
                        </a:spcAft>
                      </a:pPr>
                      <a:r>
                        <a:rPr lang="fr-FR" sz="2800" dirty="0">
                          <a:latin typeface="Arial"/>
                          <a:ea typeface="Times New Roman"/>
                          <a:cs typeface="Arial"/>
                        </a:rPr>
                        <a:t>Adapter sa vitesse d’exécution aux nécessités du mouvement et à la durée de l’action</a:t>
                      </a:r>
                      <a:endParaRPr lang="fr-FR" sz="32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0"/>
                        </a:spcBef>
                        <a:spcAft>
                          <a:spcPts val="1200"/>
                        </a:spcAft>
                      </a:pPr>
                      <a:r>
                        <a:rPr lang="fr-FR" sz="2000">
                          <a:latin typeface="Arial"/>
                          <a:ea typeface="Times New Roman"/>
                          <a:cs typeface="Arial"/>
                        </a:rPr>
                        <a:t>L'élève qui joue le rebond défensif, fait partie de la 2ème vague d'attaque. Il ne peut en aucun cas arriver avant la 1ère vague. Il doit donc adapter sa vitesse d'exécution en fonction de la 1ère vague</a:t>
                      </a:r>
                      <a:endParaRPr lang="fr-FR" sz="24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84688">
                <a:tc>
                  <a:txBody>
                    <a:bodyPr/>
                    <a:lstStyle/>
                    <a:p>
                      <a:pPr>
                        <a:spcBef>
                          <a:spcPts val="600"/>
                        </a:spcBef>
                        <a:spcAft>
                          <a:spcPts val="600"/>
                        </a:spcAft>
                      </a:pPr>
                      <a:r>
                        <a:rPr lang="fr-FR" sz="2800" dirty="0">
                          <a:latin typeface="Arial"/>
                          <a:ea typeface="Times New Roman"/>
                          <a:cs typeface="Times New Roman"/>
                        </a:rPr>
                        <a:t>Enchaîner plusieurs actions successives et/ou simultanées de façon à produire un mouvement fluide voire harmonieux</a:t>
                      </a:r>
                      <a:endParaRPr lang="fr-FR" sz="32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0"/>
                        </a:spcBef>
                        <a:spcAft>
                          <a:spcPts val="1200"/>
                        </a:spcAft>
                      </a:pPr>
                      <a:r>
                        <a:rPr lang="fr-FR" sz="2000" dirty="0">
                          <a:latin typeface="Arial"/>
                          <a:ea typeface="Times New Roman"/>
                          <a:cs typeface="Arial"/>
                        </a:rPr>
                        <a:t>La contre-attaque a échoué; le porteur de balle passe à l'ailier et coupe en direction de l'anneau; il reçoit le ballon en retour; marque l'arrêt un temps et fixe son défenseur; il joue 1c/1 et termine son action par un shoot</a:t>
                      </a:r>
                      <a:endParaRPr lang="fr-FR" sz="240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285717" y="285729"/>
          <a:ext cx="7785762" cy="6619274"/>
        </p:xfrm>
        <a:graphic>
          <a:graphicData uri="http://schemas.openxmlformats.org/drawingml/2006/table">
            <a:tbl>
              <a:tblPr/>
              <a:tblGrid>
                <a:gridCol w="3634041"/>
                <a:gridCol w="4151721"/>
              </a:tblGrid>
              <a:tr h="254002">
                <a:tc>
                  <a:txBody>
                    <a:bodyPr/>
                    <a:lstStyle/>
                    <a:p>
                      <a:pPr algn="ctr">
                        <a:spcBef>
                          <a:spcPts val="600"/>
                        </a:spcBef>
                        <a:spcAft>
                          <a:spcPts val="600"/>
                        </a:spcAft>
                        <a:tabLst>
                          <a:tab pos="630555" algn="l"/>
                        </a:tabLst>
                      </a:pPr>
                      <a:r>
                        <a:rPr lang="fr-FR" sz="1600" b="1" i="1" cap="small" dirty="0">
                          <a:latin typeface="Arial"/>
                          <a:ea typeface="Times New Roman"/>
                          <a:cs typeface="Arial"/>
                        </a:rPr>
                        <a:t>champ de la coopération socio-motrice</a:t>
                      </a:r>
                      <a:endParaRPr lang="fr-FR" sz="160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Bef>
                          <a:spcPts val="600"/>
                        </a:spcBef>
                        <a:spcAft>
                          <a:spcPts val="600"/>
                        </a:spcAft>
                        <a:tabLst>
                          <a:tab pos="630555" algn="l"/>
                        </a:tabLst>
                      </a:pPr>
                      <a:r>
                        <a:rPr lang="fr-FR" sz="1600" b="1" i="1" cap="small">
                          <a:latin typeface="Arial"/>
                          <a:ea typeface="Times New Roman"/>
                          <a:cs typeface="Arial"/>
                        </a:rPr>
                        <a:t>exemples de comportement de jeu</a:t>
                      </a:r>
                      <a:endParaRPr lang="fr-FR" sz="16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r>
              <a:tr h="965206">
                <a:tc>
                  <a:txBody>
                    <a:bodyPr/>
                    <a:lstStyle/>
                    <a:p>
                      <a:pPr>
                        <a:spcBef>
                          <a:spcPts val="600"/>
                        </a:spcBef>
                        <a:spcAft>
                          <a:spcPts val="600"/>
                        </a:spcAft>
                      </a:pPr>
                      <a:r>
                        <a:rPr lang="fr-FR" sz="1800" dirty="0">
                          <a:latin typeface="Arial"/>
                          <a:ea typeface="Times New Roman"/>
                          <a:cs typeface="Times New Roman"/>
                        </a:rPr>
                        <a:t>Capter efficacement les signaux émis par ses </a:t>
                      </a:r>
                      <a:r>
                        <a:rPr lang="fr-FR" sz="1800" i="1" u="sng" dirty="0">
                          <a:latin typeface="Arial"/>
                          <a:ea typeface="Times New Roman"/>
                          <a:cs typeface="Times New Roman"/>
                        </a:rPr>
                        <a:t>partenaires</a:t>
                      </a:r>
                      <a:r>
                        <a:rPr lang="fr-FR" sz="1800" dirty="0">
                          <a:latin typeface="Arial"/>
                          <a:ea typeface="Times New Roman"/>
                          <a:cs typeface="Times New Roman"/>
                        </a:rPr>
                        <a:t> et y réagir de manière interactive.</a:t>
                      </a:r>
                      <a:endParaRPr lang="fr-FR" sz="20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0"/>
                        </a:spcBef>
                        <a:spcAft>
                          <a:spcPts val="1200"/>
                        </a:spcAft>
                      </a:pPr>
                      <a:r>
                        <a:rPr lang="fr-FR" sz="1400">
                          <a:latin typeface="Arial"/>
                          <a:ea typeface="Times New Roman"/>
                          <a:cs typeface="Times New Roman"/>
                        </a:rPr>
                        <a:t>Le porteur du ballon est dans le couloir central; les 2 ailiers se démarquent; mais l'un parvient à dépasser son homme; le porteur fait le bon choix en donnant le ballon à l'ailier le mieux démarqué</a:t>
                      </a:r>
                      <a:endParaRPr lang="fr-FR" sz="16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7810">
                <a:tc>
                  <a:txBody>
                    <a:bodyPr/>
                    <a:lstStyle/>
                    <a:p>
                      <a:pPr>
                        <a:spcBef>
                          <a:spcPts val="600"/>
                        </a:spcBef>
                        <a:spcAft>
                          <a:spcPts val="600"/>
                        </a:spcAft>
                      </a:pPr>
                      <a:r>
                        <a:rPr lang="fr-FR" sz="1800" dirty="0">
                          <a:latin typeface="Arial"/>
                          <a:ea typeface="Times New Roman"/>
                          <a:cs typeface="Times New Roman"/>
                        </a:rPr>
                        <a:t>Accepter les faiblesses éventuelles de ses partenaires et adapter ses comportements à la situation collective.</a:t>
                      </a:r>
                      <a:endParaRPr lang="fr-FR" sz="20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0"/>
                        </a:spcBef>
                        <a:spcAft>
                          <a:spcPts val="1200"/>
                        </a:spcAft>
                      </a:pPr>
                      <a:r>
                        <a:rPr lang="fr-FR" sz="1400">
                          <a:latin typeface="Arial"/>
                          <a:ea typeface="Times New Roman"/>
                          <a:cs typeface="Times New Roman"/>
                        </a:rPr>
                        <a:t>L'élève est un joueur de club; il joue avec une équipe faible; il ne va pas jouer pour lui, mais au contraire par ses actions, ses mouvements, créer des situations de jeu idéales pour ses partenaires. "</a:t>
                      </a:r>
                      <a:r>
                        <a:rPr lang="fr-FR" sz="1400" i="1">
                          <a:latin typeface="Arial"/>
                          <a:ea typeface="Times New Roman"/>
                          <a:cs typeface="Times New Roman"/>
                        </a:rPr>
                        <a:t>Il va rendre les autres meilleurs</a:t>
                      </a:r>
                      <a:r>
                        <a:rPr lang="fr-FR" sz="1400">
                          <a:latin typeface="Arial"/>
                          <a:ea typeface="Times New Roman"/>
                          <a:cs typeface="Times New Roman"/>
                        </a:rPr>
                        <a:t>". C'est également un exemple de critère de dépassement </a:t>
                      </a:r>
                      <a:endParaRPr lang="fr-FR" sz="16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3906">
                <a:tc>
                  <a:txBody>
                    <a:bodyPr/>
                    <a:lstStyle/>
                    <a:p>
                      <a:pPr>
                        <a:spcBef>
                          <a:spcPts val="600"/>
                        </a:spcBef>
                        <a:spcAft>
                          <a:spcPts val="600"/>
                        </a:spcAft>
                      </a:pPr>
                      <a:r>
                        <a:rPr lang="fr-FR" sz="1800" dirty="0">
                          <a:latin typeface="Arial"/>
                          <a:ea typeface="Times New Roman"/>
                          <a:cs typeface="Times New Roman"/>
                        </a:rPr>
                        <a:t>Capter efficacement les signaux émis par les </a:t>
                      </a:r>
                      <a:r>
                        <a:rPr lang="fr-FR" sz="1800" i="1" u="sng" dirty="0">
                          <a:latin typeface="Arial"/>
                          <a:ea typeface="Times New Roman"/>
                          <a:cs typeface="Times New Roman"/>
                        </a:rPr>
                        <a:t>adversaires</a:t>
                      </a:r>
                      <a:r>
                        <a:rPr lang="fr-FR" sz="1800" dirty="0">
                          <a:latin typeface="Arial"/>
                          <a:ea typeface="Times New Roman"/>
                          <a:cs typeface="Times New Roman"/>
                        </a:rPr>
                        <a:t> et y réagir de manière interactive.</a:t>
                      </a:r>
                      <a:endParaRPr lang="fr-FR" sz="20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0"/>
                        </a:spcBef>
                        <a:spcAft>
                          <a:spcPts val="1200"/>
                        </a:spcAft>
                      </a:pPr>
                      <a:r>
                        <a:rPr lang="fr-FR" sz="1400">
                          <a:latin typeface="Arial"/>
                          <a:ea typeface="Times New Roman"/>
                          <a:cs typeface="Times New Roman"/>
                        </a:rPr>
                        <a:t>La défense est regroupée; la contre-attaque est impossible; l'équipe déclenche le jeu du "bouche-trous" (voir plus loin dans ce rapport)</a:t>
                      </a:r>
                      <a:endParaRPr lang="fr-FR" sz="16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5206">
                <a:tc>
                  <a:txBody>
                    <a:bodyPr/>
                    <a:lstStyle/>
                    <a:p>
                      <a:pPr>
                        <a:spcBef>
                          <a:spcPts val="600"/>
                        </a:spcBef>
                        <a:spcAft>
                          <a:spcPts val="600"/>
                        </a:spcAft>
                      </a:pPr>
                      <a:r>
                        <a:rPr lang="fr-FR" sz="1800" dirty="0">
                          <a:latin typeface="Arial"/>
                          <a:ea typeface="Times New Roman"/>
                          <a:cs typeface="Times New Roman"/>
                        </a:rPr>
                        <a:t>Agir en équipe dans un but fixé.</a:t>
                      </a:r>
                      <a:endParaRPr lang="fr-FR" sz="20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0"/>
                        </a:spcBef>
                        <a:spcAft>
                          <a:spcPts val="1200"/>
                        </a:spcAft>
                      </a:pPr>
                      <a:r>
                        <a:rPr lang="fr-FR" sz="1400">
                          <a:latin typeface="Arial"/>
                          <a:ea typeface="Times New Roman"/>
                          <a:cs typeface="Times New Roman"/>
                        </a:rPr>
                        <a:t>Dans le jeu du "bouche-trous", l'équipe va faire circuler le ballon, être patiente et attendre la situation de shoot idéale. "Shooter au bon endroit au bon moment"</a:t>
                      </a:r>
                      <a:endParaRPr lang="fr-FR" sz="16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5206">
                <a:tc>
                  <a:txBody>
                    <a:bodyPr/>
                    <a:lstStyle/>
                    <a:p>
                      <a:pPr>
                        <a:spcBef>
                          <a:spcPts val="600"/>
                        </a:spcBef>
                        <a:spcAft>
                          <a:spcPts val="600"/>
                        </a:spcAft>
                      </a:pPr>
                      <a:r>
                        <a:rPr lang="fr-FR" sz="1800" dirty="0">
                          <a:latin typeface="Arial"/>
                          <a:ea typeface="Times New Roman"/>
                          <a:cs typeface="Times New Roman"/>
                        </a:rPr>
                        <a:t>Assumer des rôles différents dans une équipe.</a:t>
                      </a:r>
                      <a:endParaRPr lang="fr-FR" sz="20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0"/>
                        </a:spcBef>
                        <a:spcAft>
                          <a:spcPts val="1000"/>
                        </a:spcAft>
                      </a:pPr>
                      <a:r>
                        <a:rPr lang="fr-FR" sz="1400" dirty="0">
                          <a:latin typeface="Arial"/>
                          <a:ea typeface="Times New Roman"/>
                          <a:cs typeface="Times New Roman"/>
                        </a:rPr>
                        <a:t>L'élève joue en club, il est porteur de balle et organise son équipe sur le terrain. L'élève est sur le banc, il dirige son équipe comme un véritable coach au bord du terrain</a:t>
                      </a:r>
                      <a:endParaRPr lang="fr-FR" sz="16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5206">
                <a:tc>
                  <a:txBody>
                    <a:bodyPr/>
                    <a:lstStyle/>
                    <a:p>
                      <a:pPr>
                        <a:spcBef>
                          <a:spcPts val="600"/>
                        </a:spcBef>
                        <a:spcAft>
                          <a:spcPts val="600"/>
                        </a:spcAft>
                      </a:pPr>
                      <a:r>
                        <a:rPr lang="fr-FR" sz="1800" dirty="0">
                          <a:latin typeface="Arial"/>
                          <a:ea typeface="Times New Roman"/>
                          <a:cs typeface="Times New Roman"/>
                        </a:rPr>
                        <a:t>Respecter les règles convenues dans l’intérêt du groupe.</a:t>
                      </a:r>
                      <a:endParaRPr lang="fr-FR" sz="20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600"/>
                        </a:spcAft>
                      </a:pPr>
                      <a:r>
                        <a:rPr lang="fr-FR" sz="1400" dirty="0">
                          <a:latin typeface="Arial"/>
                          <a:ea typeface="Times New Roman"/>
                          <a:cs typeface="Times New Roman"/>
                        </a:rPr>
                        <a:t>La règle est de conclure la contre-attaque en moins de 10". L'élève mettra tout en œuvre dans ses comportements de jeu pour respecter cette condition. </a:t>
                      </a:r>
                      <a:endParaRPr lang="fr-FR" sz="16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us-titre 1"/>
          <p:cNvSpPr>
            <a:spLocks noGrp="1"/>
          </p:cNvSpPr>
          <p:nvPr>
            <p:ph type="subTitle" idx="1"/>
          </p:nvPr>
        </p:nvSpPr>
        <p:spPr>
          <a:xfrm>
            <a:off x="457200" y="3699804"/>
            <a:ext cx="8305800" cy="2586716"/>
          </a:xfrm>
        </p:spPr>
        <p:txBody>
          <a:bodyPr/>
          <a:lstStyle/>
          <a:p>
            <a:pPr algn="l"/>
            <a:r>
              <a:rPr lang="fr-FR" dirty="0" smtClean="0"/>
              <a:t>       </a:t>
            </a:r>
            <a:r>
              <a:rPr lang="fr-FR" dirty="0" smtClean="0">
                <a:solidFill>
                  <a:srgbClr val="FF0000"/>
                </a:solidFill>
              </a:rPr>
              <a:t>Préparé par</a:t>
            </a:r>
            <a:r>
              <a:rPr lang="fr-FR" dirty="0" smtClean="0"/>
              <a:t>:      ZOUINE Mohamed</a:t>
            </a:r>
          </a:p>
          <a:p>
            <a:pPr algn="l"/>
            <a:r>
              <a:rPr lang="fr-FR" dirty="0" smtClean="0">
                <a:solidFill>
                  <a:srgbClr val="002060"/>
                </a:solidFill>
              </a:rPr>
              <a:t>			      </a:t>
            </a:r>
            <a:r>
              <a:rPr lang="fr-FR" dirty="0" smtClean="0"/>
              <a:t>CHEMSI </a:t>
            </a:r>
            <a:r>
              <a:rPr lang="fr-FR" dirty="0" err="1" smtClean="0"/>
              <a:t>Elmostafa</a:t>
            </a:r>
            <a:endParaRPr lang="fr-FR" dirty="0" smtClean="0">
              <a:solidFill>
                <a:srgbClr val="002060"/>
              </a:solidFill>
            </a:endParaRPr>
          </a:p>
          <a:p>
            <a:pPr algn="l"/>
            <a:r>
              <a:rPr lang="fr-FR" dirty="0" smtClean="0"/>
              <a:t>    </a:t>
            </a:r>
            <a:r>
              <a:rPr lang="fr-FR" dirty="0" smtClean="0">
                <a:solidFill>
                  <a:srgbClr val="FF0000"/>
                </a:solidFill>
              </a:rPr>
              <a:t>Encadré par Mr</a:t>
            </a:r>
            <a:r>
              <a:rPr lang="fr-FR" dirty="0" smtClean="0"/>
              <a:t>:     M. </a:t>
            </a:r>
            <a:r>
              <a:rPr lang="fr-FR" dirty="0" smtClean="0">
                <a:solidFill>
                  <a:schemeClr val="bg2"/>
                </a:solidFill>
              </a:rPr>
              <a:t>QUAROUACH Abdelaziz</a:t>
            </a:r>
          </a:p>
          <a:p>
            <a:endParaRPr lang="fr-FR" dirty="0"/>
          </a:p>
        </p:txBody>
      </p:sp>
      <p:sp>
        <p:nvSpPr>
          <p:cNvPr id="3" name="Titre 2"/>
          <p:cNvSpPr>
            <a:spLocks noGrp="1"/>
          </p:cNvSpPr>
          <p:nvPr>
            <p:ph type="ctrTitle"/>
          </p:nvPr>
        </p:nvSpPr>
        <p:spPr>
          <a:xfrm>
            <a:off x="428596" y="428604"/>
            <a:ext cx="8305800" cy="2414824"/>
          </a:xfrm>
        </p:spPr>
        <p:txBody>
          <a:bodyPr/>
          <a:lstStyle/>
          <a:p>
            <a:r>
              <a:rPr lang="fr-FR" b="1"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Compétences en Basket-ball</a:t>
            </a:r>
            <a:endParaRPr lang="fr-FR" b="1"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 calcmode="lin" valueType="num">
                                      <p:cBhvr>
                                        <p:cTn id="18"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9"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20" dur="1000" fill="hold"/>
                                        <p:tgtEl>
                                          <p:spTgt spid="2">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2">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nodeType="clickEffect">
                                  <p:stCondLst>
                                    <p:cond delay="0"/>
                                  </p:stCondLst>
                                  <p:childTnLst>
                                    <p:set>
                                      <p:cBhvr>
                                        <p:cTn id="25" dur="1" fill="hold">
                                          <p:stCondLst>
                                            <p:cond delay="0"/>
                                          </p:stCondLst>
                                        </p:cTn>
                                        <p:tgtEl>
                                          <p:spTgt spid="2">
                                            <p:txEl>
                                              <p:pRg st="1" end="1"/>
                                            </p:txEl>
                                          </p:spTgt>
                                        </p:tgtEl>
                                        <p:attrNameLst>
                                          <p:attrName>style.visibility</p:attrName>
                                        </p:attrNameLst>
                                      </p:cBhvr>
                                      <p:to>
                                        <p:strVal val="visible"/>
                                      </p:to>
                                    </p:set>
                                    <p:anim calcmode="lin" valueType="num">
                                      <p:cBhvr>
                                        <p:cTn id="26"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7"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8" dur="1000" fill="hold"/>
                                        <p:tgtEl>
                                          <p:spTgt spid="2">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2">
                                            <p:txEl>
                                              <p:pRg st="1" end="1"/>
                                            </p:txEl>
                                          </p:spTgt>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0"/>
                                  </p:stCondLst>
                                  <p:childTnLst>
                                    <p:set>
                                      <p:cBhvr>
                                        <p:cTn id="31" dur="1" fill="hold">
                                          <p:stCondLst>
                                            <p:cond delay="0"/>
                                          </p:stCondLst>
                                        </p:cTn>
                                        <p:tgtEl>
                                          <p:spTgt spid="2">
                                            <p:txEl>
                                              <p:pRg st="2" end="2"/>
                                            </p:txEl>
                                          </p:spTgt>
                                        </p:tgtEl>
                                        <p:attrNameLst>
                                          <p:attrName>style.visibility</p:attrName>
                                        </p:attrNameLst>
                                      </p:cBhvr>
                                      <p:to>
                                        <p:strVal val="visible"/>
                                      </p:to>
                                    </p:set>
                                    <p:anim calcmode="lin" valueType="num">
                                      <p:cBhvr>
                                        <p:cTn id="32"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3"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4" dur="1000" fill="hold"/>
                                        <p:tgtEl>
                                          <p:spTgt spid="2">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2">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57158" y="1857364"/>
            <a:ext cx="8501122" cy="1754326"/>
          </a:xfrm>
          <a:prstGeom prst="rect">
            <a:avLst/>
          </a:prstGeom>
          <a:noFill/>
        </p:spPr>
        <p:txBody>
          <a:bodyPr wrap="square" rtlCol="0">
            <a:spAutoFit/>
          </a:bodyPr>
          <a:lstStyle/>
          <a:p>
            <a:pPr algn="ctr"/>
            <a:r>
              <a:rPr lang="fr-FR" sz="3600" b="1" dirty="0" smtClean="0"/>
              <a:t>De la nécessité de parler de la compétence de l’entraîneur :</a:t>
            </a:r>
            <a:endParaRPr lang="fr-FR" sz="3600" dirty="0" smtClean="0"/>
          </a:p>
          <a:p>
            <a:pPr algn="ctr"/>
            <a:endParaRPr lang="fr-FR"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28596" y="428604"/>
            <a:ext cx="8429684" cy="5170646"/>
          </a:xfrm>
          <a:prstGeom prst="rect">
            <a:avLst/>
          </a:prstGeom>
          <a:noFill/>
        </p:spPr>
        <p:txBody>
          <a:bodyPr wrap="square" rtlCol="0">
            <a:spAutoFit/>
          </a:bodyPr>
          <a:lstStyle/>
          <a:p>
            <a:r>
              <a:rPr lang="fr-FR" sz="2400" dirty="0" smtClean="0"/>
              <a:t>	On évoque souvent en formation les concepts de connaissances, de savoirs, savoir-faire, savoir-être ou encore de capacités. Par répercussion on imagine que le coach doit </a:t>
            </a:r>
            <a:r>
              <a:rPr lang="fr-FR" sz="2400" b="1" dirty="0" smtClean="0"/>
              <a:t>cumuler</a:t>
            </a:r>
            <a:r>
              <a:rPr lang="fr-FR" sz="2400" dirty="0" smtClean="0"/>
              <a:t> le plus possible de ces éléments afin d'être performant. Il n'en est rien! D'ailleurs avec la prolifération des sources d'information (livres, colloques, sites Internet…), on peut avancer que beaucoup de coaches quel que soit leur niveau ont énormément de connaissances ou encore de savoirs, mais que tous ne sont pas aussi compétents ! C'est plutôt la notion d'intégration de tous ces contenus qui donne véritablement naissance au concept de compétence.</a:t>
            </a:r>
          </a:p>
          <a:p>
            <a:endParaRPr lang="fr-F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28596" y="357166"/>
            <a:ext cx="8429684" cy="6186309"/>
          </a:xfrm>
          <a:prstGeom prst="rect">
            <a:avLst/>
          </a:prstGeom>
          <a:noFill/>
        </p:spPr>
        <p:txBody>
          <a:bodyPr wrap="square" rtlCol="0">
            <a:spAutoFit/>
          </a:bodyPr>
          <a:lstStyle/>
          <a:p>
            <a:r>
              <a:rPr lang="fr-FR" sz="2400" dirty="0" smtClean="0"/>
              <a:t>La compétence doit être définie ici en termes de </a:t>
            </a:r>
            <a:r>
              <a:rPr lang="fr-FR" sz="2400" b="1" dirty="0" smtClean="0"/>
              <a:t>savoir combinatoire</a:t>
            </a:r>
            <a:r>
              <a:rPr lang="fr-FR" sz="2400" dirty="0" smtClean="0"/>
              <a:t>.</a:t>
            </a:r>
          </a:p>
          <a:p>
            <a:endParaRPr lang="fr-FR" sz="2400" dirty="0" smtClean="0"/>
          </a:p>
          <a:p>
            <a:r>
              <a:rPr lang="fr-FR" sz="2400" dirty="0" smtClean="0"/>
              <a:t>Le coach construit ses compétences en combinant et en mobilisant deux types de ressources:</a:t>
            </a:r>
          </a:p>
          <a:p>
            <a:r>
              <a:rPr lang="fr-FR" sz="2400" dirty="0" smtClean="0"/>
              <a:t> </a:t>
            </a:r>
          </a:p>
          <a:p>
            <a:pPr lvl="0"/>
            <a:r>
              <a:rPr lang="fr-FR" sz="2400" dirty="0" smtClean="0"/>
              <a:t>	-des ressources incorporées (ce sont les connaissances, les différents savoirs, les qualités personnelles de chacun d'où l'importance de se connaître et enfin l'expérience accumulée.</a:t>
            </a:r>
          </a:p>
          <a:p>
            <a:r>
              <a:rPr lang="fr-FR" sz="2400" dirty="0" smtClean="0"/>
              <a:t> </a:t>
            </a:r>
          </a:p>
          <a:p>
            <a:pPr lvl="0"/>
            <a:r>
              <a:rPr lang="fr-FR" sz="2400" dirty="0" smtClean="0"/>
              <a:t>	-des réseaux de ressources de son environnement ( il s'agit de réseaux professionnels, des banques de données et différentes sources de documentation)</a:t>
            </a:r>
          </a:p>
          <a:p>
            <a:r>
              <a:rPr lang="fr-FR" dirty="0" smtClean="0"/>
              <a:t> </a:t>
            </a:r>
          </a:p>
          <a:p>
            <a:endParaRPr lang="fr-F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57158" y="357166"/>
            <a:ext cx="8501122" cy="6678751"/>
          </a:xfrm>
          <a:prstGeom prst="rect">
            <a:avLst/>
          </a:prstGeom>
          <a:noFill/>
        </p:spPr>
        <p:txBody>
          <a:bodyPr wrap="square" rtlCol="0">
            <a:spAutoFit/>
          </a:bodyPr>
          <a:lstStyle/>
          <a:p>
            <a:r>
              <a:rPr lang="fr-FR" sz="2800" dirty="0" smtClean="0"/>
              <a:t>	Les réponses avancées concernant la compétence rejoignent cette nécessité de savoir combinatoire : </a:t>
            </a:r>
          </a:p>
          <a:p>
            <a:r>
              <a:rPr lang="fr-FR" sz="2800" dirty="0" smtClean="0"/>
              <a:t>-La compétence technico- tactique, </a:t>
            </a:r>
          </a:p>
          <a:p>
            <a:r>
              <a:rPr lang="fr-FR" sz="2800" dirty="0" smtClean="0"/>
              <a:t>-la psychologie individuelle et collective,</a:t>
            </a:r>
          </a:p>
          <a:p>
            <a:r>
              <a:rPr lang="fr-FR" sz="2800" dirty="0" smtClean="0"/>
              <a:t>-l’autorité, </a:t>
            </a:r>
          </a:p>
          <a:p>
            <a:r>
              <a:rPr lang="fr-FR" sz="2800" dirty="0" smtClean="0"/>
              <a:t>-la rigueur, </a:t>
            </a:r>
          </a:p>
          <a:p>
            <a:r>
              <a:rPr lang="fr-FR" sz="2800" dirty="0" smtClean="0"/>
              <a:t>-la discipline,</a:t>
            </a:r>
          </a:p>
          <a:p>
            <a:r>
              <a:rPr lang="fr-FR" sz="2800" dirty="0" smtClean="0"/>
              <a:t>-la méthode de travail, </a:t>
            </a:r>
          </a:p>
          <a:p>
            <a:r>
              <a:rPr lang="fr-FR" sz="2800" dirty="0" smtClean="0"/>
              <a:t>-la gestion de groupe, </a:t>
            </a:r>
          </a:p>
          <a:p>
            <a:r>
              <a:rPr lang="fr-FR" sz="2800" dirty="0" smtClean="0"/>
              <a:t>-le leadership, </a:t>
            </a:r>
          </a:p>
          <a:p>
            <a:r>
              <a:rPr lang="fr-FR" sz="2800" dirty="0" smtClean="0"/>
              <a:t>-la gestion des problèmes de toute nature, </a:t>
            </a:r>
          </a:p>
          <a:p>
            <a:r>
              <a:rPr lang="fr-FR" sz="2800" dirty="0" smtClean="0"/>
              <a:t>-le relationnel avec les joueurs mêlant autorité et écoute minimale, </a:t>
            </a:r>
          </a:p>
          <a:p>
            <a:r>
              <a:rPr lang="fr-FR" dirty="0" smtClean="0"/>
              <a:t> </a:t>
            </a:r>
          </a:p>
          <a:p>
            <a:endParaRPr lang="fr-F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642910" y="1071546"/>
            <a:ext cx="8143932" cy="3108543"/>
          </a:xfrm>
          <a:prstGeom prst="rect">
            <a:avLst/>
          </a:prstGeom>
          <a:noFill/>
        </p:spPr>
        <p:txBody>
          <a:bodyPr wrap="square" rtlCol="0">
            <a:spAutoFit/>
          </a:bodyPr>
          <a:lstStyle/>
          <a:p>
            <a:r>
              <a:rPr lang="fr-FR" sz="2800" dirty="0" smtClean="0"/>
              <a:t>-adaptabilité,</a:t>
            </a:r>
          </a:p>
          <a:p>
            <a:r>
              <a:rPr lang="fr-FR" sz="2800" dirty="0" smtClean="0"/>
              <a:t>-gestion du stress,</a:t>
            </a:r>
          </a:p>
          <a:p>
            <a:r>
              <a:rPr lang="fr-FR" sz="2800" dirty="0" smtClean="0"/>
              <a:t>-anticipation,</a:t>
            </a:r>
          </a:p>
          <a:p>
            <a:r>
              <a:rPr lang="fr-FR" sz="2800" dirty="0" smtClean="0"/>
              <a:t>-connaissances de ses joueurs sur le plan technique et émotionnel,</a:t>
            </a:r>
          </a:p>
          <a:p>
            <a:r>
              <a:rPr lang="fr-FR" sz="2800" dirty="0" smtClean="0"/>
              <a:t>-charisme,</a:t>
            </a:r>
          </a:p>
          <a:p>
            <a:r>
              <a:rPr lang="fr-FR" sz="2800" dirty="0" smtClean="0"/>
              <a:t>-relations publiques…</a:t>
            </a:r>
            <a:endParaRPr lang="fr-FR" sz="2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857232"/>
            <a:ext cx="8643998" cy="4216539"/>
          </a:xfrm>
          <a:prstGeom prst="rect">
            <a:avLst/>
          </a:prstGeom>
        </p:spPr>
        <p:txBody>
          <a:bodyPr wrap="square">
            <a:spAutoFit/>
          </a:bodyPr>
          <a:lstStyle/>
          <a:p>
            <a:pPr algn="ctr"/>
            <a:r>
              <a:rPr lang="fr-FR" sz="4000" b="1" dirty="0" smtClean="0">
                <a:solidFill>
                  <a:srgbClr val="FF0000"/>
                </a:solidFill>
              </a:rPr>
              <a:t>Merci de </a:t>
            </a:r>
            <a:r>
              <a:rPr lang="fr-FR" sz="4000" b="1" smtClean="0">
                <a:solidFill>
                  <a:srgbClr val="FF0000"/>
                </a:solidFill>
              </a:rPr>
              <a:t>votre précieuse </a:t>
            </a:r>
            <a:r>
              <a:rPr lang="fr-FR" sz="4000" b="1" dirty="0" smtClean="0">
                <a:solidFill>
                  <a:srgbClr val="FF0000"/>
                </a:solidFill>
              </a:rPr>
              <a:t>attention.</a:t>
            </a:r>
          </a:p>
          <a:p>
            <a:pPr algn="ctr"/>
            <a:endParaRPr lang="fr-FR" sz="40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a:p>
            <a:pPr algn="ctr"/>
            <a:r>
              <a:rPr lang="fr-FR" sz="54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ELGHILANI: 1;2;3…</a:t>
            </a:r>
          </a:p>
          <a:p>
            <a:pPr algn="ctr"/>
            <a:r>
              <a:rPr lang="fr-FR" sz="54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&lt;BASKET&gt;</a:t>
            </a:r>
            <a:r>
              <a:rPr lang="fr-FR" sz="5400" b="1" dirty="0" smtClean="0">
                <a:solidFill>
                  <a:srgbClr val="FF0000"/>
                </a:solidFill>
              </a:rPr>
              <a:t> </a:t>
            </a:r>
          </a:p>
          <a:p>
            <a:pPr algn="ctr"/>
            <a:endParaRPr lang="fr-FR"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a:bodyPr>
          <a:lstStyle/>
          <a:p>
            <a:pPr marL="514350" indent="-514350">
              <a:buFont typeface="Wingdings" pitchFamily="2" charset="2"/>
              <a:buChar char="Ø"/>
            </a:pPr>
            <a:r>
              <a:rPr lang="fr-FR" dirty="0" smtClean="0"/>
              <a:t>Introduction</a:t>
            </a:r>
          </a:p>
          <a:p>
            <a:pPr>
              <a:buFont typeface="Wingdings" pitchFamily="2" charset="2"/>
              <a:buChar char="Ø"/>
            </a:pPr>
            <a:r>
              <a:rPr lang="fr-FR" dirty="0" smtClean="0"/>
              <a:t>  Définitions:</a:t>
            </a:r>
          </a:p>
          <a:p>
            <a:pPr marL="514350" indent="-514350">
              <a:buAutoNum type="arabicPlain"/>
            </a:pPr>
            <a:r>
              <a:rPr lang="fr-FR" dirty="0" smtClean="0"/>
              <a:t>Sports Collectifs</a:t>
            </a:r>
          </a:p>
          <a:p>
            <a:pPr marL="514350" indent="-514350">
              <a:buAutoNum type="arabicPlain" startAt="2"/>
            </a:pPr>
            <a:r>
              <a:rPr lang="fr-FR" dirty="0" smtClean="0"/>
              <a:t>Compétence</a:t>
            </a:r>
          </a:p>
          <a:p>
            <a:pPr marL="514350" indent="-514350">
              <a:buFont typeface="Wingdings" pitchFamily="2" charset="2"/>
              <a:buChar char="Ø"/>
            </a:pPr>
            <a:r>
              <a:rPr lang="fr-FR" dirty="0" smtClean="0"/>
              <a:t>Caractéristiques d’ une compétence selon M.Parlier</a:t>
            </a:r>
          </a:p>
          <a:p>
            <a:pPr marL="514350" indent="-514350">
              <a:buFont typeface="Wingdings" pitchFamily="2" charset="2"/>
              <a:buChar char="Ø"/>
            </a:pPr>
            <a:r>
              <a:rPr lang="fr-FR" dirty="0" smtClean="0"/>
              <a:t>Compétence et Sports Collectifs  </a:t>
            </a:r>
          </a:p>
          <a:p>
            <a:pPr marL="514350" indent="-514350">
              <a:buFont typeface="Wingdings" pitchFamily="2" charset="2"/>
              <a:buChar char="Ø"/>
            </a:pPr>
            <a:r>
              <a:rPr lang="fr-FR" dirty="0" smtClean="0"/>
              <a:t>Compétences en sports Collectifs</a:t>
            </a:r>
          </a:p>
          <a:p>
            <a:pPr marL="514350" indent="-514350">
              <a:buFont typeface="Wingdings" pitchFamily="2" charset="2"/>
              <a:buChar char="Ø"/>
            </a:pPr>
            <a:r>
              <a:rPr lang="fr-FR" dirty="0" smtClean="0"/>
              <a:t>Conclusion</a:t>
            </a:r>
            <a:endParaRPr lang="fr-FR" dirty="0"/>
          </a:p>
        </p:txBody>
      </p:sp>
      <p:sp>
        <p:nvSpPr>
          <p:cNvPr id="3" name="Titre 2"/>
          <p:cNvSpPr>
            <a:spLocks noGrp="1"/>
          </p:cNvSpPr>
          <p:nvPr>
            <p:ph type="title"/>
          </p:nvPr>
        </p:nvSpPr>
        <p:spPr/>
        <p:txBody>
          <a:bodyPr/>
          <a:lstStyle/>
          <a:p>
            <a:pPr algn="ctr"/>
            <a:r>
              <a:rPr lang="fr-FR" dirty="0" smtClean="0">
                <a:solidFill>
                  <a:srgbClr val="0070C0"/>
                </a:solidFill>
              </a:rPr>
              <a:t>PLAN</a:t>
            </a:r>
            <a:endParaRPr lang="fr-FR" dirty="0"/>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800" decel="100000"/>
                                        <p:tgtEl>
                                          <p:spTgt spid="2">
                                            <p:txEl>
                                              <p:pRg st="0" end="0"/>
                                            </p:txEl>
                                          </p:spTgt>
                                        </p:tgtEl>
                                      </p:cBhvr>
                                    </p:animEffect>
                                    <p:anim calcmode="lin" valueType="num">
                                      <p:cBhvr>
                                        <p:cTn id="14" dur="800" decel="100000" fill="hold"/>
                                        <p:tgtEl>
                                          <p:spTgt spid="2">
                                            <p:txEl>
                                              <p:pRg st="0" end="0"/>
                                            </p:txEl>
                                          </p:spTgt>
                                        </p:tgtEl>
                                        <p:attrNameLst>
                                          <p:attrName>style.rotation</p:attrName>
                                        </p:attrNameLst>
                                      </p:cBhvr>
                                      <p:tavLst>
                                        <p:tav tm="0">
                                          <p:val>
                                            <p:fltVal val="-90"/>
                                          </p:val>
                                        </p:tav>
                                        <p:tav tm="100000">
                                          <p:val>
                                            <p:fltVal val="0"/>
                                          </p:val>
                                        </p:tav>
                                      </p:tavLst>
                                    </p:anim>
                                    <p:anim calcmode="lin" valueType="num">
                                      <p:cBhvr>
                                        <p:cTn id="15" dur="800" decel="100000" fill="hold"/>
                                        <p:tgtEl>
                                          <p:spTgt spid="2">
                                            <p:txEl>
                                              <p:pRg st="0" end="0"/>
                                            </p:txEl>
                                          </p:spTgt>
                                        </p:tgtEl>
                                        <p:attrNameLst>
                                          <p:attrName>ppt_x</p:attrName>
                                        </p:attrNameLst>
                                      </p:cBhvr>
                                      <p:tavLst>
                                        <p:tav tm="0">
                                          <p:val>
                                            <p:strVal val="#ppt_x+0.4"/>
                                          </p:val>
                                        </p:tav>
                                        <p:tav tm="100000">
                                          <p:val>
                                            <p:strVal val="#ppt_x-0.05"/>
                                          </p:val>
                                        </p:tav>
                                      </p:tavLst>
                                    </p:anim>
                                    <p:anim calcmode="lin" valueType="num">
                                      <p:cBhvr>
                                        <p:cTn id="16" dur="800" decel="100000" fill="hold"/>
                                        <p:tgtEl>
                                          <p:spTgt spid="2">
                                            <p:txEl>
                                              <p:pRg st="0" end="0"/>
                                            </p:txEl>
                                          </p:spTgt>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2">
                                            <p:txEl>
                                              <p:pRg st="0" end="0"/>
                                            </p:txEl>
                                          </p:spTgt>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2">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0"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fade">
                                      <p:cBhvr>
                                        <p:cTn id="23" dur="800" decel="100000"/>
                                        <p:tgtEl>
                                          <p:spTgt spid="2">
                                            <p:txEl>
                                              <p:pRg st="1" end="1"/>
                                            </p:txEl>
                                          </p:spTgt>
                                        </p:tgtEl>
                                      </p:cBhvr>
                                    </p:animEffect>
                                    <p:anim calcmode="lin" valueType="num">
                                      <p:cBhvr>
                                        <p:cTn id="24" dur="800" decel="100000" fill="hold"/>
                                        <p:tgtEl>
                                          <p:spTgt spid="2">
                                            <p:txEl>
                                              <p:pRg st="1" end="1"/>
                                            </p:txEl>
                                          </p:spTgt>
                                        </p:tgtEl>
                                        <p:attrNameLst>
                                          <p:attrName>style.rotation</p:attrName>
                                        </p:attrNameLst>
                                      </p:cBhvr>
                                      <p:tavLst>
                                        <p:tav tm="0">
                                          <p:val>
                                            <p:fltVal val="-90"/>
                                          </p:val>
                                        </p:tav>
                                        <p:tav tm="100000">
                                          <p:val>
                                            <p:fltVal val="0"/>
                                          </p:val>
                                        </p:tav>
                                      </p:tavLst>
                                    </p:anim>
                                    <p:anim calcmode="lin" valueType="num">
                                      <p:cBhvr>
                                        <p:cTn id="25" dur="800" decel="100000" fill="hold"/>
                                        <p:tgtEl>
                                          <p:spTgt spid="2">
                                            <p:txEl>
                                              <p:pRg st="1" end="1"/>
                                            </p:txEl>
                                          </p:spTgt>
                                        </p:tgtEl>
                                        <p:attrNameLst>
                                          <p:attrName>ppt_x</p:attrName>
                                        </p:attrNameLst>
                                      </p:cBhvr>
                                      <p:tavLst>
                                        <p:tav tm="0">
                                          <p:val>
                                            <p:strVal val="#ppt_x+0.4"/>
                                          </p:val>
                                        </p:tav>
                                        <p:tav tm="100000">
                                          <p:val>
                                            <p:strVal val="#ppt_x-0.05"/>
                                          </p:val>
                                        </p:tav>
                                      </p:tavLst>
                                    </p:anim>
                                    <p:anim calcmode="lin" valueType="num">
                                      <p:cBhvr>
                                        <p:cTn id="26" dur="800" decel="100000" fill="hold"/>
                                        <p:tgtEl>
                                          <p:spTgt spid="2">
                                            <p:txEl>
                                              <p:pRg st="1" end="1"/>
                                            </p:txEl>
                                          </p:spTgt>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
                                            <p:txEl>
                                              <p:pRg st="1" end="1"/>
                                            </p:txEl>
                                          </p:spTgt>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0" presetClass="entr" presetSubtype="0" fill="hold" nodeType="clickEffect">
                                  <p:stCondLst>
                                    <p:cond delay="0"/>
                                  </p:stCondLst>
                                  <p:childTnLst>
                                    <p:set>
                                      <p:cBhvr>
                                        <p:cTn id="32" dur="1" fill="hold">
                                          <p:stCondLst>
                                            <p:cond delay="0"/>
                                          </p:stCondLst>
                                        </p:cTn>
                                        <p:tgtEl>
                                          <p:spTgt spid="2">
                                            <p:txEl>
                                              <p:pRg st="2" end="2"/>
                                            </p:txEl>
                                          </p:spTgt>
                                        </p:tgtEl>
                                        <p:attrNameLst>
                                          <p:attrName>style.visibility</p:attrName>
                                        </p:attrNameLst>
                                      </p:cBhvr>
                                      <p:to>
                                        <p:strVal val="visible"/>
                                      </p:to>
                                    </p:set>
                                    <p:animEffect transition="in" filter="fade">
                                      <p:cBhvr>
                                        <p:cTn id="33" dur="800" decel="100000"/>
                                        <p:tgtEl>
                                          <p:spTgt spid="2">
                                            <p:txEl>
                                              <p:pRg st="2" end="2"/>
                                            </p:txEl>
                                          </p:spTgt>
                                        </p:tgtEl>
                                      </p:cBhvr>
                                    </p:animEffect>
                                    <p:anim calcmode="lin" valueType="num">
                                      <p:cBhvr>
                                        <p:cTn id="34" dur="800" decel="100000" fill="hold"/>
                                        <p:tgtEl>
                                          <p:spTgt spid="2">
                                            <p:txEl>
                                              <p:pRg st="2" end="2"/>
                                            </p:txEl>
                                          </p:spTgt>
                                        </p:tgtEl>
                                        <p:attrNameLst>
                                          <p:attrName>style.rotation</p:attrName>
                                        </p:attrNameLst>
                                      </p:cBhvr>
                                      <p:tavLst>
                                        <p:tav tm="0">
                                          <p:val>
                                            <p:fltVal val="-90"/>
                                          </p:val>
                                        </p:tav>
                                        <p:tav tm="100000">
                                          <p:val>
                                            <p:fltVal val="0"/>
                                          </p:val>
                                        </p:tav>
                                      </p:tavLst>
                                    </p:anim>
                                    <p:anim calcmode="lin" valueType="num">
                                      <p:cBhvr>
                                        <p:cTn id="35" dur="800" decel="100000" fill="hold"/>
                                        <p:tgtEl>
                                          <p:spTgt spid="2">
                                            <p:txEl>
                                              <p:pRg st="2" end="2"/>
                                            </p:txEl>
                                          </p:spTgt>
                                        </p:tgtEl>
                                        <p:attrNameLst>
                                          <p:attrName>ppt_x</p:attrName>
                                        </p:attrNameLst>
                                      </p:cBhvr>
                                      <p:tavLst>
                                        <p:tav tm="0">
                                          <p:val>
                                            <p:strVal val="#ppt_x+0.4"/>
                                          </p:val>
                                        </p:tav>
                                        <p:tav tm="100000">
                                          <p:val>
                                            <p:strVal val="#ppt_x-0.05"/>
                                          </p:val>
                                        </p:tav>
                                      </p:tavLst>
                                    </p:anim>
                                    <p:anim calcmode="lin" valueType="num">
                                      <p:cBhvr>
                                        <p:cTn id="36" dur="800" decel="100000" fill="hold"/>
                                        <p:tgtEl>
                                          <p:spTgt spid="2">
                                            <p:txEl>
                                              <p:pRg st="2" end="2"/>
                                            </p:txEl>
                                          </p:spTgt>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2">
                                            <p:txEl>
                                              <p:pRg st="2" end="2"/>
                                            </p:txEl>
                                          </p:spTgt>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2">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0" presetClass="entr" presetSubtype="0" fill="hold" nodeType="clickEffect">
                                  <p:stCondLst>
                                    <p:cond delay="0"/>
                                  </p:stCondLst>
                                  <p:childTnLst>
                                    <p:set>
                                      <p:cBhvr>
                                        <p:cTn id="42" dur="1" fill="hold">
                                          <p:stCondLst>
                                            <p:cond delay="0"/>
                                          </p:stCondLst>
                                        </p:cTn>
                                        <p:tgtEl>
                                          <p:spTgt spid="2">
                                            <p:txEl>
                                              <p:pRg st="3" end="3"/>
                                            </p:txEl>
                                          </p:spTgt>
                                        </p:tgtEl>
                                        <p:attrNameLst>
                                          <p:attrName>style.visibility</p:attrName>
                                        </p:attrNameLst>
                                      </p:cBhvr>
                                      <p:to>
                                        <p:strVal val="visible"/>
                                      </p:to>
                                    </p:set>
                                    <p:animEffect transition="in" filter="fade">
                                      <p:cBhvr>
                                        <p:cTn id="43" dur="800" decel="100000"/>
                                        <p:tgtEl>
                                          <p:spTgt spid="2">
                                            <p:txEl>
                                              <p:pRg st="3" end="3"/>
                                            </p:txEl>
                                          </p:spTgt>
                                        </p:tgtEl>
                                      </p:cBhvr>
                                    </p:animEffect>
                                    <p:anim calcmode="lin" valueType="num">
                                      <p:cBhvr>
                                        <p:cTn id="44" dur="800" decel="100000" fill="hold"/>
                                        <p:tgtEl>
                                          <p:spTgt spid="2">
                                            <p:txEl>
                                              <p:pRg st="3" end="3"/>
                                            </p:txEl>
                                          </p:spTgt>
                                        </p:tgtEl>
                                        <p:attrNameLst>
                                          <p:attrName>style.rotation</p:attrName>
                                        </p:attrNameLst>
                                      </p:cBhvr>
                                      <p:tavLst>
                                        <p:tav tm="0">
                                          <p:val>
                                            <p:fltVal val="-90"/>
                                          </p:val>
                                        </p:tav>
                                        <p:tav tm="100000">
                                          <p:val>
                                            <p:fltVal val="0"/>
                                          </p:val>
                                        </p:tav>
                                      </p:tavLst>
                                    </p:anim>
                                    <p:anim calcmode="lin" valueType="num">
                                      <p:cBhvr>
                                        <p:cTn id="45" dur="800" decel="100000" fill="hold"/>
                                        <p:tgtEl>
                                          <p:spTgt spid="2">
                                            <p:txEl>
                                              <p:pRg st="3" end="3"/>
                                            </p:txEl>
                                          </p:spTgt>
                                        </p:tgtEl>
                                        <p:attrNameLst>
                                          <p:attrName>ppt_x</p:attrName>
                                        </p:attrNameLst>
                                      </p:cBhvr>
                                      <p:tavLst>
                                        <p:tav tm="0">
                                          <p:val>
                                            <p:strVal val="#ppt_x+0.4"/>
                                          </p:val>
                                        </p:tav>
                                        <p:tav tm="100000">
                                          <p:val>
                                            <p:strVal val="#ppt_x-0.05"/>
                                          </p:val>
                                        </p:tav>
                                      </p:tavLst>
                                    </p:anim>
                                    <p:anim calcmode="lin" valueType="num">
                                      <p:cBhvr>
                                        <p:cTn id="46" dur="800" decel="100000" fill="hold"/>
                                        <p:tgtEl>
                                          <p:spTgt spid="2">
                                            <p:txEl>
                                              <p:pRg st="3" end="3"/>
                                            </p:txEl>
                                          </p:spTgt>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2">
                                            <p:txEl>
                                              <p:pRg st="3" end="3"/>
                                            </p:txEl>
                                          </p:spTgt>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2">
                                            <p:txEl>
                                              <p:pRg st="3" end="3"/>
                                            </p:txEl>
                                          </p:spTgt>
                                        </p:tgtEl>
                                        <p:attrNameLst>
                                          <p:attrName>ppt_y</p:attrName>
                                        </p:attrNameLst>
                                      </p:cBhvr>
                                      <p:tavLst>
                                        <p:tav tm="0">
                                          <p:val>
                                            <p:strVal val="#ppt_y+0.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0" presetClass="entr" presetSubtype="0" fill="hold" nodeType="clickEffect">
                                  <p:stCondLst>
                                    <p:cond delay="0"/>
                                  </p:stCondLst>
                                  <p:childTnLst>
                                    <p:set>
                                      <p:cBhvr>
                                        <p:cTn id="52" dur="1" fill="hold">
                                          <p:stCondLst>
                                            <p:cond delay="0"/>
                                          </p:stCondLst>
                                        </p:cTn>
                                        <p:tgtEl>
                                          <p:spTgt spid="2">
                                            <p:txEl>
                                              <p:pRg st="4" end="4"/>
                                            </p:txEl>
                                          </p:spTgt>
                                        </p:tgtEl>
                                        <p:attrNameLst>
                                          <p:attrName>style.visibility</p:attrName>
                                        </p:attrNameLst>
                                      </p:cBhvr>
                                      <p:to>
                                        <p:strVal val="visible"/>
                                      </p:to>
                                    </p:set>
                                    <p:animEffect transition="in" filter="fade">
                                      <p:cBhvr>
                                        <p:cTn id="53" dur="800" decel="100000"/>
                                        <p:tgtEl>
                                          <p:spTgt spid="2">
                                            <p:txEl>
                                              <p:pRg st="4" end="4"/>
                                            </p:txEl>
                                          </p:spTgt>
                                        </p:tgtEl>
                                      </p:cBhvr>
                                    </p:animEffect>
                                    <p:anim calcmode="lin" valueType="num">
                                      <p:cBhvr>
                                        <p:cTn id="54" dur="800" decel="100000" fill="hold"/>
                                        <p:tgtEl>
                                          <p:spTgt spid="2">
                                            <p:txEl>
                                              <p:pRg st="4" end="4"/>
                                            </p:txEl>
                                          </p:spTgt>
                                        </p:tgtEl>
                                        <p:attrNameLst>
                                          <p:attrName>style.rotation</p:attrName>
                                        </p:attrNameLst>
                                      </p:cBhvr>
                                      <p:tavLst>
                                        <p:tav tm="0">
                                          <p:val>
                                            <p:fltVal val="-90"/>
                                          </p:val>
                                        </p:tav>
                                        <p:tav tm="100000">
                                          <p:val>
                                            <p:fltVal val="0"/>
                                          </p:val>
                                        </p:tav>
                                      </p:tavLst>
                                    </p:anim>
                                    <p:anim calcmode="lin" valueType="num">
                                      <p:cBhvr>
                                        <p:cTn id="55" dur="800" decel="100000" fill="hold"/>
                                        <p:tgtEl>
                                          <p:spTgt spid="2">
                                            <p:txEl>
                                              <p:pRg st="4" end="4"/>
                                            </p:txEl>
                                          </p:spTgt>
                                        </p:tgtEl>
                                        <p:attrNameLst>
                                          <p:attrName>ppt_x</p:attrName>
                                        </p:attrNameLst>
                                      </p:cBhvr>
                                      <p:tavLst>
                                        <p:tav tm="0">
                                          <p:val>
                                            <p:strVal val="#ppt_x+0.4"/>
                                          </p:val>
                                        </p:tav>
                                        <p:tav tm="100000">
                                          <p:val>
                                            <p:strVal val="#ppt_x-0.05"/>
                                          </p:val>
                                        </p:tav>
                                      </p:tavLst>
                                    </p:anim>
                                    <p:anim calcmode="lin" valueType="num">
                                      <p:cBhvr>
                                        <p:cTn id="56" dur="800" decel="100000" fill="hold"/>
                                        <p:tgtEl>
                                          <p:spTgt spid="2">
                                            <p:txEl>
                                              <p:pRg st="4" end="4"/>
                                            </p:txEl>
                                          </p:spTgt>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2">
                                            <p:txEl>
                                              <p:pRg st="4" end="4"/>
                                            </p:txEl>
                                          </p:spTgt>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2">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0" presetClass="entr" presetSubtype="0" fill="hold" nodeType="clickEffect">
                                  <p:stCondLst>
                                    <p:cond delay="0"/>
                                  </p:stCondLst>
                                  <p:childTnLst>
                                    <p:set>
                                      <p:cBhvr>
                                        <p:cTn id="62" dur="1" fill="hold">
                                          <p:stCondLst>
                                            <p:cond delay="0"/>
                                          </p:stCondLst>
                                        </p:cTn>
                                        <p:tgtEl>
                                          <p:spTgt spid="2">
                                            <p:txEl>
                                              <p:pRg st="5" end="5"/>
                                            </p:txEl>
                                          </p:spTgt>
                                        </p:tgtEl>
                                        <p:attrNameLst>
                                          <p:attrName>style.visibility</p:attrName>
                                        </p:attrNameLst>
                                      </p:cBhvr>
                                      <p:to>
                                        <p:strVal val="visible"/>
                                      </p:to>
                                    </p:set>
                                    <p:animEffect transition="in" filter="fade">
                                      <p:cBhvr>
                                        <p:cTn id="63" dur="800" decel="100000"/>
                                        <p:tgtEl>
                                          <p:spTgt spid="2">
                                            <p:txEl>
                                              <p:pRg st="5" end="5"/>
                                            </p:txEl>
                                          </p:spTgt>
                                        </p:tgtEl>
                                      </p:cBhvr>
                                    </p:animEffect>
                                    <p:anim calcmode="lin" valueType="num">
                                      <p:cBhvr>
                                        <p:cTn id="64" dur="800" decel="100000" fill="hold"/>
                                        <p:tgtEl>
                                          <p:spTgt spid="2">
                                            <p:txEl>
                                              <p:pRg st="5" end="5"/>
                                            </p:txEl>
                                          </p:spTgt>
                                        </p:tgtEl>
                                        <p:attrNameLst>
                                          <p:attrName>style.rotation</p:attrName>
                                        </p:attrNameLst>
                                      </p:cBhvr>
                                      <p:tavLst>
                                        <p:tav tm="0">
                                          <p:val>
                                            <p:fltVal val="-90"/>
                                          </p:val>
                                        </p:tav>
                                        <p:tav tm="100000">
                                          <p:val>
                                            <p:fltVal val="0"/>
                                          </p:val>
                                        </p:tav>
                                      </p:tavLst>
                                    </p:anim>
                                    <p:anim calcmode="lin" valueType="num">
                                      <p:cBhvr>
                                        <p:cTn id="65" dur="800" decel="100000" fill="hold"/>
                                        <p:tgtEl>
                                          <p:spTgt spid="2">
                                            <p:txEl>
                                              <p:pRg st="5" end="5"/>
                                            </p:txEl>
                                          </p:spTgt>
                                        </p:tgtEl>
                                        <p:attrNameLst>
                                          <p:attrName>ppt_x</p:attrName>
                                        </p:attrNameLst>
                                      </p:cBhvr>
                                      <p:tavLst>
                                        <p:tav tm="0">
                                          <p:val>
                                            <p:strVal val="#ppt_x+0.4"/>
                                          </p:val>
                                        </p:tav>
                                        <p:tav tm="100000">
                                          <p:val>
                                            <p:strVal val="#ppt_x-0.05"/>
                                          </p:val>
                                        </p:tav>
                                      </p:tavLst>
                                    </p:anim>
                                    <p:anim calcmode="lin" valueType="num">
                                      <p:cBhvr>
                                        <p:cTn id="66" dur="800" decel="100000" fill="hold"/>
                                        <p:tgtEl>
                                          <p:spTgt spid="2">
                                            <p:txEl>
                                              <p:pRg st="5" end="5"/>
                                            </p:txEl>
                                          </p:spTgt>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2">
                                            <p:txEl>
                                              <p:pRg st="5" end="5"/>
                                            </p:txEl>
                                          </p:spTgt>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2">
                                            <p:txEl>
                                              <p:pRg st="5" end="5"/>
                                            </p:txEl>
                                          </p:spTgt>
                                        </p:tgtEl>
                                        <p:attrNameLst>
                                          <p:attrName>ppt_y</p:attrName>
                                        </p:attrNameLst>
                                      </p:cBhvr>
                                      <p:tavLst>
                                        <p:tav tm="0">
                                          <p:val>
                                            <p:strVal val="#ppt_y+0.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0" presetClass="entr" presetSubtype="0" fill="hold" nodeType="clickEffect">
                                  <p:stCondLst>
                                    <p:cond delay="0"/>
                                  </p:stCondLst>
                                  <p:childTnLst>
                                    <p:set>
                                      <p:cBhvr>
                                        <p:cTn id="72" dur="1" fill="hold">
                                          <p:stCondLst>
                                            <p:cond delay="0"/>
                                          </p:stCondLst>
                                        </p:cTn>
                                        <p:tgtEl>
                                          <p:spTgt spid="2">
                                            <p:txEl>
                                              <p:pRg st="6" end="6"/>
                                            </p:txEl>
                                          </p:spTgt>
                                        </p:tgtEl>
                                        <p:attrNameLst>
                                          <p:attrName>style.visibility</p:attrName>
                                        </p:attrNameLst>
                                      </p:cBhvr>
                                      <p:to>
                                        <p:strVal val="visible"/>
                                      </p:to>
                                    </p:set>
                                    <p:animEffect transition="in" filter="fade">
                                      <p:cBhvr>
                                        <p:cTn id="73" dur="800" decel="100000"/>
                                        <p:tgtEl>
                                          <p:spTgt spid="2">
                                            <p:txEl>
                                              <p:pRg st="6" end="6"/>
                                            </p:txEl>
                                          </p:spTgt>
                                        </p:tgtEl>
                                      </p:cBhvr>
                                    </p:animEffect>
                                    <p:anim calcmode="lin" valueType="num">
                                      <p:cBhvr>
                                        <p:cTn id="74" dur="800" decel="100000" fill="hold"/>
                                        <p:tgtEl>
                                          <p:spTgt spid="2">
                                            <p:txEl>
                                              <p:pRg st="6" end="6"/>
                                            </p:txEl>
                                          </p:spTgt>
                                        </p:tgtEl>
                                        <p:attrNameLst>
                                          <p:attrName>style.rotation</p:attrName>
                                        </p:attrNameLst>
                                      </p:cBhvr>
                                      <p:tavLst>
                                        <p:tav tm="0">
                                          <p:val>
                                            <p:fltVal val="-90"/>
                                          </p:val>
                                        </p:tav>
                                        <p:tav tm="100000">
                                          <p:val>
                                            <p:fltVal val="0"/>
                                          </p:val>
                                        </p:tav>
                                      </p:tavLst>
                                    </p:anim>
                                    <p:anim calcmode="lin" valueType="num">
                                      <p:cBhvr>
                                        <p:cTn id="75" dur="800" decel="100000" fill="hold"/>
                                        <p:tgtEl>
                                          <p:spTgt spid="2">
                                            <p:txEl>
                                              <p:pRg st="6" end="6"/>
                                            </p:txEl>
                                          </p:spTgt>
                                        </p:tgtEl>
                                        <p:attrNameLst>
                                          <p:attrName>ppt_x</p:attrName>
                                        </p:attrNameLst>
                                      </p:cBhvr>
                                      <p:tavLst>
                                        <p:tav tm="0">
                                          <p:val>
                                            <p:strVal val="#ppt_x+0.4"/>
                                          </p:val>
                                        </p:tav>
                                        <p:tav tm="100000">
                                          <p:val>
                                            <p:strVal val="#ppt_x-0.05"/>
                                          </p:val>
                                        </p:tav>
                                      </p:tavLst>
                                    </p:anim>
                                    <p:anim calcmode="lin" valueType="num">
                                      <p:cBhvr>
                                        <p:cTn id="76" dur="800" decel="100000" fill="hold"/>
                                        <p:tgtEl>
                                          <p:spTgt spid="2">
                                            <p:txEl>
                                              <p:pRg st="6" end="6"/>
                                            </p:txEl>
                                          </p:spTgt>
                                        </p:tgtEl>
                                        <p:attrNameLst>
                                          <p:attrName>ppt_y</p:attrName>
                                        </p:attrNameLst>
                                      </p:cBhvr>
                                      <p:tavLst>
                                        <p:tav tm="0">
                                          <p:val>
                                            <p:strVal val="#ppt_y-0.4"/>
                                          </p:val>
                                        </p:tav>
                                        <p:tav tm="100000">
                                          <p:val>
                                            <p:strVal val="#ppt_y+0.1"/>
                                          </p:val>
                                        </p:tav>
                                      </p:tavLst>
                                    </p:anim>
                                    <p:anim calcmode="lin" valueType="num">
                                      <p:cBhvr>
                                        <p:cTn id="77" dur="200" accel="100000" fill="hold">
                                          <p:stCondLst>
                                            <p:cond delay="800"/>
                                          </p:stCondLst>
                                        </p:cTn>
                                        <p:tgtEl>
                                          <p:spTgt spid="2">
                                            <p:txEl>
                                              <p:pRg st="6" end="6"/>
                                            </p:txEl>
                                          </p:spTgt>
                                        </p:tgtEl>
                                        <p:attrNameLst>
                                          <p:attrName>ppt_x</p:attrName>
                                        </p:attrNameLst>
                                      </p:cBhvr>
                                      <p:tavLst>
                                        <p:tav tm="0">
                                          <p:val>
                                            <p:strVal val="#ppt_x-0.05"/>
                                          </p:val>
                                        </p:tav>
                                        <p:tav tm="100000">
                                          <p:val>
                                            <p:strVal val="#ppt_x"/>
                                          </p:val>
                                        </p:tav>
                                      </p:tavLst>
                                    </p:anim>
                                    <p:anim calcmode="lin" valueType="num">
                                      <p:cBhvr>
                                        <p:cTn id="78" dur="200" accel="100000" fill="hold">
                                          <p:stCondLst>
                                            <p:cond delay="800"/>
                                          </p:stCondLst>
                                        </p:cTn>
                                        <p:tgtEl>
                                          <p:spTgt spid="2">
                                            <p:txEl>
                                              <p:pRg st="6" end="6"/>
                                            </p:txEl>
                                          </p:spTgt>
                                        </p:tgtEl>
                                        <p:attrNameLst>
                                          <p:attrName>ppt_y</p:attrName>
                                        </p:attrNameLst>
                                      </p:cBhvr>
                                      <p:tavLst>
                                        <p:tav tm="0">
                                          <p:val>
                                            <p:strVal val="#ppt_y+0.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30" presetClass="entr" presetSubtype="0" fill="hold" nodeType="clickEffect">
                                  <p:stCondLst>
                                    <p:cond delay="0"/>
                                  </p:stCondLst>
                                  <p:childTnLst>
                                    <p:set>
                                      <p:cBhvr>
                                        <p:cTn id="82" dur="1" fill="hold">
                                          <p:stCondLst>
                                            <p:cond delay="0"/>
                                          </p:stCondLst>
                                        </p:cTn>
                                        <p:tgtEl>
                                          <p:spTgt spid="2">
                                            <p:txEl>
                                              <p:pRg st="7" end="7"/>
                                            </p:txEl>
                                          </p:spTgt>
                                        </p:tgtEl>
                                        <p:attrNameLst>
                                          <p:attrName>style.visibility</p:attrName>
                                        </p:attrNameLst>
                                      </p:cBhvr>
                                      <p:to>
                                        <p:strVal val="visible"/>
                                      </p:to>
                                    </p:set>
                                    <p:animEffect transition="in" filter="fade">
                                      <p:cBhvr>
                                        <p:cTn id="83" dur="800" decel="100000"/>
                                        <p:tgtEl>
                                          <p:spTgt spid="2">
                                            <p:txEl>
                                              <p:pRg st="7" end="7"/>
                                            </p:txEl>
                                          </p:spTgt>
                                        </p:tgtEl>
                                      </p:cBhvr>
                                    </p:animEffect>
                                    <p:anim calcmode="lin" valueType="num">
                                      <p:cBhvr>
                                        <p:cTn id="84" dur="800" decel="100000" fill="hold"/>
                                        <p:tgtEl>
                                          <p:spTgt spid="2">
                                            <p:txEl>
                                              <p:pRg st="7" end="7"/>
                                            </p:txEl>
                                          </p:spTgt>
                                        </p:tgtEl>
                                        <p:attrNameLst>
                                          <p:attrName>style.rotation</p:attrName>
                                        </p:attrNameLst>
                                      </p:cBhvr>
                                      <p:tavLst>
                                        <p:tav tm="0">
                                          <p:val>
                                            <p:fltVal val="-90"/>
                                          </p:val>
                                        </p:tav>
                                        <p:tav tm="100000">
                                          <p:val>
                                            <p:fltVal val="0"/>
                                          </p:val>
                                        </p:tav>
                                      </p:tavLst>
                                    </p:anim>
                                    <p:anim calcmode="lin" valueType="num">
                                      <p:cBhvr>
                                        <p:cTn id="85" dur="800" decel="100000" fill="hold"/>
                                        <p:tgtEl>
                                          <p:spTgt spid="2">
                                            <p:txEl>
                                              <p:pRg st="7" end="7"/>
                                            </p:txEl>
                                          </p:spTgt>
                                        </p:tgtEl>
                                        <p:attrNameLst>
                                          <p:attrName>ppt_x</p:attrName>
                                        </p:attrNameLst>
                                      </p:cBhvr>
                                      <p:tavLst>
                                        <p:tav tm="0">
                                          <p:val>
                                            <p:strVal val="#ppt_x+0.4"/>
                                          </p:val>
                                        </p:tav>
                                        <p:tav tm="100000">
                                          <p:val>
                                            <p:strVal val="#ppt_x-0.05"/>
                                          </p:val>
                                        </p:tav>
                                      </p:tavLst>
                                    </p:anim>
                                    <p:anim calcmode="lin" valueType="num">
                                      <p:cBhvr>
                                        <p:cTn id="86" dur="800" decel="100000" fill="hold"/>
                                        <p:tgtEl>
                                          <p:spTgt spid="2">
                                            <p:txEl>
                                              <p:pRg st="7" end="7"/>
                                            </p:txEl>
                                          </p:spTgt>
                                        </p:tgtEl>
                                        <p:attrNameLst>
                                          <p:attrName>ppt_y</p:attrName>
                                        </p:attrNameLst>
                                      </p:cBhvr>
                                      <p:tavLst>
                                        <p:tav tm="0">
                                          <p:val>
                                            <p:strVal val="#ppt_y-0.4"/>
                                          </p:val>
                                        </p:tav>
                                        <p:tav tm="100000">
                                          <p:val>
                                            <p:strVal val="#ppt_y+0.1"/>
                                          </p:val>
                                        </p:tav>
                                      </p:tavLst>
                                    </p:anim>
                                    <p:anim calcmode="lin" valueType="num">
                                      <p:cBhvr>
                                        <p:cTn id="87" dur="200" accel="100000" fill="hold">
                                          <p:stCondLst>
                                            <p:cond delay="800"/>
                                          </p:stCondLst>
                                        </p:cTn>
                                        <p:tgtEl>
                                          <p:spTgt spid="2">
                                            <p:txEl>
                                              <p:pRg st="7" end="7"/>
                                            </p:txEl>
                                          </p:spTgt>
                                        </p:tgtEl>
                                        <p:attrNameLst>
                                          <p:attrName>ppt_x</p:attrName>
                                        </p:attrNameLst>
                                      </p:cBhvr>
                                      <p:tavLst>
                                        <p:tav tm="0">
                                          <p:val>
                                            <p:strVal val="#ppt_x-0.05"/>
                                          </p:val>
                                        </p:tav>
                                        <p:tav tm="100000">
                                          <p:val>
                                            <p:strVal val="#ppt_x"/>
                                          </p:val>
                                        </p:tav>
                                      </p:tavLst>
                                    </p:anim>
                                    <p:anim calcmode="lin" valueType="num">
                                      <p:cBhvr>
                                        <p:cTn id="88" dur="200" accel="100000" fill="hold">
                                          <p:stCondLst>
                                            <p:cond delay="800"/>
                                          </p:stCondLst>
                                        </p:cTn>
                                        <p:tgtEl>
                                          <p:spTgt spid="2">
                                            <p:txEl>
                                              <p:pRg st="7" end="7"/>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4348" y="2857496"/>
            <a:ext cx="6143652" cy="923330"/>
          </a:xfrm>
          <a:prstGeom prst="rect">
            <a:avLst/>
          </a:prstGeom>
        </p:spPr>
        <p:txBody>
          <a:bodyPr wrap="square">
            <a:spAutoFit/>
          </a:bodyPr>
          <a:lstStyle/>
          <a:p>
            <a:pPr algn="ctr"/>
            <a:r>
              <a:rPr lang="fr-FR" sz="5400" dirty="0" smtClean="0"/>
              <a:t>     </a:t>
            </a:r>
            <a:r>
              <a:rPr lang="fr-FR" sz="5400" b="1" dirty="0" smtClean="0"/>
              <a:t>compétence</a:t>
            </a:r>
            <a:endParaRPr lang="fr-FR" sz="54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57166"/>
            <a:ext cx="8229600" cy="5768997"/>
          </a:xfrm>
        </p:spPr>
        <p:txBody>
          <a:bodyPr>
            <a:normAutofit/>
          </a:bodyPr>
          <a:lstStyle/>
          <a:p>
            <a:pPr>
              <a:buNone/>
            </a:pPr>
            <a:r>
              <a:rPr lang="fr-FR" dirty="0" smtClean="0"/>
              <a:t>     </a:t>
            </a:r>
          </a:p>
          <a:p>
            <a:pPr>
              <a:buNone/>
            </a:pPr>
            <a:endParaRPr lang="fr-FR" dirty="0" smtClean="0"/>
          </a:p>
          <a:p>
            <a:pPr>
              <a:buNone/>
            </a:pPr>
            <a:endParaRPr lang="fr-FR" dirty="0" smtClean="0"/>
          </a:p>
          <a:p>
            <a:pPr>
              <a:buNone/>
            </a:pPr>
            <a:r>
              <a:rPr lang="fr-FR" sz="2400" dirty="0" smtClean="0"/>
              <a:t>     </a:t>
            </a:r>
          </a:p>
          <a:p>
            <a:pPr>
              <a:buNone/>
            </a:pPr>
            <a:r>
              <a:rPr lang="fr-FR" sz="2400" dirty="0" smtClean="0"/>
              <a:t>- </a:t>
            </a:r>
            <a:r>
              <a:rPr lang="fr-FR" sz="2400" b="1" dirty="0" smtClean="0">
                <a:solidFill>
                  <a:srgbClr val="FF0000"/>
                </a:solidFill>
              </a:rPr>
              <a:t>Dans le domaine professionnel</a:t>
            </a:r>
            <a:r>
              <a:rPr lang="fr-FR" sz="2400" dirty="0" smtClean="0"/>
              <a:t>, la compétence sera définie comme un savoir-agir résultant de la mobilisation et de l'utilisation efficaces d'un ensemble de ressources internes ou externes dans des situations relevant d'un contexte professionnel. </a:t>
            </a: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4)">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heel(4)">
                                      <p:cBhvr>
                                        <p:cTn id="12" dur="2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heel(4)">
                                      <p:cBhvr>
                                        <p:cTn id="1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8662" y="1720840"/>
            <a:ext cx="7643866" cy="3416320"/>
          </a:xfrm>
          <a:prstGeom prst="rect">
            <a:avLst/>
          </a:prstGeom>
        </p:spPr>
        <p:txBody>
          <a:bodyPr wrap="square">
            <a:spAutoFit/>
          </a:bodyPr>
          <a:lstStyle/>
          <a:p>
            <a:pPr>
              <a:buNone/>
            </a:pPr>
            <a:r>
              <a:rPr lang="fr-FR" sz="2400" b="1" dirty="0" smtClean="0">
                <a:solidFill>
                  <a:srgbClr val="FF0000"/>
                </a:solidFill>
              </a:rPr>
              <a:t>Dans l'enseignement</a:t>
            </a:r>
            <a:r>
              <a:rPr lang="fr-FR" sz="2400" dirty="0" smtClean="0"/>
              <a:t>, la compétence désigne la mobilisation d'un ensemble de ressources (savoir, savoir-faire, savoir-être), en vue de résoudre une situation complexe appartenant à une famille de situations-problèmes. On parle de compétence de base pour désigner les compétences qui doivent être acquises pour pouvoir passer d'une année à l'autre, ou d'un cycle à l'autre.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4348" y="1071546"/>
            <a:ext cx="8072494" cy="4154984"/>
          </a:xfrm>
          <a:prstGeom prst="rect">
            <a:avLst/>
          </a:prstGeom>
        </p:spPr>
        <p:txBody>
          <a:bodyPr wrap="square">
            <a:spAutoFit/>
          </a:bodyPr>
          <a:lstStyle/>
          <a:p>
            <a:endParaRPr lang="fr-FR" sz="2400" dirty="0" smtClean="0"/>
          </a:p>
          <a:p>
            <a:endParaRPr lang="fr-FR" sz="2400" dirty="0" smtClean="0"/>
          </a:p>
          <a:p>
            <a:r>
              <a:rPr lang="fr-FR" sz="2400" dirty="0" smtClean="0"/>
              <a:t>-Dans une définition comme dans l'autre, la</a:t>
            </a:r>
            <a:r>
              <a:rPr lang="fr-FR" sz="2400" b="1" dirty="0" smtClean="0">
                <a:solidFill>
                  <a:srgbClr val="FF0000"/>
                </a:solidFill>
              </a:rPr>
              <a:t> compétence </a:t>
            </a:r>
            <a:r>
              <a:rPr lang="fr-FR" sz="2400" dirty="0" smtClean="0"/>
              <a:t>est fortement liée à la notion de </a:t>
            </a:r>
            <a:r>
              <a:rPr lang="fr-FR" sz="2400" b="1" dirty="0" smtClean="0">
                <a:solidFill>
                  <a:srgbClr val="FF0000"/>
                </a:solidFill>
              </a:rPr>
              <a:t>situation-problème</a:t>
            </a:r>
            <a:r>
              <a:rPr lang="fr-FR" sz="2400" dirty="0" smtClean="0"/>
              <a:t>, qui appartient à une famille de situations bien délimitée.</a:t>
            </a:r>
          </a:p>
          <a:p>
            <a:endParaRPr lang="fr-FR" sz="2400" dirty="0" smtClean="0"/>
          </a:p>
          <a:p>
            <a:r>
              <a:rPr lang="fr-FR" sz="2400" dirty="0" smtClean="0"/>
              <a:t>-Au contraire de la performance, qui est une action efficiente dans une situation donnée, la </a:t>
            </a:r>
            <a:r>
              <a:rPr lang="fr-FR" sz="2400" b="1" dirty="0" smtClean="0">
                <a:solidFill>
                  <a:srgbClr val="FF0000"/>
                </a:solidFill>
              </a:rPr>
              <a:t>compétence</a:t>
            </a:r>
            <a:r>
              <a:rPr lang="fr-FR" sz="2400" dirty="0" smtClean="0"/>
              <a:t> est un potentiel d'action efficiente dans un ensemble de situations.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500042"/>
            <a:ext cx="8286808" cy="3970318"/>
          </a:xfrm>
          <a:prstGeom prst="rect">
            <a:avLst/>
          </a:prstGeom>
        </p:spPr>
        <p:txBody>
          <a:bodyPr wrap="square">
            <a:spAutoFit/>
          </a:bodyPr>
          <a:lstStyle/>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pPr algn="ctr"/>
            <a:r>
              <a:rPr lang="fr-FR" sz="5400" b="1" dirty="0" smtClean="0"/>
              <a:t>Caractéristiques</a:t>
            </a:r>
          </a:p>
          <a:p>
            <a:pPr algn="ctr"/>
            <a:r>
              <a:rPr lang="fr-FR" sz="5400" b="1" dirty="0" smtClean="0"/>
              <a:t>de la compétence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7224" y="474345"/>
            <a:ext cx="7786742" cy="4985980"/>
          </a:xfrm>
          <a:prstGeom prst="rect">
            <a:avLst/>
          </a:prstGeom>
        </p:spPr>
        <p:txBody>
          <a:bodyPr wrap="square">
            <a:spAutoFit/>
          </a:bodyPr>
          <a:lstStyle/>
          <a:p>
            <a:endParaRPr lang="fr-FR" dirty="0" smtClean="0"/>
          </a:p>
          <a:p>
            <a:endParaRPr lang="fr-FR" sz="2000" b="1" dirty="0" smtClean="0"/>
          </a:p>
          <a:p>
            <a:endParaRPr lang="fr-FR" sz="2000" b="1" dirty="0" smtClean="0"/>
          </a:p>
          <a:p>
            <a:endParaRPr lang="fr-FR" sz="2000" b="1" dirty="0" smtClean="0"/>
          </a:p>
          <a:p>
            <a:r>
              <a:rPr lang="fr-FR" sz="2400" b="1" dirty="0" smtClean="0">
                <a:solidFill>
                  <a:srgbClr val="FF0000"/>
                </a:solidFill>
              </a:rPr>
              <a:t>Selon M.Parlier la compétence a quatre caractéristiques </a:t>
            </a:r>
            <a:r>
              <a:rPr lang="fr-FR" sz="2400" dirty="0" smtClean="0">
                <a:solidFill>
                  <a:srgbClr val="FF0000"/>
                </a:solidFill>
              </a:rPr>
              <a:t>:</a:t>
            </a:r>
          </a:p>
          <a:p>
            <a:pPr lvl="0"/>
            <a:endParaRPr lang="fr-FR" sz="2400" dirty="0" smtClean="0"/>
          </a:p>
          <a:p>
            <a:pPr lvl="0"/>
            <a:r>
              <a:rPr lang="fr-FR" sz="2400" dirty="0" smtClean="0"/>
              <a:t>a)</a:t>
            </a:r>
            <a:r>
              <a:rPr lang="fr-FR" sz="2400" u="sng" dirty="0" smtClean="0"/>
              <a:t>la compétence est opératoire et finalisée</a:t>
            </a:r>
            <a:r>
              <a:rPr lang="fr-FR" sz="2400" dirty="0" smtClean="0"/>
              <a:t>: elle est toujours "compétence à agir", elle est indissociable d'une activité.</a:t>
            </a:r>
          </a:p>
          <a:p>
            <a:pPr lvl="0"/>
            <a:endParaRPr lang="fr-FR" sz="2400" dirty="0" smtClean="0"/>
          </a:p>
          <a:p>
            <a:pPr lvl="0"/>
            <a:r>
              <a:rPr lang="fr-FR" sz="2400" dirty="0" smtClean="0"/>
              <a:t>b)l</a:t>
            </a:r>
            <a:r>
              <a:rPr lang="fr-FR" sz="2400" u="sng" dirty="0" smtClean="0"/>
              <a:t>a compétence est apprise</a:t>
            </a:r>
            <a:r>
              <a:rPr lang="fr-FR" sz="2400" dirty="0" smtClean="0"/>
              <a:t> : le travailleur devient compétent par construction personnelle et par construction sociale. </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ier">
  <a:themeElements>
    <a:clrScheme name="Personnalisé 5">
      <a:dk1>
        <a:srgbClr val="000000"/>
      </a:dk1>
      <a:lt1>
        <a:srgbClr val="4E74A3"/>
      </a:lt1>
      <a:dk2>
        <a:srgbClr val="FEFAC9"/>
      </a:dk2>
      <a:lt2>
        <a:srgbClr val="FEFAC9"/>
      </a:lt2>
      <a:accent1>
        <a:srgbClr val="3A577A"/>
      </a:accent1>
      <a:accent2>
        <a:srgbClr val="000000"/>
      </a:accent2>
      <a:accent3>
        <a:srgbClr val="7153A0"/>
      </a:accent3>
      <a:accent4>
        <a:srgbClr val="BFBFBF"/>
      </a:accent4>
      <a:accent5>
        <a:srgbClr val="B55475"/>
      </a:accent5>
      <a:accent6>
        <a:srgbClr val="809EC2"/>
      </a:accent6>
      <a:hlink>
        <a:srgbClr val="4E74A3"/>
      </a:hlink>
      <a:folHlink>
        <a:srgbClr val="0070C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Urbai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1387</TotalTime>
  <Words>1000</Words>
  <Application>Microsoft Office PowerPoint</Application>
  <PresentationFormat>Affichage à l'écran (4:3)</PresentationFormat>
  <Paragraphs>132</Paragraphs>
  <Slides>25</Slides>
  <Notes>7</Notes>
  <HiddenSlides>0</HiddenSlides>
  <MMClips>0</MMClips>
  <ScaleCrop>false</ScaleCrop>
  <HeadingPairs>
    <vt:vector size="4" baseType="variant">
      <vt:variant>
        <vt:lpstr>Thème</vt:lpstr>
      </vt:variant>
      <vt:variant>
        <vt:i4>1</vt:i4>
      </vt:variant>
      <vt:variant>
        <vt:lpstr>Titres des diapositives</vt:lpstr>
      </vt:variant>
      <vt:variant>
        <vt:i4>25</vt:i4>
      </vt:variant>
    </vt:vector>
  </HeadingPairs>
  <TitlesOfParts>
    <vt:vector size="26" baseType="lpstr">
      <vt:lpstr>Papier</vt:lpstr>
      <vt:lpstr>Présentation PowerPoint</vt:lpstr>
      <vt:lpstr>Compétences en Basket-ball</vt:lpstr>
      <vt:lpstr>PLAN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Sommaire</dc:title>
  <dc:creator>Acer</dc:creator>
  <cp:lastModifiedBy>azzz</cp:lastModifiedBy>
  <cp:revision>112</cp:revision>
  <dcterms:created xsi:type="dcterms:W3CDTF">2009-02-16T21:09:22Z</dcterms:created>
  <dcterms:modified xsi:type="dcterms:W3CDTF">2013-12-22T22:48:21Z</dcterms:modified>
</cp:coreProperties>
</file>