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57" r:id="rId3"/>
    <p:sldId id="258" r:id="rId4"/>
    <p:sldId id="281" r:id="rId5"/>
    <p:sldId id="283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84" r:id="rId17"/>
    <p:sldId id="273" r:id="rId18"/>
    <p:sldId id="274" r:id="rId19"/>
    <p:sldId id="278" r:id="rId20"/>
    <p:sldId id="279" r:id="rId21"/>
    <p:sldId id="280" r:id="rId2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 autoAdjust="0"/>
    <p:restoredTop sz="94624" autoAdjust="0"/>
  </p:normalViewPr>
  <p:slideViewPr>
    <p:cSldViewPr>
      <p:cViewPr>
        <p:scale>
          <a:sx n="62" d="100"/>
          <a:sy n="62" d="100"/>
        </p:scale>
        <p:origin x="-636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8BC62F-6677-4E49-BD54-9D09131763CD}" type="datetimeFigureOut">
              <a:rPr lang="fr-FR" smtClean="0"/>
              <a:pPr/>
              <a:t>13/01/2016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2E41D5-520B-4D8D-96FE-CBF675ADEE75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2E41D5-520B-4D8D-96FE-CBF675ADEE75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985FE-0FC7-480E-BDC9-684FC67C98B7}" type="datetimeFigureOut">
              <a:rPr lang="fr-FR" smtClean="0"/>
              <a:pPr/>
              <a:t>13/01/2016</a:t>
            </a:fld>
            <a:endParaRPr lang="fr-FR" dirty="0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7E388-CB2C-4EB4-BDF9-0733647AAD7C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985FE-0FC7-480E-BDC9-684FC67C98B7}" type="datetimeFigureOut">
              <a:rPr lang="fr-FR" smtClean="0"/>
              <a:pPr/>
              <a:t>13/01/2016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7E388-CB2C-4EB4-BDF9-0733647AAD7C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985FE-0FC7-480E-BDC9-684FC67C98B7}" type="datetimeFigureOut">
              <a:rPr lang="fr-FR" smtClean="0"/>
              <a:pPr/>
              <a:t>13/01/2016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7E388-CB2C-4EB4-BDF9-0733647AAD7C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985FE-0FC7-480E-BDC9-684FC67C98B7}" type="datetimeFigureOut">
              <a:rPr lang="fr-FR" smtClean="0"/>
              <a:pPr/>
              <a:t>13/01/2016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7E388-CB2C-4EB4-BDF9-0733647AAD7C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985FE-0FC7-480E-BDC9-684FC67C98B7}" type="datetimeFigureOut">
              <a:rPr lang="fr-FR" smtClean="0"/>
              <a:pPr/>
              <a:t>13/01/2016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7E388-CB2C-4EB4-BDF9-0733647AAD7C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985FE-0FC7-480E-BDC9-684FC67C98B7}" type="datetimeFigureOut">
              <a:rPr lang="fr-FR" smtClean="0"/>
              <a:pPr/>
              <a:t>13/01/2016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7E388-CB2C-4EB4-BDF9-0733647AAD7C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985FE-0FC7-480E-BDC9-684FC67C98B7}" type="datetimeFigureOut">
              <a:rPr lang="fr-FR" smtClean="0"/>
              <a:pPr/>
              <a:t>13/01/2016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7E388-CB2C-4EB4-BDF9-0733647AAD7C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985FE-0FC7-480E-BDC9-684FC67C98B7}" type="datetimeFigureOut">
              <a:rPr lang="fr-FR" smtClean="0"/>
              <a:pPr/>
              <a:t>13/01/2016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7E388-CB2C-4EB4-BDF9-0733647AAD7C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985FE-0FC7-480E-BDC9-684FC67C98B7}" type="datetimeFigureOut">
              <a:rPr lang="fr-FR" smtClean="0"/>
              <a:pPr/>
              <a:t>13/01/2016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7E388-CB2C-4EB4-BDF9-0733647AAD7C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985FE-0FC7-480E-BDC9-684FC67C98B7}" type="datetimeFigureOut">
              <a:rPr lang="fr-FR" smtClean="0"/>
              <a:pPr/>
              <a:t>13/01/2016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7E388-CB2C-4EB4-BDF9-0733647AAD7C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gner et arrondir un rectangle à un seul coin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Triangle rect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985FE-0FC7-480E-BDC9-684FC67C98B7}" type="datetimeFigureOut">
              <a:rPr lang="fr-FR" smtClean="0"/>
              <a:pPr/>
              <a:t>13/01/2016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AA7E388-CB2C-4EB4-BDF9-0733647AAD7C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dirty="0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59985FE-0FC7-480E-BDC9-684FC67C98B7}" type="datetimeFigureOut">
              <a:rPr lang="fr-FR" smtClean="0"/>
              <a:pPr/>
              <a:t>13/01/2016</a:t>
            </a:fld>
            <a:endParaRPr lang="fr-FR" dirty="0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AA7E388-CB2C-4EB4-BDF9-0733647AAD7C}" type="slidenum">
              <a:rPr lang="fr-FR" smtClean="0"/>
              <a:pPr/>
              <a:t>‹N°›</a:t>
            </a:fld>
            <a:endParaRPr lang="fr-FR" dirty="0"/>
          </a:p>
        </p:txBody>
      </p:sp>
      <p:grpSp>
        <p:nvGrpSpPr>
          <p:cNvPr id="2" name="Grou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orme lib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orme lib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yefulpresentations.co.uk/" TargetMode="External"/><Relationship Id="rId2" Type="http://schemas.openxmlformats.org/officeDocument/2006/relationships/hyperlink" Target="mailto:info@eyefulpresentations.co.uk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r.wikipedia.org/wiki/Athl%C3%A9tisme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OMPAG\Desktop\F2013081610480229175886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9144000" cy="4824536"/>
          </a:xfrm>
          <a:prstGeom prst="ellipse">
            <a:avLst/>
          </a:prstGeom>
          <a:ln w="63500" cap="rnd">
            <a:solidFill>
              <a:schemeClr val="bg2">
                <a:lumMod val="9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77500" y1="10000" x2="71875" y2="14375"/>
                        <a14:foregroundMark x1="19375" y1="8750" x2="24375" y2="18750"/>
                        <a14:foregroundMark x1="21875" y1="66875" x2="21875" y2="66875"/>
                        <a14:foregroundMark x1="75000" y1="72500" x2="75000" y2="72500"/>
                        <a14:foregroundMark x1="20625" y1="80625" x2="18125" y2="80625"/>
                        <a14:backgroundMark x1="88125" y1="19375" x2="85625" y2="41250"/>
                        <a14:backgroundMark x1="95000" y1="23750" x2="91875" y2="75000"/>
                        <a14:backgroundMark x1="89375" y1="10625" x2="85000" y2="46875"/>
                        <a14:backgroundMark x1="85625" y1="85000" x2="85625" y2="85000"/>
                        <a14:backgroundMark x1="66875" y1="43125" x2="66875" y2="43125"/>
                        <a14:backgroundMark x1="63750" y1="46875" x2="63750" y2="468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8" y="0"/>
            <a:ext cx="1384920" cy="1298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1778" b="100000" l="433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3533" y="0"/>
            <a:ext cx="1160467" cy="1068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1331640" y="0"/>
            <a:ext cx="6552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2400" b="1" dirty="0">
                <a:latin typeface="Times New Roman" pitchFamily="18" charset="0"/>
                <a:cs typeface="Times New Roman" pitchFamily="18" charset="0"/>
              </a:rPr>
              <a:t>Université Abdelmalek Essaadi- Tétouan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2400" b="1" dirty="0">
                <a:latin typeface="Times New Roman" pitchFamily="18" charset="0"/>
                <a:cs typeface="Times New Roman" pitchFamily="18" charset="0"/>
              </a:rPr>
              <a:t>Ecole Normale Supérieure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2400" b="1" dirty="0" smtClean="0">
                <a:latin typeface="Times New Roman" pitchFamily="18" charset="0"/>
                <a:cs typeface="Times New Roman" pitchFamily="18" charset="0"/>
              </a:rPr>
              <a:t>Filière : LPQME-Education </a:t>
            </a:r>
            <a:r>
              <a:rPr lang="fr-FR" altLang="fr-FR" sz="2400" b="1" dirty="0">
                <a:latin typeface="Times New Roman" pitchFamily="18" charset="0"/>
                <a:cs typeface="Times New Roman" pitchFamily="18" charset="0"/>
              </a:rPr>
              <a:t>physique et </a:t>
            </a:r>
            <a:r>
              <a:rPr lang="fr-FR" altLang="fr-FR" sz="2400" b="1" dirty="0" smtClean="0">
                <a:latin typeface="Times New Roman" pitchFamily="18" charset="0"/>
                <a:cs typeface="Times New Roman" pitchFamily="18" charset="0"/>
              </a:rPr>
              <a:t>sportive</a:t>
            </a:r>
            <a:endParaRPr lang="fr-FR" altLang="fr-FR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79712" y="1916832"/>
            <a:ext cx="53305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800" b="1" dirty="0" smtClean="0">
                <a:solidFill>
                  <a:schemeClr val="accent3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/>
                <a:ea typeface="+mj-ea"/>
                <a:cs typeface="Times New Roman"/>
              </a:rPr>
              <a:t>Exposé sur:</a:t>
            </a:r>
            <a:r>
              <a:rPr lang="fr-FR" sz="24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/>
                <a:ea typeface="+mj-ea"/>
                <a:cs typeface="Times New Roman"/>
              </a:rPr>
              <a:t/>
            </a:r>
            <a:br>
              <a:rPr lang="fr-FR" sz="24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/>
                <a:ea typeface="+mj-ea"/>
                <a:cs typeface="Times New Roman"/>
              </a:rPr>
            </a:br>
            <a:r>
              <a:rPr lang="fr-FR" sz="4400" b="1" i="1" spc="300" dirty="0">
                <a:ln w="1143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/>
                <a:cs typeface="Times New Roman"/>
              </a:rPr>
              <a:t>Règlement de Saut</a:t>
            </a:r>
          </a:p>
          <a:p>
            <a:pPr algn="ctr"/>
            <a:r>
              <a:rPr lang="fr-FR" sz="4400" b="1" i="1" spc="300" dirty="0">
                <a:ln w="1143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/>
                <a:cs typeface="Times New Roman"/>
              </a:rPr>
              <a:t>En </a:t>
            </a:r>
            <a:r>
              <a:rPr lang="fr-FR" sz="4400" b="1" i="1" spc="300" dirty="0" smtClean="0">
                <a:ln w="1143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/>
                <a:cs typeface="Times New Roman"/>
              </a:rPr>
              <a:t>hauteur</a:t>
            </a:r>
            <a:endParaRPr lang="fr-FR" sz="4400" i="1" dirty="0" smtClean="0">
              <a:ln w="11430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  <a:p>
            <a:pPr algn="ctr"/>
            <a:endParaRPr lang="fr-FR" sz="4400" i="1" dirty="0">
              <a:ln w="11430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0" y="5085184"/>
            <a:ext cx="28803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encadré par :</a:t>
            </a:r>
          </a:p>
          <a:p>
            <a:r>
              <a:rPr lang="fr-FR" dirty="0"/>
              <a:t> </a:t>
            </a:r>
            <a:r>
              <a:rPr lang="fr-FR" dirty="0" smtClean="0"/>
              <a:t>    </a:t>
            </a:r>
            <a:r>
              <a:rPr lang="fr-FR" b="1" i="1" dirty="0" smtClean="0">
                <a:latin typeface="Century Schoolbook" pitchFamily="18" charset="0"/>
              </a:rPr>
              <a:t>-  Pr. </a:t>
            </a:r>
            <a:r>
              <a:rPr lang="fr-FR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Century Schoolbook" pitchFamily="18" charset="0"/>
              </a:rPr>
              <a:t>BAKALI Nidal</a:t>
            </a:r>
            <a:endParaRPr lang="fr-FR" b="1" dirty="0"/>
          </a:p>
        </p:txBody>
      </p:sp>
      <p:sp>
        <p:nvSpPr>
          <p:cNvPr id="9" name="ZoneTexte 8"/>
          <p:cNvSpPr txBox="1"/>
          <p:nvPr/>
        </p:nvSpPr>
        <p:spPr>
          <a:xfrm>
            <a:off x="6156176" y="4941168"/>
            <a:ext cx="273630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Réalisé  par :</a:t>
            </a:r>
          </a:p>
          <a:p>
            <a:r>
              <a:rPr lang="fr-FR" dirty="0"/>
              <a:t> </a:t>
            </a:r>
            <a:r>
              <a:rPr lang="fr-FR" dirty="0" smtClean="0"/>
              <a:t> </a:t>
            </a:r>
            <a:r>
              <a:rPr lang="fr-FR" b="1" dirty="0" smtClean="0">
                <a:latin typeface="Times New Roman" pitchFamily="18" charset="0"/>
                <a:cs typeface="Times New Roman" pitchFamily="18" charset="0"/>
              </a:rPr>
              <a:t>- AIT IBBA </a:t>
            </a:r>
            <a:r>
              <a:rPr lang="fr-FR" b="1" dirty="0" err="1" smtClean="0">
                <a:latin typeface="Times New Roman" pitchFamily="18" charset="0"/>
                <a:cs typeface="Times New Roman" pitchFamily="18" charset="0"/>
              </a:rPr>
              <a:t>Redwane</a:t>
            </a:r>
            <a:endParaRPr lang="fr-FR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b="1" dirty="0" smtClean="0">
                <a:latin typeface="Times New Roman" pitchFamily="18" charset="0"/>
                <a:cs typeface="Times New Roman" pitchFamily="18" charset="0"/>
              </a:rPr>
              <a:t>  - EL ALAMI  </a:t>
            </a:r>
            <a:r>
              <a:rPr lang="fr-FR" b="1" dirty="0" err="1" smtClean="0">
                <a:latin typeface="Times New Roman" pitchFamily="18" charset="0"/>
                <a:cs typeface="Times New Roman" pitchFamily="18" charset="0"/>
              </a:rPr>
              <a:t>Hatim</a:t>
            </a:r>
            <a:endParaRPr lang="fr-FR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b="1" dirty="0" smtClean="0">
                <a:latin typeface="Times New Roman" pitchFamily="18" charset="0"/>
                <a:cs typeface="Times New Roman" pitchFamily="18" charset="0"/>
              </a:rPr>
              <a:t>  - CHAOUAI  </a:t>
            </a:r>
            <a:r>
              <a:rPr lang="fr-FR" b="1" smtClean="0">
                <a:latin typeface="Times New Roman" pitchFamily="18" charset="0"/>
                <a:cs typeface="Times New Roman" pitchFamily="18" charset="0"/>
              </a:rPr>
              <a:t>Hanae</a:t>
            </a:r>
            <a:endParaRPr lang="fr-F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990136" y="6403038"/>
            <a:ext cx="33544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b="1" dirty="0">
                <a:latin typeface="Times New Roman" pitchFamily="18" charset="0"/>
                <a:cs typeface="Times New Roman" pitchFamily="18" charset="0"/>
              </a:rPr>
              <a:t>Année </a:t>
            </a:r>
            <a:r>
              <a:rPr lang="fr-FR" altLang="fr-FR" b="1" dirty="0" smtClean="0">
                <a:latin typeface="Times New Roman" pitchFamily="18" charset="0"/>
                <a:cs typeface="Times New Roman" pitchFamily="18" charset="0"/>
              </a:rPr>
              <a:t>Universitaire</a:t>
            </a:r>
            <a:r>
              <a:rPr lang="fr-FR" altLang="fr-FR" b="1" dirty="0">
                <a:latin typeface="Times New Roman" pitchFamily="18" charset="0"/>
                <a:cs typeface="Times New Roman" pitchFamily="18" charset="0"/>
              </a:rPr>
              <a:t> : 2015-2016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23528" y="1700808"/>
            <a:ext cx="8424936" cy="4847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Chronomètre pour mesurer le temps réglementaire      pour faire l’essai.</a:t>
            </a:r>
          </a:p>
          <a:p>
            <a:pPr marL="0" lvl="1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Drapeaux : </a:t>
            </a:r>
            <a:r>
              <a:rPr lang="fr-FR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Blanc</a:t>
            </a: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=Tout est prêt pour l’essai / Essai valable,    </a:t>
            </a:r>
          </a:p>
          <a:p>
            <a:pPr marL="0" lvl="1">
              <a:lnSpc>
                <a:spcPct val="150000"/>
              </a:lnSpc>
              <a:spcBef>
                <a:spcPts val="600"/>
              </a:spcBef>
            </a:pP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fr-FR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Rouge</a:t>
            </a: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= L’athlète doit attendre / Essai non valable, </a:t>
            </a:r>
          </a:p>
          <a:p>
            <a:pPr marL="0" lvl="1">
              <a:lnSpc>
                <a:spcPct val="150000"/>
              </a:lnSpc>
              <a:spcBef>
                <a:spcPts val="600"/>
              </a:spcBef>
            </a:pP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fr-FR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Jaune</a:t>
            </a: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= reste 15s pour commencer </a:t>
            </a:r>
            <a:r>
              <a:rPr lang="fr-FR" sz="2800" b="1" dirty="0" smtClean="0"/>
              <a:t>l’essai</a:t>
            </a:r>
            <a:endParaRPr lang="fr-FR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1115616" y="764704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i="1" u="sng" dirty="0" smtClean="0">
                <a:solidFill>
                  <a:srgbClr val="C00000"/>
                </a:solidFill>
              </a:rPr>
              <a:t>Matériels</a:t>
            </a:r>
            <a:endParaRPr lang="fr-FR" sz="3200" b="1" i="1" u="sng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11560" y="548680"/>
            <a:ext cx="8208912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fr-FR" sz="2800" b="1" dirty="0" smtClean="0"/>
              <a:t>(Panneau d’affichage, bancs athlètes) </a:t>
            </a: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lvl="1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Ø"/>
            </a:pPr>
            <a:endParaRPr lang="fr-FR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1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smtClean="0"/>
              <a:t>La planchette .</a:t>
            </a:r>
          </a:p>
          <a:p>
            <a:pPr marL="0" lvl="1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Ø"/>
            </a:pPr>
            <a:endParaRPr lang="fr-FR" sz="2800" b="1" dirty="0" smtClean="0"/>
          </a:p>
          <a:p>
            <a:pPr marL="0" lvl="1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fr-FR" sz="2800" dirty="0" smtClean="0"/>
              <a:t> </a:t>
            </a:r>
            <a:r>
              <a:rPr lang="fr-FR" sz="2800" b="1" dirty="0" smtClean="0"/>
              <a:t>La feuille de concours .</a:t>
            </a:r>
            <a:endParaRPr lang="fr-FR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23528" y="1412776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3200" b="1" u="sng" dirty="0" smtClean="0"/>
              <a:t>Chef de concours</a:t>
            </a:r>
            <a:r>
              <a:rPr lang="fr-FR" dirty="0" smtClean="0"/>
              <a:t> :</a:t>
            </a:r>
          </a:p>
          <a:p>
            <a:pPr algn="just"/>
            <a:r>
              <a:rPr lang="fr-FR" dirty="0" smtClean="0"/>
              <a:t> </a:t>
            </a:r>
            <a:r>
              <a:rPr lang="fr-FR" sz="2800" dirty="0" smtClean="0"/>
              <a:t>Distribue les postes à chaque </a:t>
            </a:r>
            <a:r>
              <a:rPr lang="fr-FR" sz="2800" dirty="0" smtClean="0"/>
              <a:t>juge , et </a:t>
            </a:r>
            <a:r>
              <a:rPr lang="fr-FR" sz="2800" dirty="0" smtClean="0"/>
              <a:t>dirige le concours.</a:t>
            </a:r>
          </a:p>
          <a:p>
            <a:pPr algn="just"/>
            <a:endParaRPr lang="fr-FR" sz="2800" dirty="0" smtClean="0"/>
          </a:p>
          <a:p>
            <a:pPr algn="just"/>
            <a:endParaRPr lang="fr-FR" sz="2800" dirty="0"/>
          </a:p>
        </p:txBody>
      </p:sp>
      <p:sp>
        <p:nvSpPr>
          <p:cNvPr id="7" name="Rectangle 6"/>
          <p:cNvSpPr/>
          <p:nvPr/>
        </p:nvSpPr>
        <p:spPr>
          <a:xfrm>
            <a:off x="323528" y="4077072"/>
            <a:ext cx="8568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2800" b="1" u="sng" dirty="0" smtClean="0"/>
              <a:t>Deux juges préposés à la barre</a:t>
            </a:r>
            <a:r>
              <a:rPr lang="fr-FR" dirty="0" smtClean="0"/>
              <a:t> :</a:t>
            </a:r>
          </a:p>
          <a:p>
            <a:pPr algn="just"/>
            <a:r>
              <a:rPr lang="fr-FR" dirty="0" smtClean="0"/>
              <a:t> </a:t>
            </a:r>
            <a:r>
              <a:rPr lang="fr-FR" sz="2800" dirty="0" smtClean="0"/>
              <a:t>Ramassent et replacent la barre correctement sur les taquets </a:t>
            </a:r>
            <a:r>
              <a:rPr lang="fr-FR" b="1" dirty="0" smtClean="0"/>
              <a:t>.</a:t>
            </a:r>
            <a:endParaRPr lang="fr-FR" dirty="0"/>
          </a:p>
        </p:txBody>
      </p:sp>
      <p:sp>
        <p:nvSpPr>
          <p:cNvPr id="8" name="Text Box 27"/>
          <p:cNvSpPr txBox="1">
            <a:spLocks noChangeArrowheads="1"/>
          </p:cNvSpPr>
          <p:nvPr/>
        </p:nvSpPr>
        <p:spPr bwMode="auto">
          <a:xfrm>
            <a:off x="0" y="42714"/>
            <a:ext cx="9144000" cy="1200971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  <a:reflection blurRad="6350" stA="52000" endA="300" endPos="35000" dir="5400000" sy="-100000" algn="bl" rotWithShape="0"/>
          </a:effectLst>
          <a:scene3d>
            <a:camera prst="perspectiveRelaxedModerately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92075" tIns="46038" rIns="92075" bIns="46038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eaLnBrk="0" hangingPunct="0">
              <a:defRPr/>
            </a:pPr>
            <a:r>
              <a:rPr lang="fr-FR" sz="7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Les juges</a:t>
            </a:r>
            <a:r>
              <a:rPr lang="fr-FR" sz="6000" b="1" spc="50" dirty="0" smtClean="0">
                <a:ln w="11430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23528" y="271101"/>
            <a:ext cx="8424936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Times New Roman" pitchFamily="18" charset="0"/>
              </a:rPr>
              <a:t/>
            </a:r>
            <a:br>
              <a:rPr kumimoji="0" lang="fr-FR" sz="28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Times New Roman" pitchFamily="18" charset="0"/>
              </a:rPr>
            </a:br>
            <a:r>
              <a:rPr lang="fr-FR" sz="2800" b="1" u="sng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le</a:t>
            </a:r>
            <a:r>
              <a:rPr kumimoji="0" lang="fr-FR" sz="28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Times New Roman" pitchFamily="18" charset="0"/>
              </a:rPr>
              <a:t> secrétaire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Times New Roman" pitchFamily="18" charset="0"/>
              </a:rPr>
              <a:t> 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Times New Roman" pitchFamily="18" charset="0"/>
              </a:rPr>
              <a:t>: </a:t>
            </a:r>
            <a:endParaRPr lang="fr-FR" sz="2800" dirty="0" smtClean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sz="2800" dirty="0" smtClean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Times New Roman" pitchFamily="18" charset="0"/>
              </a:rPr>
              <a:t>annonce le nombre de concurrents pour chaque nouvelle hauteur et quand il s’agit du 1</a:t>
            </a:r>
            <a:r>
              <a:rPr kumimoji="0" lang="fr-FR" sz="28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Times New Roman" pitchFamily="18" charset="0"/>
              </a:rPr>
              <a:t>er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Times New Roman" pitchFamily="18" charset="0"/>
              </a:rPr>
              <a:t> essai, l’ordre de passage.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Times New Roman" pitchFamily="18" charset="0"/>
              </a:rPr>
              <a:t> Appelle les concurrents  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cs typeface="Times New Roman" pitchFamily="18" charset="0"/>
              </a:rPr>
              <a:t>par leur nom très fort et très distinctement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Times New Roman" pitchFamily="18" charset="0"/>
              </a:rPr>
              <a:t>Enregistre les résultats sur la feuille : 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cs typeface="Times New Roman" pitchFamily="18" charset="0"/>
              </a:rPr>
              <a:t>essai valable = O, comme OUI ou OK / essai raté = X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51520" y="332656"/>
            <a:ext cx="7992888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Times New Roman" pitchFamily="18" charset="0"/>
              </a:rPr>
              <a:t/>
            </a:r>
            <a:br>
              <a:rPr kumimoji="0" lang="fr-FR" sz="1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Times New Roman" pitchFamily="18" charset="0"/>
              </a:rPr>
            </a:br>
            <a:r>
              <a:rPr lang="fr-FR" sz="2800" b="1" u="sng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le</a:t>
            </a:r>
            <a:r>
              <a:rPr kumimoji="0" lang="fr-FR" sz="28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Times New Roman" pitchFamily="18" charset="0"/>
              </a:rPr>
              <a:t> </a:t>
            </a:r>
            <a:r>
              <a:rPr lang="fr-FR" sz="2800" b="1" u="sng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m</a:t>
            </a:r>
            <a:r>
              <a:rPr kumimoji="0" lang="fr-FR" sz="28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Times New Roman" pitchFamily="18" charset="0"/>
              </a:rPr>
              <a:t>esureur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Times New Roman" pitchFamily="18" charset="0"/>
              </a:rPr>
              <a:t>:</a:t>
            </a:r>
            <a:r>
              <a:rPr kumimoji="0" lang="fr-FR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Times New Roman" pitchFamily="18" charset="0"/>
              </a:rPr>
              <a:t> 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Times New Roman" pitchFamily="18" charset="0"/>
              </a:rPr>
              <a:t> 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Times New Roman" pitchFamily="18" charset="0"/>
              </a:rPr>
              <a:t>A chaque nouvelle hauteur il effectue la mesure avant le passage du concurrent.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8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sz="2800" i="1" dirty="0" smtClean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79512" y="2996952"/>
            <a:ext cx="8064896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2800" b="1" u="sng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le</a:t>
            </a:r>
            <a:r>
              <a:rPr kumimoji="0" lang="fr-FR" sz="28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Times New Roman" pitchFamily="18" charset="0"/>
              </a:rPr>
              <a:t> </a:t>
            </a:r>
            <a:r>
              <a:rPr lang="fr-FR" sz="2800" b="1" u="sng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c</a:t>
            </a:r>
            <a:r>
              <a:rPr kumimoji="0" lang="fr-FR" sz="28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Times New Roman" pitchFamily="18" charset="0"/>
              </a:rPr>
              <a:t>hronométreur 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Times New Roman" pitchFamily="18" charset="0"/>
              </a:rPr>
              <a:t> avec en main le chronomètre et </a:t>
            </a:r>
            <a:r>
              <a:rPr kumimoji="0" lang="fr-FR" sz="32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cs typeface="Times New Roman" pitchFamily="18" charset="0"/>
              </a:rPr>
              <a:t>le drapeau </a:t>
            </a:r>
            <a:r>
              <a:rPr kumimoji="0" lang="fr-FR" sz="3200" i="0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Jaune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Times New Roman" pitchFamily="18" charset="0"/>
              </a:rPr>
              <a:t> qu’il laissera levé pendant les </a:t>
            </a: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cs typeface="Times New Roman" pitchFamily="18" charset="0"/>
              </a:rPr>
              <a:t>15’’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Times New Roman" pitchFamily="18" charset="0"/>
              </a:rPr>
              <a:t> de temps restant à l’athlète pour commencer son essai.</a:t>
            </a: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88640"/>
            <a:ext cx="9144000" cy="1200329"/>
          </a:xfrm>
          <a:prstGeom prst="rect">
            <a:avLst/>
          </a:prstGeom>
        </p:spPr>
        <p:txBody>
          <a:bodyPr wrap="square">
            <a:spAutoFit/>
            <a:scene3d>
              <a:camera prst="perspectiveRelaxedModerately"/>
              <a:lightRig rig="threePt" dir="t"/>
            </a:scene3d>
          </a:bodyPr>
          <a:lstStyle/>
          <a:p>
            <a:pPr lvl="0" eaLnBrk="0" hangingPunct="0">
              <a:defRPr/>
            </a:pPr>
            <a:r>
              <a:rPr lang="fr-FR" sz="7200" b="1" i="1" dirty="0" smtClean="0">
                <a:ln w="10541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les fautes </a:t>
            </a:r>
            <a:endParaRPr lang="fr-FR" sz="6000" b="1" i="1" dirty="0">
              <a:ln w="10541" cmpd="sng">
                <a:noFill/>
                <a:prstDash val="solid"/>
              </a:ln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51520" y="1412776"/>
            <a:ext cx="46749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/>
              <a:t>L’</a:t>
            </a:r>
            <a:r>
              <a:rPr lang="fr-FR" sz="2800" b="1" dirty="0" err="1" smtClean="0"/>
              <a:t>éssai</a:t>
            </a:r>
            <a:r>
              <a:rPr lang="fr-FR" sz="2800" b="1" dirty="0" smtClean="0"/>
              <a:t> est considéré nul si:</a:t>
            </a:r>
            <a:endParaRPr lang="fr-FR" sz="2800" b="1" dirty="0"/>
          </a:p>
        </p:txBody>
      </p:sp>
      <p:sp>
        <p:nvSpPr>
          <p:cNvPr id="11" name="ZoneTexte 10"/>
          <p:cNvSpPr txBox="1"/>
          <p:nvPr/>
        </p:nvSpPr>
        <p:spPr>
          <a:xfrm>
            <a:off x="0" y="2636912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La barre tombe de ses supports du fait de l’action de l’athlète pendant le saut</a:t>
            </a:r>
            <a:endParaRPr lang="fr-FR" sz="24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0332" y="1916832"/>
            <a:ext cx="5493668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ZoneTexte 12"/>
          <p:cNvSpPr txBox="1"/>
          <p:nvPr/>
        </p:nvSpPr>
        <p:spPr>
          <a:xfrm>
            <a:off x="0" y="4221088"/>
            <a:ext cx="24549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u="sng" dirty="0" smtClean="0">
                <a:solidFill>
                  <a:srgbClr val="FF0000"/>
                </a:solidFill>
              </a:rPr>
              <a:t>-Remarque:</a:t>
            </a:r>
            <a:endParaRPr lang="fr-FR" sz="3200" b="1" u="sng" dirty="0">
              <a:solidFill>
                <a:srgbClr val="FF0000"/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611560" y="5157192"/>
            <a:ext cx="8172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Si la barre est  déplacée en raison d’une bourrasque de vent après que l’athlète a franchi la barre sans la toucher; l’essai sera considéré comme réussi.</a:t>
            </a:r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0" y="332656"/>
            <a:ext cx="88924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- Si </a:t>
            </a:r>
            <a:r>
              <a:rPr lang="fr-FR" sz="2800" dirty="0" smtClean="0"/>
              <a:t>sans tenter </a:t>
            </a:r>
            <a:r>
              <a:rPr lang="fr-FR" sz="2800" dirty="0" smtClean="0"/>
              <a:t> son </a:t>
            </a:r>
            <a:r>
              <a:rPr lang="fr-FR" sz="2800" dirty="0" err="1" smtClean="0"/>
              <a:t>saut,il</a:t>
            </a:r>
            <a:r>
              <a:rPr lang="fr-FR" sz="2800" dirty="0" smtClean="0"/>
              <a:t> </a:t>
            </a:r>
            <a:r>
              <a:rPr lang="fr-FR" sz="2800" dirty="0" smtClean="0"/>
              <a:t>dépasse </a:t>
            </a:r>
            <a:r>
              <a:rPr lang="fr-FR" sz="2800" dirty="0" smtClean="0"/>
              <a:t>par une partie quelconque de son </a:t>
            </a:r>
            <a:r>
              <a:rPr lang="fr-FR" sz="2800" dirty="0" err="1" smtClean="0"/>
              <a:t>corps,le</a:t>
            </a:r>
            <a:r>
              <a:rPr lang="fr-FR" sz="2800" dirty="0" smtClean="0"/>
              <a:t> plan passant par les 2 poteaux</a:t>
            </a:r>
            <a:endParaRPr lang="fr-FR" sz="28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914400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0" y="5805264"/>
            <a:ext cx="59355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smtClean="0"/>
              <a:t>- L’athlète </a:t>
            </a:r>
            <a:r>
              <a:rPr lang="fr-FR" sz="2800" dirty="0" smtClean="0"/>
              <a:t>prend appel sur deux pieds</a:t>
            </a:r>
            <a:endParaRPr lang="fr-FR" sz="2800" dirty="0"/>
          </a:p>
        </p:txBody>
      </p:sp>
      <p:sp>
        <p:nvSpPr>
          <p:cNvPr id="9" name="ZoneTexte 8"/>
          <p:cNvSpPr txBox="1"/>
          <p:nvPr/>
        </p:nvSpPr>
        <p:spPr>
          <a:xfrm>
            <a:off x="0" y="5157192"/>
            <a:ext cx="53846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smtClean="0"/>
              <a:t>- L’athlète </a:t>
            </a:r>
            <a:r>
              <a:rPr lang="fr-FR" sz="2800" dirty="0" smtClean="0"/>
              <a:t>tarde sans raison(1min)</a:t>
            </a:r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51520" y="188640"/>
            <a:ext cx="8604446" cy="1200329"/>
          </a:xfrm>
          <a:prstGeom prst="rect">
            <a:avLst/>
          </a:prstGeom>
        </p:spPr>
        <p:txBody>
          <a:bodyPr wrap="square">
            <a:spAutoFit/>
            <a:scene3d>
              <a:camera prst="perspectiveRelaxedModerately"/>
              <a:lightRig rig="threePt" dir="t"/>
            </a:scene3d>
          </a:bodyPr>
          <a:lstStyle/>
          <a:p>
            <a:pPr lvl="0" eaLnBrk="0" hangingPunct="0">
              <a:defRPr/>
            </a:pPr>
            <a:r>
              <a:rPr lang="fr-FR" sz="7200" b="1" i="1" dirty="0" smtClean="0">
                <a:ln w="10541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Concours </a:t>
            </a:r>
            <a:endParaRPr lang="fr-FR" sz="6000" b="1" i="1" dirty="0">
              <a:ln w="10541" cmpd="sng">
                <a:noFill/>
                <a:prstDash val="solid"/>
              </a:ln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323528" y="1700808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- La montée de barre est préétablie en fonction du niveau des </a:t>
            </a:r>
            <a:r>
              <a:rPr lang="fr-FR" sz="2400" dirty="0" err="1" smtClean="0"/>
              <a:t>partcipants</a:t>
            </a:r>
            <a:r>
              <a:rPr lang="fr-FR" sz="2400" dirty="0" smtClean="0"/>
              <a:t>.</a:t>
            </a:r>
            <a:endParaRPr lang="fr-FR" sz="2400" dirty="0"/>
          </a:p>
        </p:txBody>
      </p:sp>
      <p:sp>
        <p:nvSpPr>
          <p:cNvPr id="12" name="ZoneTexte 11"/>
          <p:cNvSpPr txBox="1"/>
          <p:nvPr/>
        </p:nvSpPr>
        <p:spPr>
          <a:xfrm>
            <a:off x="323528" y="3068960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- Un sauteur peut commencer à sauter à une hauteur quelconque au-dessus de la hauteur minimale et pourra sauter à volonté à toutes les hauteurs suivantes.</a:t>
            </a:r>
            <a:endParaRPr lang="fr-FR" sz="2400" dirty="0"/>
          </a:p>
        </p:txBody>
      </p:sp>
      <p:sp>
        <p:nvSpPr>
          <p:cNvPr id="13" name="ZoneTexte 12"/>
          <p:cNvSpPr txBox="1"/>
          <p:nvPr/>
        </p:nvSpPr>
        <p:spPr>
          <a:xfrm>
            <a:off x="395536" y="5013176"/>
            <a:ext cx="68488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 smtClean="0"/>
              <a:t>-Après 3 échecs successif, l’athlète  sera  disqualifié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556792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/>
              <a:t>Si deux athlètes ou plus franchissent la même hauteur finale:</a:t>
            </a:r>
            <a:endParaRPr lang="fr-FR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395536" y="2636912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/>
              <a:t>L’athlète ayant fait le plus petit nombre de sauts à la dernière</a:t>
            </a:r>
          </a:p>
          <a:p>
            <a:r>
              <a:rPr lang="fr-FR" sz="2400" dirty="0" smtClean="0"/>
              <a:t>hauteur franchie sera classé avant l’autre.</a:t>
            </a:r>
            <a:endParaRPr lang="fr-FR" sz="2400" dirty="0"/>
          </a:p>
        </p:txBody>
      </p:sp>
      <p:sp>
        <p:nvSpPr>
          <p:cNvPr id="7" name="ZoneTexte 6"/>
          <p:cNvSpPr txBox="1"/>
          <p:nvPr/>
        </p:nvSpPr>
        <p:spPr>
          <a:xfrm>
            <a:off x="395536" y="836712"/>
            <a:ext cx="39862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u="sng" dirty="0" smtClean="0">
                <a:solidFill>
                  <a:srgbClr val="FF0000"/>
                </a:solidFill>
              </a:rPr>
              <a:t>Classement  Ex Aequo:</a:t>
            </a:r>
            <a:endParaRPr lang="fr-FR" sz="2800" b="1" u="sng" dirty="0">
              <a:solidFill>
                <a:srgbClr val="FF0000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0" y="3789040"/>
            <a:ext cx="32081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/>
              <a:t>Si l’Ex aequo persiste</a:t>
            </a:r>
            <a:endParaRPr lang="fr-FR" sz="2400" b="1" dirty="0"/>
          </a:p>
        </p:txBody>
      </p:sp>
      <p:sp>
        <p:nvSpPr>
          <p:cNvPr id="9" name="ZoneTexte 8"/>
          <p:cNvSpPr txBox="1"/>
          <p:nvPr/>
        </p:nvSpPr>
        <p:spPr>
          <a:xfrm>
            <a:off x="339095" y="4581128"/>
            <a:ext cx="88049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Déterminer les nombre d’essais manqués pour l’ensemble de l’épreuve jusqu’à la dernière hauteur franchie par chacun des athlètes Ex aequo.</a:t>
            </a:r>
          </a:p>
          <a:p>
            <a:r>
              <a:rPr lang="fr-FR" sz="2400" dirty="0" smtClean="0"/>
              <a:t>L’athlète ayant le plus petit nombre d’essais manqués sera déclaré vainqueur.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398463" y="322263"/>
            <a:ext cx="3297237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6000" u="sng" spc="600" dirty="0">
                <a:solidFill>
                  <a:schemeClr val="accent1">
                    <a:lumMod val="50000"/>
                  </a:schemeClr>
                </a:solidFill>
                <a:latin typeface="Forte" panose="03060902040502070203" pitchFamily="66" charset="0"/>
                <a:cs typeface="AL-Hor" pitchFamily="2" charset="-78"/>
              </a:rPr>
              <a:t>PLAN:</a:t>
            </a:r>
          </a:p>
        </p:txBody>
      </p:sp>
      <p:grpSp>
        <p:nvGrpSpPr>
          <p:cNvPr id="5" name="Groupe 50"/>
          <p:cNvGrpSpPr>
            <a:grpSpLocks/>
          </p:cNvGrpSpPr>
          <p:nvPr/>
        </p:nvGrpSpPr>
        <p:grpSpPr bwMode="auto">
          <a:xfrm>
            <a:off x="539552" y="1484784"/>
            <a:ext cx="5571390" cy="556302"/>
            <a:chOff x="2457156" y="3981921"/>
            <a:chExt cx="5873196" cy="557093"/>
          </a:xfrm>
        </p:grpSpPr>
        <p:sp>
          <p:nvSpPr>
            <p:cNvPr id="6" name="AutoShape 49"/>
            <p:cNvSpPr>
              <a:spLocks noChangeArrowheads="1"/>
            </p:cNvSpPr>
            <p:nvPr/>
          </p:nvSpPr>
          <p:spPr bwMode="gray">
            <a:xfrm>
              <a:off x="2457156" y="3981921"/>
              <a:ext cx="5183188" cy="557093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fr-FR" sz="32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Introduction </a:t>
              </a:r>
              <a:r>
                <a:rPr lang="ar-MA" sz="2800" b="1" dirty="0"/>
                <a:t> </a:t>
              </a:r>
              <a:r>
                <a:rPr lang="ar-MA" sz="4000" b="1" dirty="0" smtClean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fr-FR" sz="4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Oval 75"/>
            <p:cNvSpPr>
              <a:spLocks noChangeArrowheads="1"/>
            </p:cNvSpPr>
            <p:nvPr/>
          </p:nvSpPr>
          <p:spPr bwMode="gray">
            <a:xfrm>
              <a:off x="7768196" y="4069250"/>
              <a:ext cx="562156" cy="469047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 dirty="0">
                <a:latin typeface="Calibri" pitchFamily="34" charset="0"/>
              </a:endParaRPr>
            </a:p>
          </p:txBody>
        </p:sp>
      </p:grpSp>
      <p:grpSp>
        <p:nvGrpSpPr>
          <p:cNvPr id="8" name="Groupe 50"/>
          <p:cNvGrpSpPr>
            <a:grpSpLocks/>
          </p:cNvGrpSpPr>
          <p:nvPr/>
        </p:nvGrpSpPr>
        <p:grpSpPr bwMode="auto">
          <a:xfrm>
            <a:off x="1115616" y="2420888"/>
            <a:ext cx="5571390" cy="556302"/>
            <a:chOff x="2457156" y="3981921"/>
            <a:chExt cx="5873196" cy="557093"/>
          </a:xfrm>
        </p:grpSpPr>
        <p:sp>
          <p:nvSpPr>
            <p:cNvPr id="9" name="AutoShape 49"/>
            <p:cNvSpPr>
              <a:spLocks noChangeArrowheads="1"/>
            </p:cNvSpPr>
            <p:nvPr/>
          </p:nvSpPr>
          <p:spPr bwMode="gray">
            <a:xfrm>
              <a:off x="2457156" y="3981921"/>
              <a:ext cx="5183188" cy="557093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fr-FR" sz="32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L’infrastructure </a:t>
              </a:r>
              <a:endParaRPr lang="fr-FR" sz="4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Oval 75"/>
            <p:cNvSpPr>
              <a:spLocks noChangeArrowheads="1"/>
            </p:cNvSpPr>
            <p:nvPr/>
          </p:nvSpPr>
          <p:spPr bwMode="gray">
            <a:xfrm>
              <a:off x="7768196" y="4069250"/>
              <a:ext cx="562156" cy="469047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 dirty="0">
                <a:latin typeface="Calibri" pitchFamily="34" charset="0"/>
              </a:endParaRPr>
            </a:p>
          </p:txBody>
        </p:sp>
      </p:grpSp>
      <p:grpSp>
        <p:nvGrpSpPr>
          <p:cNvPr id="11" name="Groupe 50"/>
          <p:cNvGrpSpPr>
            <a:grpSpLocks/>
          </p:cNvGrpSpPr>
          <p:nvPr/>
        </p:nvGrpSpPr>
        <p:grpSpPr bwMode="auto">
          <a:xfrm>
            <a:off x="1619672" y="3356992"/>
            <a:ext cx="5571390" cy="556302"/>
            <a:chOff x="2457156" y="3981921"/>
            <a:chExt cx="5873196" cy="557093"/>
          </a:xfrm>
        </p:grpSpPr>
        <p:sp>
          <p:nvSpPr>
            <p:cNvPr id="12" name="AutoShape 49"/>
            <p:cNvSpPr>
              <a:spLocks noChangeArrowheads="1"/>
            </p:cNvSpPr>
            <p:nvPr/>
          </p:nvSpPr>
          <p:spPr bwMode="gray">
            <a:xfrm>
              <a:off x="2457156" y="3981921"/>
              <a:ext cx="5183188" cy="557093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fr-FR" sz="32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Les juges </a:t>
              </a:r>
              <a:endParaRPr lang="fr-FR" sz="4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Oval 75"/>
            <p:cNvSpPr>
              <a:spLocks noChangeArrowheads="1"/>
            </p:cNvSpPr>
            <p:nvPr/>
          </p:nvSpPr>
          <p:spPr bwMode="gray">
            <a:xfrm>
              <a:off x="7768196" y="4069250"/>
              <a:ext cx="562156" cy="469047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 dirty="0">
                <a:latin typeface="Calibri" pitchFamily="34" charset="0"/>
              </a:endParaRPr>
            </a:p>
          </p:txBody>
        </p:sp>
      </p:grpSp>
      <p:grpSp>
        <p:nvGrpSpPr>
          <p:cNvPr id="15" name="Groupe 50"/>
          <p:cNvGrpSpPr>
            <a:grpSpLocks/>
          </p:cNvGrpSpPr>
          <p:nvPr/>
        </p:nvGrpSpPr>
        <p:grpSpPr bwMode="auto">
          <a:xfrm>
            <a:off x="2195736" y="4221088"/>
            <a:ext cx="5571390" cy="556302"/>
            <a:chOff x="2457156" y="3981921"/>
            <a:chExt cx="5873196" cy="557093"/>
          </a:xfrm>
        </p:grpSpPr>
        <p:sp>
          <p:nvSpPr>
            <p:cNvPr id="16" name="AutoShape 49"/>
            <p:cNvSpPr>
              <a:spLocks noChangeArrowheads="1"/>
            </p:cNvSpPr>
            <p:nvPr/>
          </p:nvSpPr>
          <p:spPr bwMode="gray">
            <a:xfrm>
              <a:off x="2457156" y="3981921"/>
              <a:ext cx="5183188" cy="557093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fr-FR" sz="32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Les fautes </a:t>
              </a:r>
              <a:endParaRPr lang="fr-FR" sz="4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Oval 75"/>
            <p:cNvSpPr>
              <a:spLocks noChangeArrowheads="1"/>
            </p:cNvSpPr>
            <p:nvPr/>
          </p:nvSpPr>
          <p:spPr bwMode="gray">
            <a:xfrm>
              <a:off x="7768196" y="4069250"/>
              <a:ext cx="562156" cy="469047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 dirty="0">
                <a:latin typeface="Calibri" pitchFamily="34" charset="0"/>
              </a:endParaRPr>
            </a:p>
          </p:txBody>
        </p:sp>
      </p:grpSp>
      <p:grpSp>
        <p:nvGrpSpPr>
          <p:cNvPr id="18" name="Groupe 50"/>
          <p:cNvGrpSpPr>
            <a:grpSpLocks/>
          </p:cNvGrpSpPr>
          <p:nvPr/>
        </p:nvGrpSpPr>
        <p:grpSpPr bwMode="auto">
          <a:xfrm>
            <a:off x="2771800" y="5157192"/>
            <a:ext cx="5571390" cy="556302"/>
            <a:chOff x="2457156" y="3981921"/>
            <a:chExt cx="5873196" cy="557093"/>
          </a:xfrm>
        </p:grpSpPr>
        <p:sp>
          <p:nvSpPr>
            <p:cNvPr id="22" name="AutoShape 49"/>
            <p:cNvSpPr>
              <a:spLocks noChangeArrowheads="1"/>
            </p:cNvSpPr>
            <p:nvPr/>
          </p:nvSpPr>
          <p:spPr bwMode="gray">
            <a:xfrm>
              <a:off x="2457156" y="3981921"/>
              <a:ext cx="5183188" cy="557093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fr-FR" sz="32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Le concoure </a:t>
              </a:r>
              <a:endParaRPr lang="fr-FR" sz="4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Oval 75"/>
            <p:cNvSpPr>
              <a:spLocks noChangeArrowheads="1"/>
            </p:cNvSpPr>
            <p:nvPr/>
          </p:nvSpPr>
          <p:spPr bwMode="gray">
            <a:xfrm>
              <a:off x="7768196" y="4069250"/>
              <a:ext cx="562156" cy="469047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fr-FR" dirty="0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188640"/>
            <a:ext cx="3330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u="sng" dirty="0" smtClean="0">
                <a:solidFill>
                  <a:srgbClr val="FF0000"/>
                </a:solidFill>
              </a:rPr>
              <a:t>Le saut de barrage:</a:t>
            </a:r>
            <a:endParaRPr lang="fr-FR" sz="2800" b="1" u="sng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437112"/>
            <a:ext cx="86487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23528" y="1124744"/>
            <a:ext cx="780842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 smtClean="0"/>
              <a:t>S’ils sont à encore égalité ;un saut de barrage sera organisé</a:t>
            </a:r>
          </a:p>
          <a:p>
            <a:r>
              <a:rPr lang="fr-FR" sz="2400" dirty="0" smtClean="0"/>
              <a:t>entre ces athlètes.</a:t>
            </a:r>
            <a:endParaRPr lang="fr-FR" sz="2400" dirty="0"/>
          </a:p>
        </p:txBody>
      </p:sp>
      <p:sp>
        <p:nvSpPr>
          <p:cNvPr id="7" name="ZoneTexte 6"/>
          <p:cNvSpPr txBox="1"/>
          <p:nvPr/>
        </p:nvSpPr>
        <p:spPr>
          <a:xfrm>
            <a:off x="395536" y="2204864"/>
            <a:ext cx="8496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Les concurrents auront le droit de sauter une fois à la dernière </a:t>
            </a:r>
            <a:r>
              <a:rPr lang="fr-FR" sz="2400" dirty="0" err="1" smtClean="0"/>
              <a:t>hayteur</a:t>
            </a:r>
            <a:r>
              <a:rPr lang="fr-FR" sz="2400" dirty="0" smtClean="0"/>
              <a:t> tentée.</a:t>
            </a:r>
            <a:endParaRPr lang="fr-FR" sz="2400" dirty="0"/>
          </a:p>
        </p:txBody>
      </p:sp>
      <p:sp>
        <p:nvSpPr>
          <p:cNvPr id="8" name="ZoneTexte 7"/>
          <p:cNvSpPr txBox="1"/>
          <p:nvPr/>
        </p:nvSpPr>
        <p:spPr>
          <a:xfrm>
            <a:off x="467544" y="3284984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En cas de réussite la barre sera </a:t>
            </a:r>
            <a:r>
              <a:rPr lang="fr-FR" sz="2400" dirty="0" err="1" smtClean="0"/>
              <a:t>élevée,et</a:t>
            </a:r>
            <a:r>
              <a:rPr lang="fr-FR" sz="2400" dirty="0" smtClean="0"/>
              <a:t> en cas d’échec elle sera alors abaissée à la hauteur </a:t>
            </a:r>
            <a:r>
              <a:rPr lang="fr-FR" sz="2400" dirty="0" err="1" smtClean="0"/>
              <a:t>précédante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>
            <a:off x="1766499" y="2641010"/>
            <a:ext cx="6786697" cy="1482753"/>
          </a:xfrm>
          <a:prstGeom prst="rect">
            <a:avLst/>
          </a:prstGeom>
          <a:solidFill>
            <a:srgbClr val="000000">
              <a:alpha val="999"/>
            </a:srgbClr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marL="0" marR="0" lvl="0" indent="0" defTabSz="1218892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5915437" y="692696"/>
            <a:ext cx="45719" cy="6140504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  <a:effectLst/>
          <a:extLst/>
        </p:spPr>
        <p:txBody>
          <a:bodyPr wrap="none" anchor="ctr"/>
          <a:lstStyle/>
          <a:p>
            <a:pPr marL="0" marR="0" lvl="0" indent="0" defTabSz="1218892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6" name="Line 25"/>
          <p:cNvSpPr>
            <a:spLocks noChangeShapeType="1"/>
          </p:cNvSpPr>
          <p:nvPr/>
        </p:nvSpPr>
        <p:spPr bwMode="auto">
          <a:xfrm>
            <a:off x="-18405" y="2463234"/>
            <a:ext cx="9162404" cy="7528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1218892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7" name="Line 26"/>
          <p:cNvSpPr>
            <a:spLocks noChangeShapeType="1"/>
          </p:cNvSpPr>
          <p:nvPr/>
        </p:nvSpPr>
        <p:spPr bwMode="auto">
          <a:xfrm flipV="1">
            <a:off x="0" y="4122692"/>
            <a:ext cx="9144000" cy="1038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1218892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grpSp>
        <p:nvGrpSpPr>
          <p:cNvPr id="8" name="Group 27"/>
          <p:cNvGrpSpPr>
            <a:grpSpLocks/>
          </p:cNvGrpSpPr>
          <p:nvPr/>
        </p:nvGrpSpPr>
        <p:grpSpPr bwMode="auto">
          <a:xfrm>
            <a:off x="1915042" y="2754539"/>
            <a:ext cx="6473382" cy="1060577"/>
            <a:chOff x="1987" y="2010"/>
            <a:chExt cx="2309" cy="150"/>
          </a:xfrm>
        </p:grpSpPr>
        <p:sp>
          <p:nvSpPr>
            <p:cNvPr id="9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1987" y="2010"/>
              <a:ext cx="862" cy="150"/>
            </a:xfrm>
            <a:prstGeom prst="rect">
              <a:avLst/>
            </a:prstGeom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defTabSz="1218892" eaLnBrk="0" fontAlgn="base" latinLnBrk="1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7200" kern="1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elix Titling" panose="04060505060202020A04" pitchFamily="82" charset="0"/>
                  <a:ea typeface="微软雅黑" pitchFamily="34" charset="-122"/>
                </a:rPr>
                <a:t>Merci</a:t>
              </a:r>
              <a:endParaRPr kumimoji="1" lang="zh-CN" altLang="en-US" sz="7200" kern="1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elix Titling" panose="04060505060202020A04" pitchFamily="82" charset="0"/>
                <a:ea typeface="微软雅黑" pitchFamily="34" charset="-122"/>
              </a:endParaRPr>
            </a:p>
          </p:txBody>
        </p:sp>
        <p:sp>
          <p:nvSpPr>
            <p:cNvPr id="10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2901" y="2024"/>
              <a:ext cx="1395" cy="136"/>
            </a:xfrm>
            <a:prstGeom prst="rect">
              <a:avLst/>
            </a:prstGeom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defTabSz="1218892" eaLnBrk="0" fontAlgn="base" latinLnBrk="1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fr-FR" altLang="zh-CN" sz="6600" i="1" kern="1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elix Titling" panose="04060505060202020A04" pitchFamily="82" charset="0"/>
                  <a:ea typeface="돋움"/>
                </a:rPr>
                <a:t>De votre attention</a:t>
              </a:r>
            </a:p>
          </p:txBody>
        </p:sp>
      </p:grpSp>
      <p:sp>
        <p:nvSpPr>
          <p:cNvPr id="11" name="AutoShape 30"/>
          <p:cNvSpPr>
            <a:spLocks noChangeArrowheads="1"/>
          </p:cNvSpPr>
          <p:nvPr/>
        </p:nvSpPr>
        <p:spPr bwMode="auto">
          <a:xfrm>
            <a:off x="2970104" y="3717102"/>
            <a:ext cx="442830" cy="410931"/>
          </a:xfrm>
          <a:prstGeom prst="star16">
            <a:avLst>
              <a:gd name="adj" fmla="val 22046"/>
            </a:avLst>
          </a:prstGeom>
          <a:gradFill rotWithShape="1">
            <a:gsLst>
              <a:gs pos="0">
                <a:sysClr val="window" lastClr="FFFFFF"/>
              </a:gs>
              <a:gs pos="100000">
                <a:sysClr val="window" lastClr="FFFFFF">
                  <a:gamma/>
                  <a:tint val="0"/>
                  <a:invGamma/>
                  <a:alpha val="0"/>
                </a:sys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1218892" fontAlgn="base" latinLnBrk="1"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2800" kern="0" dirty="0" smtClean="0">
              <a:solidFill>
                <a:srgbClr val="000000"/>
              </a:solidFill>
              <a:ea typeface="微软雅黑" pitchFamily="34" charset="-122"/>
            </a:endParaRPr>
          </a:p>
        </p:txBody>
      </p:sp>
      <p:sp>
        <p:nvSpPr>
          <p:cNvPr id="12" name="AutoShape 31"/>
          <p:cNvSpPr>
            <a:spLocks noChangeArrowheads="1"/>
          </p:cNvSpPr>
          <p:nvPr/>
        </p:nvSpPr>
        <p:spPr bwMode="auto">
          <a:xfrm>
            <a:off x="2832631" y="3662019"/>
            <a:ext cx="634977" cy="569618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ysClr val="window" lastClr="FFFFFF"/>
              </a:gs>
              <a:gs pos="100000">
                <a:sysClr val="window" lastClr="FFFFFF">
                  <a:gamma/>
                  <a:tint val="0"/>
                  <a:invGamma/>
                  <a:alpha val="0"/>
                </a:sys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1218892" fontAlgn="base" latinLnBrk="1"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2800" kern="0" dirty="0" smtClean="0">
              <a:solidFill>
                <a:srgbClr val="000000"/>
              </a:solidFill>
              <a:ea typeface="微软雅黑" pitchFamily="34" charset="-122"/>
            </a:endParaRPr>
          </a:p>
        </p:txBody>
      </p:sp>
      <p:sp>
        <p:nvSpPr>
          <p:cNvPr id="13" name="AutoShape 32"/>
          <p:cNvSpPr>
            <a:spLocks noChangeArrowheads="1"/>
          </p:cNvSpPr>
          <p:nvPr/>
        </p:nvSpPr>
        <p:spPr bwMode="auto">
          <a:xfrm rot="-2690537">
            <a:off x="2823681" y="3655992"/>
            <a:ext cx="786404" cy="704620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ysClr val="window" lastClr="FFFFFF"/>
              </a:gs>
              <a:gs pos="100000">
                <a:sysClr val="window" lastClr="FFFFFF">
                  <a:gamma/>
                  <a:tint val="0"/>
                  <a:invGamma/>
                  <a:alpha val="0"/>
                </a:sys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1218892" fontAlgn="base" latinLnBrk="1"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2800" kern="0" dirty="0" smtClean="0">
              <a:solidFill>
                <a:srgbClr val="000000"/>
              </a:solidFill>
              <a:ea typeface="微软雅黑" pitchFamily="34" charset="-122"/>
            </a:endParaRPr>
          </a:p>
        </p:txBody>
      </p:sp>
      <p:sp>
        <p:nvSpPr>
          <p:cNvPr id="14" name="Line 33"/>
          <p:cNvSpPr>
            <a:spLocks noChangeShapeType="1"/>
          </p:cNvSpPr>
          <p:nvPr/>
        </p:nvSpPr>
        <p:spPr bwMode="auto">
          <a:xfrm flipV="1">
            <a:off x="1766499" y="768604"/>
            <a:ext cx="0" cy="6140504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1218892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5" name="Line 34"/>
          <p:cNvSpPr>
            <a:spLocks noChangeShapeType="1"/>
          </p:cNvSpPr>
          <p:nvPr/>
        </p:nvSpPr>
        <p:spPr bwMode="auto">
          <a:xfrm flipV="1">
            <a:off x="10233211" y="884604"/>
            <a:ext cx="0" cy="6140504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1218892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6" name="AutoShape 35"/>
          <p:cNvSpPr>
            <a:spLocks noChangeArrowheads="1"/>
          </p:cNvSpPr>
          <p:nvPr/>
        </p:nvSpPr>
        <p:spPr bwMode="auto">
          <a:xfrm flipH="1">
            <a:off x="8079504" y="3646987"/>
            <a:ext cx="608254" cy="545933"/>
          </a:xfrm>
          <a:prstGeom prst="star4">
            <a:avLst>
              <a:gd name="adj" fmla="val 5519"/>
            </a:avLst>
          </a:prstGeom>
          <a:gradFill rotWithShape="1">
            <a:gsLst>
              <a:gs pos="0">
                <a:sysClr val="window" lastClr="FFFFFF"/>
              </a:gs>
              <a:gs pos="100000">
                <a:sysClr val="window" lastClr="FFFFFF">
                  <a:gamma/>
                  <a:tint val="0"/>
                  <a:invGamma/>
                  <a:alpha val="0"/>
                </a:sys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1218892" fontAlgn="base" latinLnBrk="1"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2800" kern="0" dirty="0" smtClean="0">
              <a:solidFill>
                <a:srgbClr val="000000"/>
              </a:solidFill>
              <a:ea typeface="微软雅黑" pitchFamily="34" charset="-122"/>
            </a:endParaRPr>
          </a:p>
        </p:txBody>
      </p:sp>
      <p:sp>
        <p:nvSpPr>
          <p:cNvPr id="17" name="AutoShape 36"/>
          <p:cNvSpPr>
            <a:spLocks noChangeArrowheads="1"/>
          </p:cNvSpPr>
          <p:nvPr/>
        </p:nvSpPr>
        <p:spPr bwMode="auto">
          <a:xfrm rot="18909463" flipV="1">
            <a:off x="8170754" y="3715502"/>
            <a:ext cx="501365" cy="450010"/>
          </a:xfrm>
          <a:prstGeom prst="star4">
            <a:avLst>
              <a:gd name="adj" fmla="val 5481"/>
            </a:avLst>
          </a:prstGeom>
          <a:gradFill rotWithShape="1">
            <a:gsLst>
              <a:gs pos="0">
                <a:sysClr val="window" lastClr="FFFFFF"/>
              </a:gs>
              <a:gs pos="100000">
                <a:sysClr val="window" lastClr="FFFFFF">
                  <a:gamma/>
                  <a:tint val="0"/>
                  <a:invGamma/>
                  <a:alpha val="0"/>
                </a:sys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1218892" fontAlgn="base" latinLnBrk="1"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2800" kern="0" dirty="0" smtClean="0">
              <a:solidFill>
                <a:srgbClr val="000000"/>
              </a:solidFill>
              <a:ea typeface="微软雅黑" pitchFamily="34" charset="-122"/>
            </a:endParaRPr>
          </a:p>
        </p:txBody>
      </p:sp>
      <p:sp>
        <p:nvSpPr>
          <p:cNvPr id="18" name="Oval 60">
            <a:hlinkClick r:id="rId2"/>
          </p:cNvPr>
          <p:cNvSpPr>
            <a:spLocks noChangeArrowheads="1"/>
          </p:cNvSpPr>
          <p:nvPr/>
        </p:nvSpPr>
        <p:spPr bwMode="auto">
          <a:xfrm>
            <a:off x="5967476" y="2785772"/>
            <a:ext cx="355907" cy="468958"/>
          </a:xfrm>
          <a:prstGeom prst="ellipse">
            <a:avLst/>
          </a:prstGeom>
          <a:solidFill>
            <a:srgbClr val="0079C5">
              <a:alpha val="0"/>
            </a:srgbClr>
          </a:solidFill>
          <a:ln w="33338">
            <a:noFill/>
            <a:miter lim="800000"/>
            <a:headEnd/>
            <a:tailEnd/>
          </a:ln>
        </p:spPr>
        <p:txBody>
          <a:bodyPr lIns="91417" tIns="45708" rIns="91417" bIns="45708"/>
          <a:lstStyle/>
          <a:p>
            <a:pPr defTabSz="1218892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 smtClean="0">
              <a:solidFill>
                <a:srgbClr val="000000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9" name="Oval 61">
            <a:hlinkClick r:id="rId3"/>
          </p:cNvPr>
          <p:cNvSpPr>
            <a:spLocks noChangeArrowheads="1"/>
          </p:cNvSpPr>
          <p:nvPr/>
        </p:nvSpPr>
        <p:spPr bwMode="auto">
          <a:xfrm>
            <a:off x="5979438" y="3593955"/>
            <a:ext cx="336730" cy="466826"/>
          </a:xfrm>
          <a:prstGeom prst="ellipse">
            <a:avLst/>
          </a:prstGeom>
          <a:solidFill>
            <a:srgbClr val="0079C5">
              <a:alpha val="0"/>
            </a:srgbClr>
          </a:solidFill>
          <a:ln w="33338">
            <a:noFill/>
            <a:miter lim="800000"/>
            <a:headEnd/>
            <a:tailEnd/>
          </a:ln>
        </p:spPr>
        <p:txBody>
          <a:bodyPr lIns="91417" tIns="45708" rIns="91417" bIns="45708"/>
          <a:lstStyle/>
          <a:p>
            <a:pPr defTabSz="1218892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 smtClean="0">
              <a:solidFill>
                <a:srgbClr val="000000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804027" y="4241335"/>
            <a:ext cx="148038" cy="461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17" tIns="45708" rIns="91417" bIns="45708">
            <a:spAutoFit/>
          </a:bodyPr>
          <a:lstStyle/>
          <a:p>
            <a:pPr defTabSz="1218892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 smtClean="0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1" name="Freeform 18"/>
          <p:cNvSpPr>
            <a:spLocks/>
          </p:cNvSpPr>
          <p:nvPr/>
        </p:nvSpPr>
        <p:spPr bwMode="auto">
          <a:xfrm>
            <a:off x="1915041" y="2875741"/>
            <a:ext cx="161607" cy="1145749"/>
          </a:xfrm>
          <a:custGeom>
            <a:avLst/>
            <a:gdLst>
              <a:gd name="T0" fmla="*/ 127 w 127"/>
              <a:gd name="T1" fmla="*/ 0 h 1075"/>
              <a:gd name="T2" fmla="*/ 0 w 127"/>
              <a:gd name="T3" fmla="*/ 1075 h 1075"/>
              <a:gd name="T4" fmla="*/ 127 w 127"/>
              <a:gd name="T5" fmla="*/ 0 h 1075"/>
              <a:gd name="T6" fmla="*/ 0 60000 65536"/>
              <a:gd name="T7" fmla="*/ 0 60000 65536"/>
              <a:gd name="T8" fmla="*/ 0 60000 65536"/>
              <a:gd name="T9" fmla="*/ 0 w 127"/>
              <a:gd name="T10" fmla="*/ 0 h 1075"/>
              <a:gd name="T11" fmla="*/ 127 w 127"/>
              <a:gd name="T12" fmla="*/ 1075 h 107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" h="1075">
                <a:moveTo>
                  <a:pt x="127" y="0"/>
                </a:moveTo>
                <a:lnTo>
                  <a:pt x="0" y="1075"/>
                </a:lnTo>
                <a:lnTo>
                  <a:pt x="127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91417" tIns="45708" rIns="91417" bIns="45708"/>
          <a:lstStyle/>
          <a:p>
            <a:pPr defTabSz="1218892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 smtClean="0">
              <a:solidFill>
                <a:srgbClr val="FFFFFF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3266000" y="2724930"/>
            <a:ext cx="45719" cy="1616838"/>
          </a:xfrm>
          <a:custGeom>
            <a:avLst/>
            <a:gdLst>
              <a:gd name="T0" fmla="*/ 0 w 5"/>
              <a:gd name="T1" fmla="*/ 0 h 1517"/>
              <a:gd name="T2" fmla="*/ 5 w 5"/>
              <a:gd name="T3" fmla="*/ 1517 h 1517"/>
              <a:gd name="T4" fmla="*/ 0 w 5"/>
              <a:gd name="T5" fmla="*/ 0 h 1517"/>
              <a:gd name="T6" fmla="*/ 0 60000 65536"/>
              <a:gd name="T7" fmla="*/ 0 60000 65536"/>
              <a:gd name="T8" fmla="*/ 0 60000 65536"/>
              <a:gd name="T9" fmla="*/ 0 w 5"/>
              <a:gd name="T10" fmla="*/ 0 h 1517"/>
              <a:gd name="T11" fmla="*/ 5 w 5"/>
              <a:gd name="T12" fmla="*/ 1517 h 15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" h="1517">
                <a:moveTo>
                  <a:pt x="0" y="0"/>
                </a:moveTo>
                <a:lnTo>
                  <a:pt x="5" y="151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91417" tIns="45708" rIns="91417" bIns="45708"/>
          <a:lstStyle/>
          <a:p>
            <a:pPr defTabSz="1218892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 smtClean="0">
              <a:solidFill>
                <a:srgbClr val="FFFFFF"/>
              </a:solidFill>
              <a:latin typeface="Arial" charset="0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6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3151 0 " pathEditMode="relative" ptsTypes="AA">
                                      <p:cBhvr>
                                        <p:cTn id="6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3151 0 " pathEditMode="relative" ptsTypes="AA">
                                      <p:cBhvr>
                                        <p:cTn id="6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3151 0 " pathEditMode="relative" rAng="0" ptsTypes="AA">
                                      <p:cBhvr>
                                        <p:cTn id="6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accel="50000" decel="5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21600000">
                                      <p:cBhvr>
                                        <p:cTn id="6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accel="50000" decel="5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7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accel="50000" decel="5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21600000">
                                      <p:cBhvr>
                                        <p:cTn id="7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53" presetClass="exit" presetSubtype="0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xit" presetSubtype="0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53" presetClass="exit" presetSubtype="0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8" presetClass="emph" presetSubtype="0" accel="50000" decel="5000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10800000">
                                      <p:cBhvr>
                                        <p:cTn id="10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8" presetClass="emph" presetSubtype="0" accel="50000" decel="5000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-10800000">
                                      <p:cBhvr>
                                        <p:cTn id="10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53" presetClass="exit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53" presetClass="exit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500"/>
                            </p:stCondLst>
                            <p:childTnLst>
                              <p:par>
                                <p:cTn id="114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11" grpId="0" animBg="1"/>
      <p:bldP spid="11" grpId="1" animBg="1"/>
      <p:bldP spid="11" grpId="2" animBg="1"/>
      <p:bldP spid="11" grpId="3" animBg="1"/>
      <p:bldP spid="12" grpId="0" animBg="1"/>
      <p:bldP spid="12" grpId="1" animBg="1"/>
      <p:bldP spid="12" grpId="2" animBg="1"/>
      <p:bldP spid="12" grpId="3" animBg="1"/>
      <p:bldP spid="13" grpId="0" animBg="1"/>
      <p:bldP spid="13" grpId="1" animBg="1"/>
      <p:bldP spid="13" grpId="2" animBg="1"/>
      <p:bldP spid="13" grpId="3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AG\Desktop\418_FR.jpg"/>
          <p:cNvPicPr>
            <a:picLocks noChangeAspect="1" noChangeArrowheads="1"/>
          </p:cNvPicPr>
          <p:nvPr/>
        </p:nvPicPr>
        <p:blipFill>
          <a:blip r:embed="rId2" cstate="print">
            <a:lum bright="16000"/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467544" y="437853"/>
            <a:ext cx="6276822" cy="1200971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  <a:reflection blurRad="6350" stA="52000" endA="300" endPos="35000" dir="5400000" sy="-100000" algn="bl" rotWithShape="0"/>
          </a:effectLst>
          <a:scene3d>
            <a:camera prst="perspectiveRelaxedModerately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92075" tIns="46038" rIns="92075" bIns="46038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eaLnBrk="0" hangingPunct="0">
              <a:spcBef>
                <a:spcPct val="50000"/>
              </a:spcBef>
              <a:defRPr/>
            </a:pPr>
            <a:r>
              <a:rPr lang="fr-FR" sz="72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Introduction</a:t>
            </a:r>
            <a:r>
              <a:rPr lang="fr-FR" sz="60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539552" y="1988840"/>
            <a:ext cx="784887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3600" b="1" dirty="0" smtClean="0"/>
              <a:t>Le saut en hauteur est une épreuve d'</a:t>
            </a:r>
            <a:r>
              <a:rPr lang="fr-FR" sz="3600" b="1" dirty="0" smtClean="0">
                <a:hlinkClick r:id="rId3" tooltip="Athlétisme"/>
              </a:rPr>
              <a:t>athlétisme</a:t>
            </a:r>
            <a:r>
              <a:rPr lang="fr-FR" sz="3600" b="1" dirty="0" smtClean="0"/>
              <a:t> qui consiste à franchir une barre posée entre deux supports verticaux en prenant appel sur une jambe.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COMPAG\Desktop\images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9144000" cy="5301208"/>
          </a:xfrm>
          <a:prstGeom prst="rect">
            <a:avLst/>
          </a:prstGeom>
          <a:noFill/>
        </p:spPr>
      </p:pic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827584" y="260648"/>
            <a:ext cx="7224988" cy="1447192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  <a:reflection blurRad="6350" stA="52000" endA="300" endPos="35000" dir="5400000" sy="-100000" algn="bl" rotWithShape="0"/>
          </a:effectLst>
          <a:scene3d>
            <a:camera prst="perspectiveRelaxedModerately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92075" tIns="46038" rIns="92075" bIns="46038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eaLnBrk="0" hangingPunct="0">
              <a:spcBef>
                <a:spcPct val="50000"/>
              </a:spcBef>
              <a:defRPr/>
            </a:pPr>
            <a:r>
              <a:rPr lang="fr-FR" sz="8800" b="1" i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Infrastructure</a:t>
            </a:r>
            <a:r>
              <a:rPr lang="fr-FR" sz="60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44000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727432" y="332656"/>
            <a:ext cx="21449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indent="-742950" algn="ctr"/>
            <a:r>
              <a:rPr lang="fr-FR" sz="32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L’air </a:t>
            </a:r>
            <a:r>
              <a:rPr lang="fr-FR" sz="3200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de jeu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4077072"/>
            <a:ext cx="258596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Font typeface="Georgia" pitchFamily="18" charset="0"/>
              <a:buNone/>
            </a:pPr>
            <a:endParaRPr lang="fr-FR" sz="2800" b="1" dirty="0" smtClean="0">
              <a:solidFill>
                <a:srgbClr val="CC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Font typeface="Georgia" pitchFamily="18" charset="0"/>
              <a:buNone/>
            </a:pPr>
            <a:r>
              <a:rPr lang="fr-FR" sz="28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1- Piste d’élan </a:t>
            </a:r>
            <a:r>
              <a:rPr lang="fr-FR" sz="32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043608" y="4797152"/>
            <a:ext cx="76328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fr-FR" sz="2800" dirty="0" smtClean="0"/>
          </a:p>
          <a:p>
            <a:pPr algn="just"/>
            <a:r>
              <a:rPr lang="fr-FR" sz="2800" dirty="0" smtClean="0"/>
              <a:t>Elle doit </a:t>
            </a:r>
            <a:r>
              <a:rPr lang="fr-FR" sz="2800" dirty="0" err="1" smtClean="0"/>
              <a:t>étre</a:t>
            </a:r>
            <a:r>
              <a:rPr lang="fr-FR" sz="2800" dirty="0" smtClean="0"/>
              <a:t> horizontale, avec une longueur de 15 m au minimum</a:t>
            </a:r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27432" y="332656"/>
            <a:ext cx="21449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indent="-742950" algn="ctr"/>
            <a:r>
              <a:rPr lang="fr-FR" sz="32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L’air </a:t>
            </a:r>
            <a:r>
              <a:rPr lang="fr-FR" sz="3200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de jeu</a:t>
            </a:r>
          </a:p>
        </p:txBody>
      </p:sp>
      <p:sp>
        <p:nvSpPr>
          <p:cNvPr id="9" name="Rectangle 8"/>
          <p:cNvSpPr/>
          <p:nvPr/>
        </p:nvSpPr>
        <p:spPr>
          <a:xfrm>
            <a:off x="323528" y="4509120"/>
            <a:ext cx="286488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Font typeface="Georgia" pitchFamily="18" charset="0"/>
              <a:buNone/>
            </a:pPr>
            <a:r>
              <a:rPr lang="fr-FR" sz="28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2- Zone de chute</a:t>
            </a:r>
            <a:r>
              <a:rPr lang="fr-FR" sz="32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Font typeface="Georgia" pitchFamily="18" charset="0"/>
              <a:buNone/>
            </a:pPr>
            <a:endParaRPr lang="fr-FR" sz="3200" b="1" dirty="0" smtClean="0">
              <a:solidFill>
                <a:srgbClr val="CC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935088" y="4941168"/>
            <a:ext cx="82089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dirty="0" smtClean="0"/>
          </a:p>
          <a:p>
            <a:r>
              <a:rPr lang="fr-FR" sz="2800" dirty="0" smtClean="0"/>
              <a:t>Elle est composée d’un tapis mousse qui mesure 5m de longueur sur 3m de largeur.</a:t>
            </a:r>
            <a:endParaRPr lang="fr-FR" sz="28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44000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COMPAG\Desktop\saut-en-hauteur-44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384"/>
            <a:ext cx="9144000" cy="6858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83568" y="476672"/>
            <a:ext cx="28648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Font typeface="Georgia" pitchFamily="18" charset="0"/>
              <a:buNone/>
            </a:pPr>
            <a:r>
              <a:rPr lang="fr-FR" sz="28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3- Les montants</a:t>
            </a:r>
            <a:r>
              <a:rPr lang="fr-FR" sz="32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323528" y="5042118"/>
            <a:ext cx="84969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2800" dirty="0" smtClean="0"/>
              <a:t>Ils doivent </a:t>
            </a:r>
            <a:r>
              <a:rPr lang="fr-FR" sz="2800" dirty="0" err="1" smtClean="0"/>
              <a:t>étre</a:t>
            </a:r>
            <a:r>
              <a:rPr lang="fr-FR" sz="2800" dirty="0" smtClean="0"/>
              <a:t> rigides et suffisamment grand pour dépasser d’au moins 10 cm la hauteur maximale à laquelle la barre pourra </a:t>
            </a:r>
            <a:r>
              <a:rPr lang="fr-FR" sz="2800" dirty="0" err="1" smtClean="0"/>
              <a:t>étre</a:t>
            </a:r>
            <a:r>
              <a:rPr lang="fr-FR" sz="2800" dirty="0" smtClean="0"/>
              <a:t> montée</a:t>
            </a:r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COMPAG\Desktop\saut-en-hauteur-44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384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683568" y="476672"/>
            <a:ext cx="28648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Font typeface="Georgia" pitchFamily="18" charset="0"/>
              <a:buNone/>
            </a:pPr>
            <a:r>
              <a:rPr lang="fr-FR" sz="28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4- La barre:</a:t>
            </a:r>
            <a:endParaRPr lang="fr-FR" sz="3200" b="1" dirty="0" smtClean="0">
              <a:solidFill>
                <a:srgbClr val="CC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323528" y="5013176"/>
            <a:ext cx="85689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2800" dirty="0" smtClean="0"/>
              <a:t>Elle est fait d’un matériau rigide ou semi-rigide de section </a:t>
            </a:r>
            <a:r>
              <a:rPr lang="fr-FR" sz="2800" dirty="0" err="1" smtClean="0"/>
              <a:t>circulaire.Elle</a:t>
            </a:r>
            <a:r>
              <a:rPr lang="fr-FR" sz="2800" dirty="0" smtClean="0"/>
              <a:t>  mesure 4 m de longueur avec un poids de 2kg au maximum</a:t>
            </a:r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83568" y="404665"/>
            <a:ext cx="29523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Font typeface="Georgia" pitchFamily="18" charset="0"/>
              <a:buNone/>
            </a:pPr>
            <a:r>
              <a:rPr lang="fr-FR" sz="28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5- Les supports</a:t>
            </a:r>
            <a:r>
              <a:rPr lang="fr-FR" sz="32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683568" y="4581128"/>
            <a:ext cx="828092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3200" dirty="0" smtClean="0"/>
              <a:t>Ils devront </a:t>
            </a:r>
            <a:r>
              <a:rPr lang="fr-FR" sz="3200" dirty="0" err="1" smtClean="0"/>
              <a:t>étre</a:t>
            </a:r>
            <a:r>
              <a:rPr lang="fr-FR" sz="3200" dirty="0" smtClean="0"/>
              <a:t> plats ou rectangulaires, ils ne peuvent pas </a:t>
            </a:r>
            <a:r>
              <a:rPr lang="fr-FR" sz="3200" dirty="0" err="1" smtClean="0"/>
              <a:t>étre</a:t>
            </a:r>
            <a:r>
              <a:rPr lang="fr-FR" sz="3200" dirty="0" smtClean="0"/>
              <a:t> recouverts de caoutchouc ou d’un autre matériau susceptible d’augmenter l’adhérence avec la barre.</a:t>
            </a:r>
            <a:endParaRPr lang="fr-FR" sz="32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4219</TotalTime>
  <Words>522</Words>
  <Application>Microsoft Office PowerPoint</Application>
  <PresentationFormat>Affichage à l'écran (4:3)</PresentationFormat>
  <Paragraphs>91</Paragraphs>
  <Slides>21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2" baseType="lpstr">
      <vt:lpstr>Débit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COMPAG</dc:creator>
  <cp:lastModifiedBy>COMPAG</cp:lastModifiedBy>
  <cp:revision>133</cp:revision>
  <dcterms:created xsi:type="dcterms:W3CDTF">2016-01-07T21:50:56Z</dcterms:created>
  <dcterms:modified xsi:type="dcterms:W3CDTF">2016-01-14T08:34:12Z</dcterms:modified>
</cp:coreProperties>
</file>